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5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  <p:sldMasterId id="2147483650" r:id="rId2"/>
    <p:sldMasterId id="2147483854" r:id="rId3"/>
    <p:sldMasterId id="2147483694" r:id="rId4"/>
    <p:sldMasterId id="2147483858" r:id="rId5"/>
    <p:sldMasterId id="2147483842" r:id="rId6"/>
  </p:sldMasterIdLst>
  <p:notesMasterIdLst>
    <p:notesMasterId r:id="rId22"/>
  </p:notesMasterIdLst>
  <p:handoutMasterIdLst>
    <p:handoutMasterId r:id="rId23"/>
  </p:handoutMasterIdLst>
  <p:sldIdLst>
    <p:sldId id="281" r:id="rId7"/>
    <p:sldId id="311" r:id="rId8"/>
    <p:sldId id="406" r:id="rId9"/>
    <p:sldId id="366" r:id="rId10"/>
    <p:sldId id="437" r:id="rId11"/>
    <p:sldId id="423" r:id="rId12"/>
    <p:sldId id="598" r:id="rId13"/>
    <p:sldId id="602" r:id="rId14"/>
    <p:sldId id="599" r:id="rId15"/>
    <p:sldId id="600" r:id="rId16"/>
    <p:sldId id="601" r:id="rId17"/>
    <p:sldId id="560" r:id="rId18"/>
    <p:sldId id="289" r:id="rId19"/>
    <p:sldId id="438" r:id="rId20"/>
    <p:sldId id="368" r:id="rId2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">
          <p15:clr>
            <a:srgbClr val="A4A3A4"/>
          </p15:clr>
        </p15:guide>
        <p15:guide id="2" orient="horz" pos="3117">
          <p15:clr>
            <a:srgbClr val="A4A3A4"/>
          </p15:clr>
        </p15:guide>
        <p15:guide id="3" pos="249">
          <p15:clr>
            <a:srgbClr val="A4A3A4"/>
          </p15:clr>
        </p15:guide>
        <p15:guide id="4" pos="5420">
          <p15:clr>
            <a:srgbClr val="A4A3A4"/>
          </p15:clr>
        </p15:guide>
        <p15:guide id="5" orient="horz" pos="2527">
          <p15:clr>
            <a:srgbClr val="A4A3A4"/>
          </p15:clr>
        </p15:guide>
        <p15:guide id="6" pos="1066">
          <p15:clr>
            <a:srgbClr val="A4A3A4"/>
          </p15:clr>
        </p15:guide>
        <p15:guide id="7" pos="4604">
          <p15:clr>
            <a:srgbClr val="A4A3A4"/>
          </p15:clr>
        </p15:guide>
        <p15:guide id="8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ri Lamac" initials="JL" lastIdx="0" clrIdx="0">
    <p:extLst>
      <p:ext uri="{19B8F6BF-5375-455C-9EA6-DF929625EA0E}">
        <p15:presenceInfo xmlns:p15="http://schemas.microsoft.com/office/powerpoint/2012/main" userId="S-1-5-21-3343930222-3471731563-1258133589-5641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CA"/>
    <a:srgbClr val="58595B"/>
    <a:srgbClr val="404040"/>
    <a:srgbClr val="A8CCDD"/>
    <a:srgbClr val="008E94"/>
    <a:srgbClr val="BABABA"/>
    <a:srgbClr val="A1C46B"/>
    <a:srgbClr val="FBB040"/>
    <a:srgbClr val="ED6737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71" autoAdjust="0"/>
  </p:normalViewPr>
  <p:slideViewPr>
    <p:cSldViewPr showGuides="1">
      <p:cViewPr varScale="1">
        <p:scale>
          <a:sx n="93" d="100"/>
          <a:sy n="93" d="100"/>
        </p:scale>
        <p:origin x="690" y="66"/>
      </p:cViewPr>
      <p:guideLst>
        <p:guide orient="horz" pos="169"/>
        <p:guide orient="horz" pos="3117"/>
        <p:guide pos="249"/>
        <p:guide pos="5420"/>
        <p:guide orient="horz" pos="2527"/>
        <p:guide pos="1066"/>
        <p:guide pos="46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howGuides="1">
      <p:cViewPr varScale="1">
        <p:scale>
          <a:sx n="50" d="100"/>
          <a:sy n="50" d="100"/>
        </p:scale>
        <p:origin x="2898" y="4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6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7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8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960449115225666E-3"/>
          <c:y val="0.13300250635465954"/>
          <c:w val="0.98062168385776705"/>
          <c:h val="0.58263335907747205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ED6737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18-26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</c:strCache>
            </c:strRef>
          </c:cat>
          <c:val>
            <c:numRef>
              <c:f>Sheet1!$B$2:$I$2</c:f>
              <c:numCache>
                <c:formatCode>0.0</c:formatCode>
                <c:ptCount val="8"/>
                <c:pt idx="0">
                  <c:v>36.190476190475998</c:v>
                </c:pt>
                <c:pt idx="1">
                  <c:v>35.151515151515</c:v>
                </c:pt>
                <c:pt idx="2">
                  <c:v>37.333333333333002</c:v>
                </c:pt>
                <c:pt idx="3">
                  <c:v>37.254901960783997</c:v>
                </c:pt>
                <c:pt idx="4">
                  <c:v>29.6875</c:v>
                </c:pt>
                <c:pt idx="5">
                  <c:v>40.983606557377001</c:v>
                </c:pt>
                <c:pt idx="6">
                  <c:v>27.450980392157</c:v>
                </c:pt>
                <c:pt idx="7">
                  <c:v>42.045454545455001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E7-4750-A1B7-0BEABF724A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FBB040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18-26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</c:strCache>
            </c:strRef>
          </c:cat>
          <c:val>
            <c:numRef>
              <c:f>Sheet1!$B$3:$I$3</c:f>
              <c:numCache>
                <c:formatCode>0.0</c:formatCode>
                <c:ptCount val="8"/>
                <c:pt idx="0">
                  <c:v>31.746031746031999</c:v>
                </c:pt>
                <c:pt idx="1">
                  <c:v>32.121212121211997</c:v>
                </c:pt>
                <c:pt idx="2">
                  <c:v>31.333333333333002</c:v>
                </c:pt>
                <c:pt idx="3">
                  <c:v>31.372549019608002</c:v>
                </c:pt>
                <c:pt idx="4">
                  <c:v>34.375</c:v>
                </c:pt>
                <c:pt idx="5">
                  <c:v>31.147540983607001</c:v>
                </c:pt>
                <c:pt idx="6">
                  <c:v>43.137254901961001</c:v>
                </c:pt>
                <c:pt idx="7">
                  <c:v>23.863636363636001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E7-4750-A1B7-0BEABF724A0B}"/>
            </c:ext>
          </c:extLst>
        </c:ser>
        <c:ser>
          <c:idx val="7"/>
          <c:order val="2"/>
          <c:tx>
            <c:strRef>
              <c:f>Sheet1!$A$4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008BCA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10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18-26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</c:strCache>
            </c:strRef>
          </c:cat>
          <c:val>
            <c:numRef>
              <c:f>Sheet1!$B$4:$I$4</c:f>
              <c:numCache>
                <c:formatCode>0.0</c:formatCode>
                <c:ptCount val="8"/>
                <c:pt idx="0">
                  <c:v>25.079365079365001</c:v>
                </c:pt>
                <c:pt idx="1">
                  <c:v>23.636363636363999</c:v>
                </c:pt>
                <c:pt idx="2">
                  <c:v>26.666666666666998</c:v>
                </c:pt>
                <c:pt idx="3">
                  <c:v>21.568627450979999</c:v>
                </c:pt>
                <c:pt idx="4">
                  <c:v>29.6875</c:v>
                </c:pt>
                <c:pt idx="5">
                  <c:v>22.950819672131001</c:v>
                </c:pt>
                <c:pt idx="6">
                  <c:v>19.607843137254999</c:v>
                </c:pt>
                <c:pt idx="7">
                  <c:v>28.409090909090999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E7-4750-A1B7-0BEABF724A0B}"/>
            </c:ext>
          </c:extLst>
        </c:ser>
        <c:ser>
          <c:idx val="8"/>
          <c:order val="3"/>
          <c:tx>
            <c:strRef>
              <c:f>Sheet1!$A$5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chemeClr val="tx1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18-26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</c:strCache>
            </c:strRef>
          </c:cat>
          <c:val>
            <c:numRef>
              <c:f>Sheet1!$B$5:$I$5</c:f>
              <c:numCache>
                <c:formatCode>0.0</c:formatCode>
                <c:ptCount val="8"/>
                <c:pt idx="0">
                  <c:v>6.9841269841270002</c:v>
                </c:pt>
                <c:pt idx="1">
                  <c:v>9.0909090909091006</c:v>
                </c:pt>
                <c:pt idx="2">
                  <c:v>4.6666666666666998</c:v>
                </c:pt>
                <c:pt idx="3">
                  <c:v>9.8039215686274996</c:v>
                </c:pt>
                <c:pt idx="4">
                  <c:v>6.25</c:v>
                </c:pt>
                <c:pt idx="5">
                  <c:v>4.9180327868851998</c:v>
                </c:pt>
                <c:pt idx="6">
                  <c:v>9.8039215686274996</c:v>
                </c:pt>
                <c:pt idx="7">
                  <c:v>5.6818181818182003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AE7-4750-A1B7-0BEABF724A0B}"/>
            </c:ext>
          </c:extLst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box</c:v>
                </c:pt>
              </c:strCache>
            </c:strRef>
          </c:tx>
          <c:spPr>
            <a:noFill/>
            <a:ln w="2235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18-26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</c:strCache>
            </c:strRef>
          </c:cat>
          <c:val>
            <c:numRef>
              <c:f>Sheet1!$B$6:$I$6</c:f>
              <c:numCache>
                <c:formatCode>0</c:formatCode>
                <c:ptCount val="8"/>
                <c:pt idx="0">
                  <c:v>32.063492063491999</c:v>
                </c:pt>
                <c:pt idx="1">
                  <c:v>32.727272727273103</c:v>
                </c:pt>
                <c:pt idx="2">
                  <c:v>31.333333333333698</c:v>
                </c:pt>
                <c:pt idx="3">
                  <c:v>31.372549019607497</c:v>
                </c:pt>
                <c:pt idx="4">
                  <c:v>35.9375</c:v>
                </c:pt>
                <c:pt idx="5">
                  <c:v>27.8688524590162</c:v>
                </c:pt>
                <c:pt idx="6">
                  <c:v>29.411764705882497</c:v>
                </c:pt>
                <c:pt idx="7">
                  <c:v>34.0909090909092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AE7-4750-A1B7-0BEABF724A0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-668179232"/>
        <c:axId val="-668180864"/>
      </c:barChart>
      <c:catAx>
        <c:axId val="-668179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Název osy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one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-66818086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668180864"/>
        <c:scaling>
          <c:orientation val="minMax"/>
          <c:max val="100"/>
          <c:min val="0"/>
        </c:scaling>
        <c:delete val="1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Název osy</a:t>
                </a:r>
              </a:p>
            </c:rich>
          </c:tx>
          <c:layout/>
          <c:overlay val="0"/>
        </c:title>
        <c:numFmt formatCode="#,##0&quot;%&quot;;\-#,##0" sourceLinked="0"/>
        <c:majorTickMark val="in"/>
        <c:minorTickMark val="none"/>
        <c:tickLblPos val="nextTo"/>
        <c:crossAx val="-668179232"/>
        <c:crosses val="autoZero"/>
        <c:crossBetween val="between"/>
        <c:majorUnit val="20"/>
      </c:valAx>
      <c:spPr>
        <a:noFill/>
        <a:ln w="2235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cs-CZ" sz="1000" b="0" i="0" u="none" strike="noStrike" kern="1200" baseline="0">
          <a:solidFill>
            <a:schemeClr val="bg1"/>
          </a:solidFill>
          <a:latin typeface="+mn-lt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960449115225666E-3"/>
          <c:y val="0.13300250635465954"/>
          <c:w val="0.98062168385776705"/>
          <c:h val="0.58263335907747205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ED6737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Sheet1!$B$1:$G$1</c:f>
              <c:numCache>
                <c:formatCode>General</c:formatCode>
                <c:ptCount val="6"/>
              </c:numCache>
            </c:numRef>
          </c:cat>
          <c:val>
            <c:numRef>
              <c:f>Sheet1!$B$2:$G$2</c:f>
              <c:numCache>
                <c:formatCode>0.0</c:formatCode>
                <c:ptCount val="6"/>
                <c:pt idx="0">
                  <c:v>0</c:v>
                </c:pt>
                <c:pt idx="1">
                  <c:v>0.31746031746032</c:v>
                </c:pt>
                <c:pt idx="2">
                  <c:v>0.31746031746032</c:v>
                </c:pt>
                <c:pt idx="3">
                  <c:v>0.63492063492063</c:v>
                </c:pt>
                <c:pt idx="4">
                  <c:v>1.2698412698413</c:v>
                </c:pt>
                <c:pt idx="5">
                  <c:v>2.8571428571428998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E7-4750-A1B7-0BEABF724A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FBB040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Sheet1!$B$1:$G$1</c:f>
              <c:numCache>
                <c:formatCode>General</c:formatCode>
                <c:ptCount val="6"/>
              </c:numCache>
            </c:numRef>
          </c:cat>
          <c:val>
            <c:numRef>
              <c:f>Sheet1!$B$3:$G$3</c:f>
              <c:numCache>
                <c:formatCode>0.0</c:formatCode>
                <c:ptCount val="6"/>
                <c:pt idx="0">
                  <c:v>3.4920634920635001</c:v>
                </c:pt>
                <c:pt idx="1">
                  <c:v>3.8095238095238</c:v>
                </c:pt>
                <c:pt idx="2">
                  <c:v>6.0317460317459997</c:v>
                </c:pt>
                <c:pt idx="3">
                  <c:v>6.0317460317459997</c:v>
                </c:pt>
                <c:pt idx="4">
                  <c:v>10.793650793651</c:v>
                </c:pt>
                <c:pt idx="5">
                  <c:v>27.936507936508001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E7-4750-A1B7-0BEABF724A0B}"/>
            </c:ext>
          </c:extLst>
        </c:ser>
        <c:ser>
          <c:idx val="7"/>
          <c:order val="2"/>
          <c:tx>
            <c:strRef>
              <c:f>Sheet1!$A$4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008BCA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10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Sheet1!$B$1:$G$1</c:f>
              <c:numCache>
                <c:formatCode>General</c:formatCode>
                <c:ptCount val="6"/>
              </c:numCache>
            </c:numRef>
          </c:cat>
          <c:val>
            <c:numRef>
              <c:f>Sheet1!$B$4:$G$4</c:f>
              <c:numCache>
                <c:formatCode>0.0</c:formatCode>
                <c:ptCount val="6"/>
                <c:pt idx="0">
                  <c:v>21.269841269840999</c:v>
                </c:pt>
                <c:pt idx="1">
                  <c:v>23.809523809523998</c:v>
                </c:pt>
                <c:pt idx="2">
                  <c:v>25.396825396825001</c:v>
                </c:pt>
                <c:pt idx="3">
                  <c:v>32.380952380952003</c:v>
                </c:pt>
                <c:pt idx="4">
                  <c:v>37.460317460317</c:v>
                </c:pt>
                <c:pt idx="5">
                  <c:v>45.396825396825001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E7-4750-A1B7-0BEABF724A0B}"/>
            </c:ext>
          </c:extLst>
        </c:ser>
        <c:ser>
          <c:idx val="8"/>
          <c:order val="3"/>
          <c:tx>
            <c:strRef>
              <c:f>Sheet1!$A$5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chemeClr val="tx1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Sheet1!$B$1:$G$1</c:f>
              <c:numCache>
                <c:formatCode>General</c:formatCode>
                <c:ptCount val="6"/>
              </c:numCache>
            </c:numRef>
          </c:cat>
          <c:val>
            <c:numRef>
              <c:f>Sheet1!$B$5:$G$5</c:f>
              <c:numCache>
                <c:formatCode>0.0</c:formatCode>
                <c:ptCount val="6"/>
                <c:pt idx="0">
                  <c:v>75.238095238094999</c:v>
                </c:pt>
                <c:pt idx="1">
                  <c:v>72.063492063492006</c:v>
                </c:pt>
                <c:pt idx="2">
                  <c:v>68.253968253967997</c:v>
                </c:pt>
                <c:pt idx="3">
                  <c:v>60.952380952380999</c:v>
                </c:pt>
                <c:pt idx="4">
                  <c:v>50.476190476189998</c:v>
                </c:pt>
                <c:pt idx="5">
                  <c:v>23.809523809523998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AE7-4750-A1B7-0BEABF724A0B}"/>
            </c:ext>
          </c:extLst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box</c:v>
                </c:pt>
              </c:strCache>
            </c:strRef>
          </c:tx>
          <c:spPr>
            <a:noFill/>
            <a:ln w="2235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Sheet1!$B$1:$G$1</c:f>
              <c:numCache>
                <c:formatCode>General</c:formatCode>
                <c:ptCount val="6"/>
              </c:numCache>
            </c:numRef>
          </c:cat>
          <c:val>
            <c:numRef>
              <c:f>Sheet1!$B$6:$G$6</c:f>
              <c:numCache>
                <c:formatCode>0</c:formatCode>
                <c:ptCount val="6"/>
                <c:pt idx="0">
                  <c:v>96.507936507935995</c:v>
                </c:pt>
                <c:pt idx="1">
                  <c:v>95.873015873016001</c:v>
                </c:pt>
                <c:pt idx="2">
                  <c:v>93.650793650792991</c:v>
                </c:pt>
                <c:pt idx="3">
                  <c:v>93.333333333333002</c:v>
                </c:pt>
                <c:pt idx="4">
                  <c:v>87.936507936506999</c:v>
                </c:pt>
                <c:pt idx="5">
                  <c:v>69.206349206349003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AE7-4750-A1B7-0BEABF724A0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-668167808"/>
        <c:axId val="-668178688"/>
      </c:barChart>
      <c:catAx>
        <c:axId val="-668167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Název osy</a:t>
                </a:r>
              </a:p>
            </c:rich>
          </c:tx>
          <c:layout/>
          <c:overlay val="0"/>
        </c:title>
        <c:numFmt formatCode="0" sourceLinked="1"/>
        <c:majorTickMark val="none"/>
        <c:minorTickMark val="none"/>
        <c:tickLblPos val="none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-6681786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668178688"/>
        <c:scaling>
          <c:orientation val="minMax"/>
          <c:max val="100"/>
          <c:min val="0"/>
        </c:scaling>
        <c:delete val="1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Název osy</a:t>
                </a:r>
              </a:p>
            </c:rich>
          </c:tx>
          <c:layout/>
          <c:overlay val="0"/>
        </c:title>
        <c:numFmt formatCode="#,##0&quot;%&quot;;\-#,##0" sourceLinked="0"/>
        <c:majorTickMark val="in"/>
        <c:minorTickMark val="none"/>
        <c:tickLblPos val="nextTo"/>
        <c:crossAx val="-668167808"/>
        <c:crosses val="autoZero"/>
        <c:crossBetween val="between"/>
        <c:majorUnit val="20"/>
      </c:valAx>
      <c:spPr>
        <a:noFill/>
        <a:ln w="2235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cs-CZ" sz="1000" b="0" i="0" u="none" strike="noStrike" kern="1200" baseline="0">
          <a:solidFill>
            <a:schemeClr val="bg1"/>
          </a:solidFill>
          <a:latin typeface="+mn-lt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960449115225666E-3"/>
          <c:y val="0.13300250635465954"/>
          <c:w val="0.98062168385776705"/>
          <c:h val="0.58263335907747205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ED6737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Automobilový</c:v>
                </c:pt>
                <c:pt idx="1">
                  <c:v>energický</c:v>
                </c:pt>
                <c:pt idx="2">
                  <c:v>bankovní</c:v>
                </c:pt>
                <c:pt idx="3">
                  <c:v>kreativní</c:v>
                </c:pt>
                <c:pt idx="4">
                  <c:v>strojírenský</c:v>
                </c:pt>
                <c:pt idx="5">
                  <c:v>zemědělský</c:v>
                </c:pt>
              </c:strCache>
            </c:strRef>
          </c:cat>
          <c:val>
            <c:numRef>
              <c:f>Sheet1!$B$2:$G$2</c:f>
              <c:numCache>
                <c:formatCode>0.0</c:formatCode>
                <c:ptCount val="6"/>
                <c:pt idx="0">
                  <c:v>1.2698412698413</c:v>
                </c:pt>
                <c:pt idx="1">
                  <c:v>1.5873015873016001</c:v>
                </c:pt>
                <c:pt idx="2">
                  <c:v>2.2222222222222001</c:v>
                </c:pt>
                <c:pt idx="3">
                  <c:v>1.2698412698413</c:v>
                </c:pt>
                <c:pt idx="4">
                  <c:v>0.95238095238095</c:v>
                </c:pt>
                <c:pt idx="5">
                  <c:v>10.15873015873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E7-4750-A1B7-0BEABF724A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FBB040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Automobilový</c:v>
                </c:pt>
                <c:pt idx="1">
                  <c:v>energický</c:v>
                </c:pt>
                <c:pt idx="2">
                  <c:v>bankovní</c:v>
                </c:pt>
                <c:pt idx="3">
                  <c:v>kreativní</c:v>
                </c:pt>
                <c:pt idx="4">
                  <c:v>strojírenský</c:v>
                </c:pt>
                <c:pt idx="5">
                  <c:v>zemědělský</c:v>
                </c:pt>
              </c:strCache>
            </c:strRef>
          </c:cat>
          <c:val>
            <c:numRef>
              <c:f>Sheet1!$B$3:$G$3</c:f>
              <c:numCache>
                <c:formatCode>0.0</c:formatCode>
                <c:ptCount val="6"/>
                <c:pt idx="0">
                  <c:v>10.793650793651</c:v>
                </c:pt>
                <c:pt idx="1">
                  <c:v>12.698412698413</c:v>
                </c:pt>
                <c:pt idx="2">
                  <c:v>13.015873015873</c:v>
                </c:pt>
                <c:pt idx="3">
                  <c:v>20.31746031746</c:v>
                </c:pt>
                <c:pt idx="4">
                  <c:v>26.031746031746</c:v>
                </c:pt>
                <c:pt idx="5">
                  <c:v>45.396825396825001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E7-4750-A1B7-0BEABF724A0B}"/>
            </c:ext>
          </c:extLst>
        </c:ser>
        <c:ser>
          <c:idx val="7"/>
          <c:order val="2"/>
          <c:tx>
            <c:strRef>
              <c:f>Sheet1!$A$4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008BCA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10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Automobilový</c:v>
                </c:pt>
                <c:pt idx="1">
                  <c:v>energický</c:v>
                </c:pt>
                <c:pt idx="2">
                  <c:v>bankovní</c:v>
                </c:pt>
                <c:pt idx="3">
                  <c:v>kreativní</c:v>
                </c:pt>
                <c:pt idx="4">
                  <c:v>strojírenský</c:v>
                </c:pt>
                <c:pt idx="5">
                  <c:v>zemědělský</c:v>
                </c:pt>
              </c:strCache>
            </c:strRef>
          </c:cat>
          <c:val>
            <c:numRef>
              <c:f>Sheet1!$B$4:$G$4</c:f>
              <c:numCache>
                <c:formatCode>0.0</c:formatCode>
                <c:ptCount val="6"/>
                <c:pt idx="0">
                  <c:v>40</c:v>
                </c:pt>
                <c:pt idx="1">
                  <c:v>39.682539682540003</c:v>
                </c:pt>
                <c:pt idx="2">
                  <c:v>35.873015873016001</c:v>
                </c:pt>
                <c:pt idx="3">
                  <c:v>46.349206349206</c:v>
                </c:pt>
                <c:pt idx="4">
                  <c:v>38.730158730158998</c:v>
                </c:pt>
                <c:pt idx="5">
                  <c:v>25.396825396825001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E7-4750-A1B7-0BEABF724A0B}"/>
            </c:ext>
          </c:extLst>
        </c:ser>
        <c:ser>
          <c:idx val="8"/>
          <c:order val="3"/>
          <c:tx>
            <c:strRef>
              <c:f>Sheet1!$A$5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chemeClr val="tx1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Automobilový</c:v>
                </c:pt>
                <c:pt idx="1">
                  <c:v>energický</c:v>
                </c:pt>
                <c:pt idx="2">
                  <c:v>bankovní</c:v>
                </c:pt>
                <c:pt idx="3">
                  <c:v>kreativní</c:v>
                </c:pt>
                <c:pt idx="4">
                  <c:v>strojírenský</c:v>
                </c:pt>
                <c:pt idx="5">
                  <c:v>zemědělský</c:v>
                </c:pt>
              </c:strCache>
            </c:strRef>
          </c:cat>
          <c:val>
            <c:numRef>
              <c:f>Sheet1!$B$5:$G$5</c:f>
              <c:numCache>
                <c:formatCode>0.0</c:formatCode>
                <c:ptCount val="6"/>
                <c:pt idx="0">
                  <c:v>47.936507936508001</c:v>
                </c:pt>
                <c:pt idx="1">
                  <c:v>46.031746031746003</c:v>
                </c:pt>
                <c:pt idx="2">
                  <c:v>48.888888888888999</c:v>
                </c:pt>
                <c:pt idx="3">
                  <c:v>32.063492063491999</c:v>
                </c:pt>
                <c:pt idx="4">
                  <c:v>34.285714285714</c:v>
                </c:pt>
                <c:pt idx="5">
                  <c:v>19.047619047619001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AE7-4750-A1B7-0BEABF724A0B}"/>
            </c:ext>
          </c:extLst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box</c:v>
                </c:pt>
              </c:strCache>
            </c:strRef>
          </c:tx>
          <c:spPr>
            <a:noFill/>
            <a:ln w="2235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Automobilový</c:v>
                </c:pt>
                <c:pt idx="1">
                  <c:v>energický</c:v>
                </c:pt>
                <c:pt idx="2">
                  <c:v>bankovní</c:v>
                </c:pt>
                <c:pt idx="3">
                  <c:v>kreativní</c:v>
                </c:pt>
                <c:pt idx="4">
                  <c:v>strojírenský</c:v>
                </c:pt>
                <c:pt idx="5">
                  <c:v>zemědělský</c:v>
                </c:pt>
              </c:strCache>
            </c:strRef>
          </c:cat>
          <c:val>
            <c:numRef>
              <c:f>Sheet1!$B$6:$G$6</c:f>
              <c:numCache>
                <c:formatCode>0</c:formatCode>
                <c:ptCount val="6"/>
                <c:pt idx="0">
                  <c:v>87.936507936508008</c:v>
                </c:pt>
                <c:pt idx="1">
                  <c:v>85.714285714286007</c:v>
                </c:pt>
                <c:pt idx="2">
                  <c:v>84.761904761905001</c:v>
                </c:pt>
                <c:pt idx="3">
                  <c:v>78.412698412698006</c:v>
                </c:pt>
                <c:pt idx="4">
                  <c:v>73.015873015872998</c:v>
                </c:pt>
                <c:pt idx="5">
                  <c:v>44.444444444444002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AE7-4750-A1B7-0BEABF724A0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-668171616"/>
        <c:axId val="-668178144"/>
      </c:barChart>
      <c:catAx>
        <c:axId val="-6681716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Název osy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one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-66817814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668178144"/>
        <c:scaling>
          <c:orientation val="minMax"/>
          <c:max val="100"/>
          <c:min val="0"/>
        </c:scaling>
        <c:delete val="1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Název osy</a:t>
                </a:r>
              </a:p>
            </c:rich>
          </c:tx>
          <c:layout/>
          <c:overlay val="0"/>
        </c:title>
        <c:numFmt formatCode="#,##0&quot;%&quot;;\-#,##0" sourceLinked="0"/>
        <c:majorTickMark val="in"/>
        <c:minorTickMark val="none"/>
        <c:tickLblPos val="nextTo"/>
        <c:crossAx val="-668171616"/>
        <c:crosses val="autoZero"/>
        <c:crossBetween val="between"/>
        <c:majorUnit val="20"/>
      </c:valAx>
      <c:spPr>
        <a:noFill/>
        <a:ln w="2235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cs-CZ" sz="1000" b="0" i="0" u="none" strike="noStrike" kern="1200" baseline="0">
          <a:solidFill>
            <a:schemeClr val="bg1"/>
          </a:solidFill>
          <a:latin typeface="+mn-lt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960449115225666E-3"/>
          <c:y val="0.13300250635465954"/>
          <c:w val="0.98062168385776705"/>
          <c:h val="0.58263335907747205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ED6737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18-26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</c:strCache>
            </c:strRef>
          </c:cat>
          <c:val>
            <c:numRef>
              <c:f>Sheet1!$B$2:$I$2</c:f>
              <c:numCache>
                <c:formatCode>0.0</c:formatCode>
                <c:ptCount val="8"/>
                <c:pt idx="0">
                  <c:v>2.5396825396825</c:v>
                </c:pt>
                <c:pt idx="1">
                  <c:v>4.8484848484847998</c:v>
                </c:pt>
                <c:pt idx="2">
                  <c:v>0</c:v>
                </c:pt>
                <c:pt idx="3">
                  <c:v>0</c:v>
                </c:pt>
                <c:pt idx="4">
                  <c:v>1.5625</c:v>
                </c:pt>
                <c:pt idx="5">
                  <c:v>3.2786885245902</c:v>
                </c:pt>
                <c:pt idx="6">
                  <c:v>1.9607843137255001</c:v>
                </c:pt>
                <c:pt idx="7">
                  <c:v>4.5454545454544997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E7-4750-A1B7-0BEABF724A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FBB040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18-26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</c:strCache>
            </c:strRef>
          </c:cat>
          <c:val>
            <c:numRef>
              <c:f>Sheet1!$B$3:$I$3</c:f>
              <c:numCache>
                <c:formatCode>0.0</c:formatCode>
                <c:ptCount val="8"/>
                <c:pt idx="0">
                  <c:v>13.968253968254</c:v>
                </c:pt>
                <c:pt idx="1">
                  <c:v>17.575757575758001</c:v>
                </c:pt>
                <c:pt idx="2">
                  <c:v>10</c:v>
                </c:pt>
                <c:pt idx="3">
                  <c:v>13.725490196078001</c:v>
                </c:pt>
                <c:pt idx="4">
                  <c:v>10.9375</c:v>
                </c:pt>
                <c:pt idx="5">
                  <c:v>19.672131147540998</c:v>
                </c:pt>
                <c:pt idx="6">
                  <c:v>13.725490196078001</c:v>
                </c:pt>
                <c:pt idx="7">
                  <c:v>12.5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E7-4750-A1B7-0BEABF724A0B}"/>
            </c:ext>
          </c:extLst>
        </c:ser>
        <c:ser>
          <c:idx val="7"/>
          <c:order val="2"/>
          <c:tx>
            <c:strRef>
              <c:f>Sheet1!$A$4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008BCA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10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18-26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</c:strCache>
            </c:strRef>
          </c:cat>
          <c:val>
            <c:numRef>
              <c:f>Sheet1!$B$4:$I$4</c:f>
              <c:numCache>
                <c:formatCode>0.0</c:formatCode>
                <c:ptCount val="8"/>
                <c:pt idx="0">
                  <c:v>56.190476190475998</c:v>
                </c:pt>
                <c:pt idx="1">
                  <c:v>51.515151515151999</c:v>
                </c:pt>
                <c:pt idx="2">
                  <c:v>61.333333333333002</c:v>
                </c:pt>
                <c:pt idx="3">
                  <c:v>54.901960784313999</c:v>
                </c:pt>
                <c:pt idx="4">
                  <c:v>56.25</c:v>
                </c:pt>
                <c:pt idx="5">
                  <c:v>55.737704918033003</c:v>
                </c:pt>
                <c:pt idx="6">
                  <c:v>56.862745098038999</c:v>
                </c:pt>
                <c:pt idx="7">
                  <c:v>56.818181818181998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E7-4750-A1B7-0BEABF724A0B}"/>
            </c:ext>
          </c:extLst>
        </c:ser>
        <c:ser>
          <c:idx val="8"/>
          <c:order val="3"/>
          <c:tx>
            <c:strRef>
              <c:f>Sheet1!$A$5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chemeClr val="tx1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18-26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</c:strCache>
            </c:strRef>
          </c:cat>
          <c:val>
            <c:numRef>
              <c:f>Sheet1!$B$5:$I$5</c:f>
              <c:numCache>
                <c:formatCode>0.0</c:formatCode>
                <c:ptCount val="8"/>
                <c:pt idx="0">
                  <c:v>27.301587301586999</c:v>
                </c:pt>
                <c:pt idx="1">
                  <c:v>26.060606060605998</c:v>
                </c:pt>
                <c:pt idx="2">
                  <c:v>28.666666666666998</c:v>
                </c:pt>
                <c:pt idx="3">
                  <c:v>31.372549019608002</c:v>
                </c:pt>
                <c:pt idx="4">
                  <c:v>31.25</c:v>
                </c:pt>
                <c:pt idx="5">
                  <c:v>21.311475409836</c:v>
                </c:pt>
                <c:pt idx="6">
                  <c:v>27.450980392157</c:v>
                </c:pt>
                <c:pt idx="7">
                  <c:v>26.136363636363999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AE7-4750-A1B7-0BEABF724A0B}"/>
            </c:ext>
          </c:extLst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box</c:v>
                </c:pt>
              </c:strCache>
            </c:strRef>
          </c:tx>
          <c:spPr>
            <a:noFill/>
            <a:ln w="2235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18-26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</c:strCache>
            </c:strRef>
          </c:cat>
          <c:val>
            <c:numRef>
              <c:f>Sheet1!$B$6:$I$6</c:f>
              <c:numCache>
                <c:formatCode>0</c:formatCode>
                <c:ptCount val="8"/>
                <c:pt idx="0">
                  <c:v>83.492063492062996</c:v>
                </c:pt>
                <c:pt idx="1">
                  <c:v>77.57575757575799</c:v>
                </c:pt>
                <c:pt idx="2">
                  <c:v>90</c:v>
                </c:pt>
                <c:pt idx="3">
                  <c:v>86.274509803922001</c:v>
                </c:pt>
                <c:pt idx="4">
                  <c:v>87.5</c:v>
                </c:pt>
                <c:pt idx="5">
                  <c:v>77.04918032786901</c:v>
                </c:pt>
                <c:pt idx="6">
                  <c:v>84.313725490195992</c:v>
                </c:pt>
                <c:pt idx="7">
                  <c:v>82.954545454545993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AE7-4750-A1B7-0BEABF724A0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-668169984"/>
        <c:axId val="-668169440"/>
      </c:barChart>
      <c:catAx>
        <c:axId val="-668169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Název osy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one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-66816944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668169440"/>
        <c:scaling>
          <c:orientation val="minMax"/>
          <c:max val="100"/>
          <c:min val="0"/>
        </c:scaling>
        <c:delete val="1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Název osy</a:t>
                </a:r>
              </a:p>
            </c:rich>
          </c:tx>
          <c:layout/>
          <c:overlay val="0"/>
        </c:title>
        <c:numFmt formatCode="#,##0&quot;%&quot;;\-#,##0" sourceLinked="0"/>
        <c:majorTickMark val="in"/>
        <c:minorTickMark val="none"/>
        <c:tickLblPos val="nextTo"/>
        <c:crossAx val="-668169984"/>
        <c:crosses val="autoZero"/>
        <c:crossBetween val="between"/>
        <c:majorUnit val="20"/>
      </c:valAx>
      <c:spPr>
        <a:noFill/>
        <a:ln w="2235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cs-CZ" sz="1000" b="0" i="0" u="none" strike="noStrike" kern="1200" baseline="0">
          <a:solidFill>
            <a:schemeClr val="bg1"/>
          </a:solidFill>
          <a:latin typeface="+mn-lt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960449115225666E-3"/>
          <c:y val="0.13300250635465954"/>
          <c:w val="0.98062168385776705"/>
          <c:h val="0.58263335907747205"/>
        </c:manualLayout>
      </c:layout>
      <c:barChart>
        <c:barDir val="col"/>
        <c:grouping val="stacked"/>
        <c:varyColors val="0"/>
        <c:ser>
          <c:idx val="6"/>
          <c:order val="0"/>
          <c:tx>
            <c:strRef>
              <c:f>Sheet1!$A$2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A6A6A6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Sheet1!$B$1:$M$1</c:f>
              <c:strCache>
                <c:ptCount val="12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18 - 26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  <c:pt idx="8">
                  <c:v>ZŠ</c:v>
                </c:pt>
                <c:pt idx="9">
                  <c:v>Vyučen</c:v>
                </c:pt>
                <c:pt idx="10">
                  <c:v>SŠ</c:v>
                </c:pt>
                <c:pt idx="11">
                  <c:v>VŠ</c:v>
                </c:pt>
              </c:strCache>
            </c:strRef>
          </c:cat>
          <c:val>
            <c:numRef>
              <c:f>Sheet1!$B$2:$M$2</c:f>
              <c:numCache>
                <c:formatCode>0.0</c:formatCode>
                <c:ptCount val="12"/>
                <c:pt idx="0">
                  <c:v>0.31746031746032</c:v>
                </c:pt>
                <c:pt idx="1">
                  <c:v>0.60606060606060996</c:v>
                </c:pt>
                <c:pt idx="2">
                  <c:v>0</c:v>
                </c:pt>
                <c:pt idx="3">
                  <c:v>1.9607843137255001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0.87719298245613997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E7-4750-A1B7-0BEABF724A0B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ED6737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Sheet1!$B$1:$M$1</c:f>
              <c:strCache>
                <c:ptCount val="12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18 - 26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  <c:pt idx="8">
                  <c:v>ZŠ</c:v>
                </c:pt>
                <c:pt idx="9">
                  <c:v>Vyučen</c:v>
                </c:pt>
                <c:pt idx="10">
                  <c:v>SŠ</c:v>
                </c:pt>
                <c:pt idx="11">
                  <c:v>VŠ</c:v>
                </c:pt>
              </c:strCache>
            </c:strRef>
          </c:cat>
          <c:val>
            <c:numRef>
              <c:f>Sheet1!$B$3:$M$3</c:f>
              <c:numCache>
                <c:formatCode>0.0</c:formatCode>
                <c:ptCount val="12"/>
                <c:pt idx="0">
                  <c:v>26.984126984126998</c:v>
                </c:pt>
                <c:pt idx="1">
                  <c:v>30.303030303029999</c:v>
                </c:pt>
                <c:pt idx="2">
                  <c:v>23.333333333333002</c:v>
                </c:pt>
                <c:pt idx="3">
                  <c:v>15.686274509804001</c:v>
                </c:pt>
                <c:pt idx="4">
                  <c:v>12.5</c:v>
                </c:pt>
                <c:pt idx="5">
                  <c:v>29.508196721310998</c:v>
                </c:pt>
                <c:pt idx="6">
                  <c:v>25.490196078431001</c:v>
                </c:pt>
                <c:pt idx="7">
                  <c:v>43.181818181818002</c:v>
                </c:pt>
                <c:pt idx="8">
                  <c:v>25</c:v>
                </c:pt>
                <c:pt idx="9">
                  <c:v>23.478260869564998</c:v>
                </c:pt>
                <c:pt idx="10">
                  <c:v>29.824561403509001</c:v>
                </c:pt>
                <c:pt idx="11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E7-4750-A1B7-0BEABF724A0B}"/>
            </c:ext>
          </c:extLst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FBB040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Sheet1!$B$1:$M$1</c:f>
              <c:strCache>
                <c:ptCount val="12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18 - 26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  <c:pt idx="8">
                  <c:v>ZŠ</c:v>
                </c:pt>
                <c:pt idx="9">
                  <c:v>Vyučen</c:v>
                </c:pt>
                <c:pt idx="10">
                  <c:v>SŠ</c:v>
                </c:pt>
                <c:pt idx="11">
                  <c:v>VŠ</c:v>
                </c:pt>
              </c:strCache>
            </c:strRef>
          </c:cat>
          <c:val>
            <c:numRef>
              <c:f>Sheet1!$B$4:$M$4</c:f>
              <c:numCache>
                <c:formatCode>0.0</c:formatCode>
                <c:ptCount val="12"/>
                <c:pt idx="0">
                  <c:v>35.873015873016001</c:v>
                </c:pt>
                <c:pt idx="1">
                  <c:v>30.909090909090999</c:v>
                </c:pt>
                <c:pt idx="2">
                  <c:v>41.333333333333002</c:v>
                </c:pt>
                <c:pt idx="3">
                  <c:v>33.333333333333002</c:v>
                </c:pt>
                <c:pt idx="4">
                  <c:v>43.75</c:v>
                </c:pt>
                <c:pt idx="5">
                  <c:v>42.622950819671999</c:v>
                </c:pt>
                <c:pt idx="6">
                  <c:v>37.254901960783997</c:v>
                </c:pt>
                <c:pt idx="7">
                  <c:v>26.136363636363999</c:v>
                </c:pt>
                <c:pt idx="8">
                  <c:v>41.666666666666998</c:v>
                </c:pt>
                <c:pt idx="9">
                  <c:v>34.782608695652002</c:v>
                </c:pt>
                <c:pt idx="10">
                  <c:v>34.210526315788996</c:v>
                </c:pt>
                <c:pt idx="11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E7-4750-A1B7-0BEABF724A0B}"/>
            </c:ext>
          </c:extLst>
        </c:ser>
        <c:ser>
          <c:idx val="7"/>
          <c:order val="3"/>
          <c:tx>
            <c:strRef>
              <c:f>Sheet1!$A$5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rgbClr val="008BCA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Sheet1!$B$1:$M$1</c:f>
              <c:strCache>
                <c:ptCount val="12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18 - 26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  <c:pt idx="8">
                  <c:v>ZŠ</c:v>
                </c:pt>
                <c:pt idx="9">
                  <c:v>Vyučen</c:v>
                </c:pt>
                <c:pt idx="10">
                  <c:v>SŠ</c:v>
                </c:pt>
                <c:pt idx="11">
                  <c:v>VŠ</c:v>
                </c:pt>
              </c:strCache>
            </c:strRef>
          </c:cat>
          <c:val>
            <c:numRef>
              <c:f>Sheet1!$B$5:$M$5</c:f>
              <c:numCache>
                <c:formatCode>0.0</c:formatCode>
                <c:ptCount val="12"/>
                <c:pt idx="0">
                  <c:v>28.571428571428999</c:v>
                </c:pt>
                <c:pt idx="1">
                  <c:v>27.878787878788</c:v>
                </c:pt>
                <c:pt idx="2">
                  <c:v>29.333333333333002</c:v>
                </c:pt>
                <c:pt idx="3">
                  <c:v>31.372549019608002</c:v>
                </c:pt>
                <c:pt idx="4">
                  <c:v>34.375</c:v>
                </c:pt>
                <c:pt idx="5">
                  <c:v>24.590163934425998</c:v>
                </c:pt>
                <c:pt idx="6">
                  <c:v>23.529411764706001</c:v>
                </c:pt>
                <c:pt idx="7">
                  <c:v>28.409090909090999</c:v>
                </c:pt>
                <c:pt idx="8">
                  <c:v>19.444444444443999</c:v>
                </c:pt>
                <c:pt idx="9">
                  <c:v>32.173913043478002</c:v>
                </c:pt>
                <c:pt idx="10">
                  <c:v>30.701754385965</c:v>
                </c:pt>
                <c:pt idx="11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E7-4750-A1B7-0BEABF724A0B}"/>
            </c:ext>
          </c:extLst>
        </c:ser>
        <c:ser>
          <c:idx val="8"/>
          <c:order val="4"/>
          <c:tx>
            <c:strRef>
              <c:f>Sheet1!$A$6</c:f>
              <c:strCache>
                <c:ptCount val="1"/>
                <c:pt idx="0">
                  <c:v>n </c:v>
                </c:pt>
              </c:strCache>
            </c:strRef>
          </c:tx>
          <c:spPr>
            <a:solidFill>
              <a:schemeClr val="tx1"/>
            </a:solidFill>
            <a:ln w="22355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Sheet1!$B$1:$M$1</c:f>
              <c:strCache>
                <c:ptCount val="12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18 - 26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  <c:pt idx="8">
                  <c:v>ZŠ</c:v>
                </c:pt>
                <c:pt idx="9">
                  <c:v>Vyučen</c:v>
                </c:pt>
                <c:pt idx="10">
                  <c:v>SŠ</c:v>
                </c:pt>
                <c:pt idx="11">
                  <c:v>VŠ</c:v>
                </c:pt>
              </c:strCache>
            </c:strRef>
          </c:cat>
          <c:val>
            <c:numRef>
              <c:f>Sheet1!$B$6:$M$6</c:f>
              <c:numCache>
                <c:formatCode>0.0</c:formatCode>
                <c:ptCount val="12"/>
                <c:pt idx="0">
                  <c:v>8.2539682539682993</c:v>
                </c:pt>
                <c:pt idx="1">
                  <c:v>10.303030303030001</c:v>
                </c:pt>
                <c:pt idx="2">
                  <c:v>6</c:v>
                </c:pt>
                <c:pt idx="3">
                  <c:v>17.647058823529001</c:v>
                </c:pt>
                <c:pt idx="4">
                  <c:v>9.375</c:v>
                </c:pt>
                <c:pt idx="5">
                  <c:v>3.2786885245902</c:v>
                </c:pt>
                <c:pt idx="6">
                  <c:v>13.725490196078001</c:v>
                </c:pt>
                <c:pt idx="7">
                  <c:v>2.2727272727273</c:v>
                </c:pt>
                <c:pt idx="8">
                  <c:v>13.888888888888999</c:v>
                </c:pt>
                <c:pt idx="9">
                  <c:v>9.5652173913042997</c:v>
                </c:pt>
                <c:pt idx="10">
                  <c:v>4.3859649122807003</c:v>
                </c:pt>
                <c:pt idx="1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AE7-4750-A1B7-0BEABF724A0B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box</c:v>
                </c:pt>
              </c:strCache>
            </c:strRef>
          </c:tx>
          <c:spPr>
            <a:noFill/>
            <a:ln w="2235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Sheet1!$B$1:$M$1</c:f>
              <c:strCache>
                <c:ptCount val="12"/>
                <c:pt idx="0">
                  <c:v>Celkem</c:v>
                </c:pt>
                <c:pt idx="1">
                  <c:v>Muži</c:v>
                </c:pt>
                <c:pt idx="2">
                  <c:v>Ženy</c:v>
                </c:pt>
                <c:pt idx="3">
                  <c:v>18 - 26 let</c:v>
                </c:pt>
                <c:pt idx="4">
                  <c:v>27 - 35 let</c:v>
                </c:pt>
                <c:pt idx="5">
                  <c:v>36 - 44 let</c:v>
                </c:pt>
                <c:pt idx="6">
                  <c:v>45 - 53 let</c:v>
                </c:pt>
                <c:pt idx="7">
                  <c:v>54 - 65 let</c:v>
                </c:pt>
                <c:pt idx="8">
                  <c:v>ZŠ</c:v>
                </c:pt>
                <c:pt idx="9">
                  <c:v>Vyučen</c:v>
                </c:pt>
                <c:pt idx="10">
                  <c:v>SŠ</c:v>
                </c:pt>
                <c:pt idx="11">
                  <c:v>VŠ</c:v>
                </c:pt>
              </c:strCache>
            </c:strRef>
          </c:cat>
          <c:val>
            <c:numRef>
              <c:f>Sheet1!$B$7:$M$7</c:f>
              <c:numCache>
                <c:formatCode>0</c:formatCode>
                <c:ptCount val="12"/>
                <c:pt idx="0">
                  <c:v>36.825396825397299</c:v>
                </c:pt>
                <c:pt idx="1">
                  <c:v>38.181818181818002</c:v>
                </c:pt>
                <c:pt idx="2">
                  <c:v>35.333333333333002</c:v>
                </c:pt>
                <c:pt idx="3">
                  <c:v>49.019607843137003</c:v>
                </c:pt>
                <c:pt idx="4">
                  <c:v>43.75</c:v>
                </c:pt>
                <c:pt idx="5">
                  <c:v>27.8688524590162</c:v>
                </c:pt>
                <c:pt idx="6">
                  <c:v>37.254901960784004</c:v>
                </c:pt>
                <c:pt idx="7">
                  <c:v>30.681818181818301</c:v>
                </c:pt>
                <c:pt idx="8" formatCode="0.0">
                  <c:v>33.333333333333002</c:v>
                </c:pt>
                <c:pt idx="9" formatCode="0.0">
                  <c:v>41.739130434782304</c:v>
                </c:pt>
                <c:pt idx="10" formatCode="0.0">
                  <c:v>35.087719298245702</c:v>
                </c:pt>
                <c:pt idx="11" formatCode="0.0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AE7-4750-A1B7-0BEABF724A0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-667956176"/>
        <c:axId val="-370308720"/>
      </c:barChart>
      <c:catAx>
        <c:axId val="-667956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Název osy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one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-37030872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370308720"/>
        <c:scaling>
          <c:orientation val="minMax"/>
          <c:max val="100"/>
          <c:min val="0"/>
        </c:scaling>
        <c:delete val="1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Název osy</a:t>
                </a:r>
              </a:p>
            </c:rich>
          </c:tx>
          <c:layout/>
          <c:overlay val="0"/>
        </c:title>
        <c:numFmt formatCode="#,##0&quot;%&quot;;\-#,##0" sourceLinked="0"/>
        <c:majorTickMark val="in"/>
        <c:minorTickMark val="none"/>
        <c:tickLblPos val="nextTo"/>
        <c:crossAx val="-667956176"/>
        <c:crosses val="autoZero"/>
        <c:crossBetween val="between"/>
        <c:majorUnit val="20"/>
      </c:valAx>
      <c:spPr>
        <a:noFill/>
        <a:ln w="2235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cs-CZ" sz="1000" b="0" i="0" u="none" strike="noStrike" kern="1200" baseline="0">
          <a:solidFill>
            <a:schemeClr val="bg1"/>
          </a:solidFill>
          <a:latin typeface="+mn-lt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5E-4B10-8982-EC3920C868F3}"/>
              </c:ext>
            </c:extLst>
          </c:dPt>
          <c:dPt>
            <c:idx val="1"/>
            <c:bubble3D val="0"/>
            <c:spPr>
              <a:solidFill>
                <a:srgbClr val="008BCA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25E-4B10-8982-EC3920C868F3}"/>
              </c:ext>
            </c:extLst>
          </c:dPt>
          <c:dPt>
            <c:idx val="2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25E-4B10-8982-EC3920C868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List1!$A$2:$A$3</c:f>
              <c:strCache>
                <c:ptCount val="2"/>
                <c:pt idx="0">
                  <c:v>Muž</c:v>
                </c:pt>
                <c:pt idx="1">
                  <c:v>Žena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165</c:v>
                </c:pt>
                <c:pt idx="1">
                  <c:v>150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25E-4B10-8982-EC3920C868F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726525611140991"/>
          <c:y val="0.1908693923716743"/>
          <c:w val="0.21434474467018846"/>
          <c:h val="0.544947809210655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321228425475321"/>
          <c:y val="3.6520657749078693E-2"/>
          <c:w val="0.51678765868552223"/>
          <c:h val="0.881680417119843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 (n=315)</c:v>
                </c:pt>
              </c:strCache>
            </c:strRef>
          </c:tx>
          <c:spPr>
            <a:solidFill>
              <a:schemeClr val="tx2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CBE-4426-A9DC-2423A558C270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CBE-4426-A9DC-2423A558C270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CBE-4426-A9DC-2423A558C270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CBE-4426-A9DC-2423A558C270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CBE-4426-A9DC-2423A558C270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0CBE-4426-A9DC-2423A558C270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CBE-4426-A9DC-2423A558C270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0CBE-4426-A9DC-2423A558C270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0CBE-4426-A9DC-2423A558C270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rgbClr val="404040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18 - 26 let</c:v>
                </c:pt>
                <c:pt idx="1">
                  <c:v>27 - 35 let</c:v>
                </c:pt>
                <c:pt idx="2">
                  <c:v>36 - 44 let</c:v>
                </c:pt>
                <c:pt idx="3">
                  <c:v>45 - 53 let</c:v>
                </c:pt>
                <c:pt idx="4">
                  <c:v>54 - 65 let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16</c:v>
                </c:pt>
                <c:pt idx="1">
                  <c:v>20</c:v>
                </c:pt>
                <c:pt idx="2">
                  <c:v>19</c:v>
                </c:pt>
                <c:pt idx="3">
                  <c:v>17</c:v>
                </c:pt>
                <c:pt idx="4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0CBE-4426-A9DC-2423A558C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-370311440"/>
        <c:axId val="-370315248"/>
      </c:barChart>
      <c:catAx>
        <c:axId val="-37031144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rgbClr val="003399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404040"/>
                </a:solidFill>
                <a:latin typeface="+mn-lt"/>
                <a:ea typeface="+mn-ea"/>
                <a:cs typeface="Arial" pitchFamily="34" charset="0"/>
              </a:defRPr>
            </a:pPr>
            <a:endParaRPr lang="cs-CZ"/>
          </a:p>
        </c:txPr>
        <c:crossAx val="-370315248"/>
        <c:crosses val="autoZero"/>
        <c:auto val="1"/>
        <c:lblAlgn val="ctr"/>
        <c:lblOffset val="0"/>
        <c:noMultiLvlLbl val="0"/>
      </c:catAx>
      <c:valAx>
        <c:axId val="-370315248"/>
        <c:scaling>
          <c:orientation val="minMax"/>
          <c:max val="100"/>
          <c:min val="0"/>
        </c:scaling>
        <c:delete val="1"/>
        <c:axPos val="t"/>
        <c:numFmt formatCode="#,##0&quot;%&quot;;\-#,##0" sourceLinked="0"/>
        <c:majorTickMark val="in"/>
        <c:minorTickMark val="none"/>
        <c:tickLblPos val="none"/>
        <c:crossAx val="-370311440"/>
        <c:crosses val="autoZero"/>
        <c:crossBetween val="between"/>
        <c:majorUnit val="2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200">
          <a:solidFill>
            <a:schemeClr val="tx1">
              <a:lumMod val="65000"/>
              <a:lumOff val="35000"/>
            </a:schemeClr>
          </a:solidFill>
        </a:defRPr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321228425475321"/>
          <c:y val="3.6520657749078693E-2"/>
          <c:w val="0.5167876950012773"/>
          <c:h val="0.881680417119843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 (n=315)</c:v>
                </c:pt>
              </c:strCache>
            </c:strRef>
          </c:tx>
          <c:spPr>
            <a:solidFill>
              <a:schemeClr val="tx2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BA8-4E03-9BAC-C1993D63AF2C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BA8-4E03-9BAC-C1993D63AF2C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CBA8-4E03-9BAC-C1993D63AF2C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CBA8-4E03-9BAC-C1993D63AF2C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CBA8-4E03-9BAC-C1993D63AF2C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CBA8-4E03-9BAC-C1993D63AF2C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CBA8-4E03-9BAC-C1993D63AF2C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CBA8-4E03-9BAC-C1993D63AF2C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CBA8-4E03-9BAC-C1993D63AF2C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rgbClr val="404040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ZŠ</c:v>
                </c:pt>
                <c:pt idx="1">
                  <c:v>Vyučen/a</c:v>
                </c:pt>
                <c:pt idx="2">
                  <c:v>SŠ</c:v>
                </c:pt>
                <c:pt idx="3">
                  <c:v>VŠ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11</c:v>
                </c:pt>
                <c:pt idx="1">
                  <c:v>37</c:v>
                </c:pt>
                <c:pt idx="2">
                  <c:v>36</c:v>
                </c:pt>
                <c:pt idx="3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BA8-4E03-9BAC-C1993D63AF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-370305456"/>
        <c:axId val="-370316336"/>
      </c:barChart>
      <c:catAx>
        <c:axId val="-37030545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rgbClr val="003399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404040"/>
                </a:solidFill>
                <a:latin typeface="+mn-lt"/>
                <a:ea typeface="+mn-ea"/>
                <a:cs typeface="Arial" pitchFamily="34" charset="0"/>
              </a:defRPr>
            </a:pPr>
            <a:endParaRPr lang="cs-CZ"/>
          </a:p>
        </c:txPr>
        <c:crossAx val="-370316336"/>
        <c:crosses val="autoZero"/>
        <c:auto val="1"/>
        <c:lblAlgn val="ctr"/>
        <c:lblOffset val="0"/>
        <c:noMultiLvlLbl val="0"/>
      </c:catAx>
      <c:valAx>
        <c:axId val="-370316336"/>
        <c:scaling>
          <c:orientation val="minMax"/>
          <c:max val="100"/>
          <c:min val="0"/>
        </c:scaling>
        <c:delete val="1"/>
        <c:axPos val="t"/>
        <c:numFmt formatCode="#,##0&quot;%&quot;;\-#,##0" sourceLinked="0"/>
        <c:majorTickMark val="in"/>
        <c:minorTickMark val="none"/>
        <c:tickLblPos val="none"/>
        <c:crossAx val="-370305456"/>
        <c:crosses val="autoZero"/>
        <c:crossBetween val="between"/>
        <c:majorUnit val="2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200">
          <a:solidFill>
            <a:schemeClr val="tx1">
              <a:lumMod val="65000"/>
              <a:lumOff val="35000"/>
            </a:schemeClr>
          </a:solidFill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2D534-B974-4760-86F4-F05073FAA40C}" type="datetimeFigureOut">
              <a:rPr lang="cs-CZ" smtClean="0"/>
              <a:pPr/>
              <a:t>23. 4. 2019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254B1-55D3-406F-BCAA-9CD0B79F27E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708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51E23-EB4A-440C-969E-EE9D6D626A15}" type="datetimeFigureOut">
              <a:rPr lang="cs-CZ" smtClean="0"/>
              <a:pPr/>
              <a:t>23. 4. 2019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91549-E5CD-497E-ABAA-6CECD864B53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86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D91549-E5CD-497E-ABAA-6CECD864B536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5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D91549-E5CD-497E-ABAA-6CECD864B53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9232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D91549-E5CD-497E-ABAA-6CECD864B536}" type="slidenum">
              <a: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5375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D91549-E5CD-497E-ABAA-6CECD864B53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3723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D91549-E5CD-497E-ABAA-6CECD864B536}" type="slidenum">
              <a: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32801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49"/>
          <p:cNvSpPr>
            <a:spLocks/>
          </p:cNvSpPr>
          <p:nvPr userDrawn="1"/>
        </p:nvSpPr>
        <p:spPr bwMode="ltGray">
          <a:xfrm>
            <a:off x="107321" y="794"/>
            <a:ext cx="8429540" cy="5141881"/>
          </a:xfrm>
          <a:custGeom>
            <a:avLst/>
            <a:gdLst>
              <a:gd name="T0" fmla="*/ 3262 w 6320"/>
              <a:gd name="T1" fmla="*/ 4762 h 4762"/>
              <a:gd name="T2" fmla="*/ 0 w 6320"/>
              <a:gd name="T3" fmla="*/ 4762 h 4762"/>
              <a:gd name="T4" fmla="*/ 0 w 6320"/>
              <a:gd name="T5" fmla="*/ 0 h 4762"/>
              <a:gd name="T6" fmla="*/ 6320 w 6320"/>
              <a:gd name="T7" fmla="*/ 0 h 4762"/>
              <a:gd name="T8" fmla="*/ 3262 w 6320"/>
              <a:gd name="T9" fmla="*/ 4762 h 47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20" h="4762">
                <a:moveTo>
                  <a:pt x="3262" y="4762"/>
                </a:moveTo>
                <a:lnTo>
                  <a:pt x="0" y="4762"/>
                </a:lnTo>
                <a:lnTo>
                  <a:pt x="0" y="0"/>
                </a:lnTo>
                <a:lnTo>
                  <a:pt x="6320" y="0"/>
                </a:lnTo>
                <a:lnTo>
                  <a:pt x="3262" y="476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3588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7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</a:endParaRPr>
          </a:p>
        </p:txBody>
      </p:sp>
      <p:sp>
        <p:nvSpPr>
          <p:cNvPr id="73" name="Arc 3"/>
          <p:cNvSpPr/>
          <p:nvPr userDrawn="1"/>
        </p:nvSpPr>
        <p:spPr>
          <a:xfrm>
            <a:off x="0" y="1"/>
            <a:ext cx="1776413" cy="4251722"/>
          </a:xfrm>
          <a:custGeom>
            <a:avLst/>
            <a:gdLst/>
            <a:ahLst/>
            <a:cxnLst/>
            <a:rect l="l" t="t" r="r" b="b"/>
            <a:pathLst>
              <a:path w="1777200" h="5668420">
                <a:moveTo>
                  <a:pt x="0" y="0"/>
                </a:moveTo>
                <a:lnTo>
                  <a:pt x="1768724" y="0"/>
                </a:lnTo>
                <a:cubicBezTo>
                  <a:pt x="1842864" y="1684551"/>
                  <a:pt x="1430582" y="3384278"/>
                  <a:pt x="535352" y="4882011"/>
                </a:cubicBezTo>
                <a:cubicBezTo>
                  <a:pt x="371375" y="5156347"/>
                  <a:pt x="193756" y="5419621"/>
                  <a:pt x="0" y="5668420"/>
                </a:cubicBezTo>
                <a:close/>
              </a:path>
            </a:pathLst>
          </a:custGeom>
          <a:solidFill>
            <a:srgbClr val="FFFFFF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74" name="Group 4"/>
          <p:cNvGrpSpPr>
            <a:grpSpLocks noChangeAspect="1"/>
          </p:cNvGrpSpPr>
          <p:nvPr userDrawn="1"/>
        </p:nvGrpSpPr>
        <p:grpSpPr bwMode="auto">
          <a:xfrm>
            <a:off x="381000" y="381000"/>
            <a:ext cx="1079500" cy="968375"/>
            <a:chOff x="1352" y="681"/>
            <a:chExt cx="3519" cy="3153"/>
          </a:xfrm>
        </p:grpSpPr>
        <p:sp>
          <p:nvSpPr>
            <p:cNvPr id="75" name="Freeform 5"/>
            <p:cNvSpPr>
              <a:spLocks noChangeAspect="1"/>
            </p:cNvSpPr>
            <p:nvPr/>
          </p:nvSpPr>
          <p:spPr bwMode="auto">
            <a:xfrm>
              <a:off x="1352" y="681"/>
              <a:ext cx="3519" cy="3153"/>
            </a:xfrm>
            <a:custGeom>
              <a:avLst/>
              <a:gdLst>
                <a:gd name="T0" fmla="*/ 0 w 3862"/>
                <a:gd name="T1" fmla="*/ 215 h 3449"/>
                <a:gd name="T2" fmla="*/ 0 w 3862"/>
                <a:gd name="T3" fmla="*/ 215 h 3449"/>
                <a:gd name="T4" fmla="*/ 0 w 3862"/>
                <a:gd name="T5" fmla="*/ 0 h 3449"/>
                <a:gd name="T6" fmla="*/ 207 w 3862"/>
                <a:gd name="T7" fmla="*/ 0 h 3449"/>
                <a:gd name="T8" fmla="*/ 186 w 3862"/>
                <a:gd name="T9" fmla="*/ 215 h 3449"/>
                <a:gd name="T10" fmla="*/ 0 w 3862"/>
                <a:gd name="T11" fmla="*/ 215 h 34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62"/>
                <a:gd name="T19" fmla="*/ 0 h 3449"/>
                <a:gd name="T20" fmla="*/ 3862 w 3862"/>
                <a:gd name="T21" fmla="*/ 3449 h 34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62" h="3449">
                  <a:moveTo>
                    <a:pt x="0" y="3449"/>
                  </a:moveTo>
                  <a:lnTo>
                    <a:pt x="0" y="3449"/>
                  </a:lnTo>
                  <a:lnTo>
                    <a:pt x="0" y="0"/>
                  </a:lnTo>
                  <a:lnTo>
                    <a:pt x="3696" y="0"/>
                  </a:lnTo>
                  <a:cubicBezTo>
                    <a:pt x="3862" y="1150"/>
                    <a:pt x="3797" y="2241"/>
                    <a:pt x="3327" y="3449"/>
                  </a:cubicBezTo>
                  <a:lnTo>
                    <a:pt x="0" y="3449"/>
                  </a:lnTo>
                  <a:close/>
                </a:path>
              </a:pathLst>
            </a:custGeom>
            <a:solidFill>
              <a:srgbClr val="00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76" name="Freeform 6"/>
            <p:cNvSpPr>
              <a:spLocks noChangeAspect="1"/>
            </p:cNvSpPr>
            <p:nvPr/>
          </p:nvSpPr>
          <p:spPr bwMode="auto">
            <a:xfrm>
              <a:off x="2708" y="1843"/>
              <a:ext cx="75" cy="54"/>
            </a:xfrm>
            <a:custGeom>
              <a:avLst/>
              <a:gdLst>
                <a:gd name="T0" fmla="*/ 6 w 81"/>
                <a:gd name="T1" fmla="*/ 2 h 66"/>
                <a:gd name="T2" fmla="*/ 6 w 81"/>
                <a:gd name="T3" fmla="*/ 2 h 66"/>
                <a:gd name="T4" fmla="*/ 0 w 81"/>
                <a:gd name="T5" fmla="*/ 2 h 66"/>
                <a:gd name="T6" fmla="*/ 6 w 81"/>
                <a:gd name="T7" fmla="*/ 2 h 66"/>
                <a:gd name="T8" fmla="*/ 7 w 81"/>
                <a:gd name="T9" fmla="*/ 0 h 66"/>
                <a:gd name="T10" fmla="*/ 6 w 81"/>
                <a:gd name="T11" fmla="*/ 2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66"/>
                <a:gd name="T20" fmla="*/ 81 w 81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66">
                  <a:moveTo>
                    <a:pt x="16" y="40"/>
                  </a:moveTo>
                  <a:lnTo>
                    <a:pt x="16" y="40"/>
                  </a:lnTo>
                  <a:lnTo>
                    <a:pt x="0" y="54"/>
                  </a:lnTo>
                  <a:cubicBezTo>
                    <a:pt x="35" y="66"/>
                    <a:pt x="72" y="42"/>
                    <a:pt x="79" y="22"/>
                  </a:cubicBezTo>
                  <a:lnTo>
                    <a:pt x="81" y="0"/>
                  </a:lnTo>
                  <a:cubicBezTo>
                    <a:pt x="54" y="6"/>
                    <a:pt x="27" y="19"/>
                    <a:pt x="16" y="40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77" name="Freeform 7"/>
            <p:cNvSpPr>
              <a:spLocks noChangeAspect="1"/>
            </p:cNvSpPr>
            <p:nvPr/>
          </p:nvSpPr>
          <p:spPr bwMode="auto">
            <a:xfrm>
              <a:off x="2869" y="1972"/>
              <a:ext cx="65" cy="54"/>
            </a:xfrm>
            <a:custGeom>
              <a:avLst/>
              <a:gdLst>
                <a:gd name="T0" fmla="*/ 2 w 81"/>
                <a:gd name="T1" fmla="*/ 1 h 63"/>
                <a:gd name="T2" fmla="*/ 2 w 81"/>
                <a:gd name="T3" fmla="*/ 1 h 63"/>
                <a:gd name="T4" fmla="*/ 0 w 81"/>
                <a:gd name="T5" fmla="*/ 0 h 63"/>
                <a:gd name="T6" fmla="*/ 2 w 81"/>
                <a:gd name="T7" fmla="*/ 3 h 63"/>
                <a:gd name="T8" fmla="*/ 2 w 81"/>
                <a:gd name="T9" fmla="*/ 3 h 63"/>
                <a:gd name="T10" fmla="*/ 2 w 81"/>
                <a:gd name="T11" fmla="*/ 1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63"/>
                <a:gd name="T20" fmla="*/ 81 w 81"/>
                <a:gd name="T21" fmla="*/ 63 h 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63">
                  <a:moveTo>
                    <a:pt x="27" y="1"/>
                  </a:moveTo>
                  <a:lnTo>
                    <a:pt x="27" y="1"/>
                  </a:lnTo>
                  <a:lnTo>
                    <a:pt x="0" y="0"/>
                  </a:lnTo>
                  <a:cubicBezTo>
                    <a:pt x="0" y="24"/>
                    <a:pt x="8" y="43"/>
                    <a:pt x="33" y="58"/>
                  </a:cubicBezTo>
                  <a:lnTo>
                    <a:pt x="53" y="63"/>
                  </a:lnTo>
                  <a:cubicBezTo>
                    <a:pt x="81" y="39"/>
                    <a:pt x="44" y="15"/>
                    <a:pt x="27" y="1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78" name="Freeform 8"/>
            <p:cNvSpPr>
              <a:spLocks noChangeAspect="1"/>
            </p:cNvSpPr>
            <p:nvPr/>
          </p:nvSpPr>
          <p:spPr bwMode="auto">
            <a:xfrm>
              <a:off x="2622" y="1413"/>
              <a:ext cx="86" cy="75"/>
            </a:xfrm>
            <a:custGeom>
              <a:avLst/>
              <a:gdLst>
                <a:gd name="T0" fmla="*/ 4 w 96"/>
                <a:gd name="T1" fmla="*/ 9 h 79"/>
                <a:gd name="T2" fmla="*/ 4 w 96"/>
                <a:gd name="T3" fmla="*/ 9 h 79"/>
                <a:gd name="T4" fmla="*/ 0 w 96"/>
                <a:gd name="T5" fmla="*/ 13 h 79"/>
                <a:gd name="T6" fmla="*/ 4 w 96"/>
                <a:gd name="T7" fmla="*/ 9 h 79"/>
                <a:gd name="T8" fmla="*/ 4 w 96"/>
                <a:gd name="T9" fmla="*/ 0 h 79"/>
                <a:gd name="T10" fmla="*/ 4 w 96"/>
                <a:gd name="T11" fmla="*/ 9 h 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79"/>
                <a:gd name="T20" fmla="*/ 96 w 96"/>
                <a:gd name="T21" fmla="*/ 79 h 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79">
                  <a:moveTo>
                    <a:pt x="20" y="50"/>
                  </a:moveTo>
                  <a:lnTo>
                    <a:pt x="20" y="50"/>
                  </a:lnTo>
                  <a:lnTo>
                    <a:pt x="0" y="64"/>
                  </a:lnTo>
                  <a:cubicBezTo>
                    <a:pt x="41" y="79"/>
                    <a:pt x="75" y="57"/>
                    <a:pt x="89" y="27"/>
                  </a:cubicBezTo>
                  <a:lnTo>
                    <a:pt x="96" y="0"/>
                  </a:lnTo>
                  <a:cubicBezTo>
                    <a:pt x="63" y="8"/>
                    <a:pt x="38" y="8"/>
                    <a:pt x="20" y="50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79" name="Freeform 9"/>
            <p:cNvSpPr>
              <a:spLocks noChangeAspect="1"/>
            </p:cNvSpPr>
            <p:nvPr/>
          </p:nvSpPr>
          <p:spPr bwMode="auto">
            <a:xfrm>
              <a:off x="2568" y="1563"/>
              <a:ext cx="75" cy="76"/>
            </a:xfrm>
            <a:custGeom>
              <a:avLst/>
              <a:gdLst>
                <a:gd name="T0" fmla="*/ 36 w 77"/>
                <a:gd name="T1" fmla="*/ 22 h 77"/>
                <a:gd name="T2" fmla="*/ 36 w 77"/>
                <a:gd name="T3" fmla="*/ 22 h 77"/>
                <a:gd name="T4" fmla="*/ 33 w 77"/>
                <a:gd name="T5" fmla="*/ 0 h 77"/>
                <a:gd name="T6" fmla="*/ 0 w 77"/>
                <a:gd name="T7" fmla="*/ 38 h 77"/>
                <a:gd name="T8" fmla="*/ 0 w 77"/>
                <a:gd name="T9" fmla="*/ 38 h 77"/>
                <a:gd name="T10" fmla="*/ 36 w 77"/>
                <a:gd name="T11" fmla="*/ 22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7"/>
                <a:gd name="T19" fmla="*/ 0 h 77"/>
                <a:gd name="T20" fmla="*/ 77 w 77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7" h="77">
                  <a:moveTo>
                    <a:pt x="77" y="22"/>
                  </a:moveTo>
                  <a:lnTo>
                    <a:pt x="77" y="22"/>
                  </a:lnTo>
                  <a:lnTo>
                    <a:pt x="71" y="0"/>
                  </a:lnTo>
                  <a:cubicBezTo>
                    <a:pt x="38" y="7"/>
                    <a:pt x="14" y="19"/>
                    <a:pt x="0" y="44"/>
                  </a:cubicBezTo>
                  <a:lnTo>
                    <a:pt x="0" y="62"/>
                  </a:lnTo>
                  <a:cubicBezTo>
                    <a:pt x="42" y="77"/>
                    <a:pt x="64" y="40"/>
                    <a:pt x="77" y="22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80" name="Freeform 10"/>
            <p:cNvSpPr>
              <a:spLocks noChangeAspect="1"/>
            </p:cNvSpPr>
            <p:nvPr/>
          </p:nvSpPr>
          <p:spPr bwMode="auto">
            <a:xfrm>
              <a:off x="2547" y="1725"/>
              <a:ext cx="86" cy="64"/>
            </a:xfrm>
            <a:custGeom>
              <a:avLst/>
              <a:gdLst>
                <a:gd name="T0" fmla="*/ 0 w 90"/>
                <a:gd name="T1" fmla="*/ 3 h 74"/>
                <a:gd name="T2" fmla="*/ 0 w 90"/>
                <a:gd name="T3" fmla="*/ 3 h 74"/>
                <a:gd name="T4" fmla="*/ 11 w 90"/>
                <a:gd name="T5" fmla="*/ 3 h 74"/>
                <a:gd name="T6" fmla="*/ 19 w 90"/>
                <a:gd name="T7" fmla="*/ 3 h 74"/>
                <a:gd name="T8" fmla="*/ 23 w 90"/>
                <a:gd name="T9" fmla="*/ 3 h 74"/>
                <a:gd name="T10" fmla="*/ 0 w 90"/>
                <a:gd name="T11" fmla="*/ 3 h 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0"/>
                <a:gd name="T19" fmla="*/ 0 h 74"/>
                <a:gd name="T20" fmla="*/ 90 w 90"/>
                <a:gd name="T21" fmla="*/ 74 h 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0" h="74">
                  <a:moveTo>
                    <a:pt x="0" y="52"/>
                  </a:moveTo>
                  <a:lnTo>
                    <a:pt x="0" y="52"/>
                  </a:lnTo>
                  <a:lnTo>
                    <a:pt x="14" y="60"/>
                  </a:lnTo>
                  <a:cubicBezTo>
                    <a:pt x="59" y="74"/>
                    <a:pt x="62" y="38"/>
                    <a:pt x="73" y="23"/>
                  </a:cubicBezTo>
                  <a:lnTo>
                    <a:pt x="90" y="8"/>
                  </a:lnTo>
                  <a:cubicBezTo>
                    <a:pt x="48" y="0"/>
                    <a:pt x="11" y="31"/>
                    <a:pt x="0" y="52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97" name="Freeform 11"/>
            <p:cNvSpPr>
              <a:spLocks noChangeAspect="1"/>
            </p:cNvSpPr>
            <p:nvPr/>
          </p:nvSpPr>
          <p:spPr bwMode="auto">
            <a:xfrm>
              <a:off x="2773" y="1176"/>
              <a:ext cx="86" cy="75"/>
            </a:xfrm>
            <a:custGeom>
              <a:avLst/>
              <a:gdLst>
                <a:gd name="T0" fmla="*/ 16 w 88"/>
                <a:gd name="T1" fmla="*/ 4 h 72"/>
                <a:gd name="T2" fmla="*/ 16 w 88"/>
                <a:gd name="T3" fmla="*/ 4 h 72"/>
                <a:gd name="T4" fmla="*/ 0 w 88"/>
                <a:gd name="T5" fmla="*/ 28 h 72"/>
                <a:gd name="T6" fmla="*/ 45 w 88"/>
                <a:gd name="T7" fmla="*/ 172 h 72"/>
                <a:gd name="T8" fmla="*/ 46 w 88"/>
                <a:gd name="T9" fmla="*/ 74 h 72"/>
                <a:gd name="T10" fmla="*/ 16 w 88"/>
                <a:gd name="T11" fmla="*/ 4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72"/>
                <a:gd name="T20" fmla="*/ 88 w 88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72">
                  <a:moveTo>
                    <a:pt x="16" y="4"/>
                  </a:moveTo>
                  <a:lnTo>
                    <a:pt x="16" y="4"/>
                  </a:lnTo>
                  <a:lnTo>
                    <a:pt x="0" y="12"/>
                  </a:lnTo>
                  <a:cubicBezTo>
                    <a:pt x="4" y="40"/>
                    <a:pt x="70" y="72"/>
                    <a:pt x="86" y="49"/>
                  </a:cubicBezTo>
                  <a:lnTo>
                    <a:pt x="88" y="22"/>
                  </a:lnTo>
                  <a:cubicBezTo>
                    <a:pt x="67" y="8"/>
                    <a:pt x="45" y="0"/>
                    <a:pt x="16" y="4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98" name="Freeform 12"/>
            <p:cNvSpPr>
              <a:spLocks noChangeAspect="1"/>
            </p:cNvSpPr>
            <p:nvPr/>
          </p:nvSpPr>
          <p:spPr bwMode="auto">
            <a:xfrm>
              <a:off x="2955" y="1111"/>
              <a:ext cx="76" cy="87"/>
            </a:xfrm>
            <a:custGeom>
              <a:avLst/>
              <a:gdLst>
                <a:gd name="T0" fmla="*/ 4 w 86"/>
                <a:gd name="T1" fmla="*/ 7 h 92"/>
                <a:gd name="T2" fmla="*/ 4 w 86"/>
                <a:gd name="T3" fmla="*/ 7 h 92"/>
                <a:gd name="T4" fmla="*/ 4 w 86"/>
                <a:gd name="T5" fmla="*/ 0 h 92"/>
                <a:gd name="T6" fmla="*/ 4 w 86"/>
                <a:gd name="T7" fmla="*/ 11 h 92"/>
                <a:gd name="T8" fmla="*/ 4 w 86"/>
                <a:gd name="T9" fmla="*/ 17 h 92"/>
                <a:gd name="T10" fmla="*/ 4 w 86"/>
                <a:gd name="T11" fmla="*/ 7 h 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"/>
                <a:gd name="T19" fmla="*/ 0 h 92"/>
                <a:gd name="T20" fmla="*/ 86 w 86"/>
                <a:gd name="T21" fmla="*/ 92 h 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" h="92">
                  <a:moveTo>
                    <a:pt x="46" y="7"/>
                  </a:moveTo>
                  <a:lnTo>
                    <a:pt x="46" y="7"/>
                  </a:lnTo>
                  <a:lnTo>
                    <a:pt x="21" y="0"/>
                  </a:lnTo>
                  <a:cubicBezTo>
                    <a:pt x="7" y="19"/>
                    <a:pt x="0" y="33"/>
                    <a:pt x="14" y="66"/>
                  </a:cubicBezTo>
                  <a:lnTo>
                    <a:pt x="27" y="92"/>
                  </a:lnTo>
                  <a:cubicBezTo>
                    <a:pt x="57" y="63"/>
                    <a:pt x="86" y="36"/>
                    <a:pt x="46" y="7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99" name="Freeform 13"/>
            <p:cNvSpPr>
              <a:spLocks noChangeAspect="1" noEditPoints="1"/>
            </p:cNvSpPr>
            <p:nvPr/>
          </p:nvSpPr>
          <p:spPr bwMode="auto">
            <a:xfrm>
              <a:off x="3149" y="929"/>
              <a:ext cx="667" cy="1678"/>
            </a:xfrm>
            <a:custGeom>
              <a:avLst/>
              <a:gdLst>
                <a:gd name="T0" fmla="*/ 36 w 724"/>
                <a:gd name="T1" fmla="*/ 43 h 1845"/>
                <a:gd name="T2" fmla="*/ 36 w 724"/>
                <a:gd name="T3" fmla="*/ 43 h 1845"/>
                <a:gd name="T4" fmla="*/ 26 w 724"/>
                <a:gd name="T5" fmla="*/ 41 h 1845"/>
                <a:gd name="T6" fmla="*/ 38 w 724"/>
                <a:gd name="T7" fmla="*/ 39 h 1845"/>
                <a:gd name="T8" fmla="*/ 39 w 724"/>
                <a:gd name="T9" fmla="*/ 41 h 1845"/>
                <a:gd name="T10" fmla="*/ 36 w 724"/>
                <a:gd name="T11" fmla="*/ 43 h 1845"/>
                <a:gd name="T12" fmla="*/ 36 w 724"/>
                <a:gd name="T13" fmla="*/ 43 h 1845"/>
                <a:gd name="T14" fmla="*/ 50 w 724"/>
                <a:gd name="T15" fmla="*/ 45 h 1845"/>
                <a:gd name="T16" fmla="*/ 50 w 724"/>
                <a:gd name="T17" fmla="*/ 45 h 1845"/>
                <a:gd name="T18" fmla="*/ 46 w 724"/>
                <a:gd name="T19" fmla="*/ 37 h 1845"/>
                <a:gd name="T20" fmla="*/ 50 w 724"/>
                <a:gd name="T21" fmla="*/ 34 h 1845"/>
                <a:gd name="T22" fmla="*/ 50 w 724"/>
                <a:gd name="T23" fmla="*/ 25 h 1845"/>
                <a:gd name="T24" fmla="*/ 50 w 724"/>
                <a:gd name="T25" fmla="*/ 24 h 1845"/>
                <a:gd name="T26" fmla="*/ 50 w 724"/>
                <a:gd name="T27" fmla="*/ 22 h 1845"/>
                <a:gd name="T28" fmla="*/ 49 w 724"/>
                <a:gd name="T29" fmla="*/ 18 h 1845"/>
                <a:gd name="T30" fmla="*/ 46 w 724"/>
                <a:gd name="T31" fmla="*/ 15 h 1845"/>
                <a:gd name="T32" fmla="*/ 47 w 724"/>
                <a:gd name="T33" fmla="*/ 14 h 1845"/>
                <a:gd name="T34" fmla="*/ 44 w 724"/>
                <a:gd name="T35" fmla="*/ 13 h 1845"/>
                <a:gd name="T36" fmla="*/ 41 w 724"/>
                <a:gd name="T37" fmla="*/ 12 h 1845"/>
                <a:gd name="T38" fmla="*/ 41 w 724"/>
                <a:gd name="T39" fmla="*/ 10 h 1845"/>
                <a:gd name="T40" fmla="*/ 38 w 724"/>
                <a:gd name="T41" fmla="*/ 11 h 1845"/>
                <a:gd name="T42" fmla="*/ 38 w 724"/>
                <a:gd name="T43" fmla="*/ 8 h 1845"/>
                <a:gd name="T44" fmla="*/ 34 w 724"/>
                <a:gd name="T45" fmla="*/ 9 h 1845"/>
                <a:gd name="T46" fmla="*/ 32 w 724"/>
                <a:gd name="T47" fmla="*/ 5 h 1845"/>
                <a:gd name="T48" fmla="*/ 30 w 724"/>
                <a:gd name="T49" fmla="*/ 6 h 1845"/>
                <a:gd name="T50" fmla="*/ 28 w 724"/>
                <a:gd name="T51" fmla="*/ 8 h 1845"/>
                <a:gd name="T52" fmla="*/ 28 w 724"/>
                <a:gd name="T53" fmla="*/ 5 h 1845"/>
                <a:gd name="T54" fmla="*/ 27 w 724"/>
                <a:gd name="T55" fmla="*/ 5 h 1845"/>
                <a:gd name="T56" fmla="*/ 25 w 724"/>
                <a:gd name="T57" fmla="*/ 5 h 1845"/>
                <a:gd name="T58" fmla="*/ 22 w 724"/>
                <a:gd name="T59" fmla="*/ 5 h 1845"/>
                <a:gd name="T60" fmla="*/ 23 w 724"/>
                <a:gd name="T61" fmla="*/ 5 h 1845"/>
                <a:gd name="T62" fmla="*/ 19 w 724"/>
                <a:gd name="T63" fmla="*/ 5 h 1845"/>
                <a:gd name="T64" fmla="*/ 17 w 724"/>
                <a:gd name="T65" fmla="*/ 5 h 1845"/>
                <a:gd name="T66" fmla="*/ 21 w 724"/>
                <a:gd name="T67" fmla="*/ 5 h 1845"/>
                <a:gd name="T68" fmla="*/ 17 w 724"/>
                <a:gd name="T69" fmla="*/ 5 h 1845"/>
                <a:gd name="T70" fmla="*/ 14 w 724"/>
                <a:gd name="T71" fmla="*/ 5 h 1845"/>
                <a:gd name="T72" fmla="*/ 15 w 724"/>
                <a:gd name="T73" fmla="*/ 5 h 1845"/>
                <a:gd name="T74" fmla="*/ 14 w 724"/>
                <a:gd name="T75" fmla="*/ 5 h 1845"/>
                <a:gd name="T76" fmla="*/ 14 w 724"/>
                <a:gd name="T77" fmla="*/ 5 h 1845"/>
                <a:gd name="T78" fmla="*/ 12 w 724"/>
                <a:gd name="T79" fmla="*/ 5 h 1845"/>
                <a:gd name="T80" fmla="*/ 11 w 724"/>
                <a:gd name="T81" fmla="*/ 5 h 1845"/>
                <a:gd name="T82" fmla="*/ 6 w 724"/>
                <a:gd name="T83" fmla="*/ 5 h 1845"/>
                <a:gd name="T84" fmla="*/ 6 w 724"/>
                <a:gd name="T85" fmla="*/ 5 h 1845"/>
                <a:gd name="T86" fmla="*/ 6 w 724"/>
                <a:gd name="T87" fmla="*/ 5 h 1845"/>
                <a:gd name="T88" fmla="*/ 5 w 724"/>
                <a:gd name="T89" fmla="*/ 96 h 1845"/>
                <a:gd name="T90" fmla="*/ 0 w 724"/>
                <a:gd name="T91" fmla="*/ 96 h 1845"/>
                <a:gd name="T92" fmla="*/ 14 w 724"/>
                <a:gd name="T93" fmla="*/ 96 h 1845"/>
                <a:gd name="T94" fmla="*/ 42 w 724"/>
                <a:gd name="T95" fmla="*/ 96 h 1845"/>
                <a:gd name="T96" fmla="*/ 49 w 724"/>
                <a:gd name="T97" fmla="*/ 96 h 1845"/>
                <a:gd name="T98" fmla="*/ 33 w 724"/>
                <a:gd name="T99" fmla="*/ 95 h 1845"/>
                <a:gd name="T100" fmla="*/ 21 w 724"/>
                <a:gd name="T101" fmla="*/ 87 h 1845"/>
                <a:gd name="T102" fmla="*/ 18 w 724"/>
                <a:gd name="T103" fmla="*/ 84 h 1845"/>
                <a:gd name="T104" fmla="*/ 18 w 724"/>
                <a:gd name="T105" fmla="*/ 76 h 1845"/>
                <a:gd name="T106" fmla="*/ 25 w 724"/>
                <a:gd name="T107" fmla="*/ 74 h 1845"/>
                <a:gd name="T108" fmla="*/ 46 w 724"/>
                <a:gd name="T109" fmla="*/ 72 h 1845"/>
                <a:gd name="T110" fmla="*/ 47 w 724"/>
                <a:gd name="T111" fmla="*/ 68 h 1845"/>
                <a:gd name="T112" fmla="*/ 48 w 724"/>
                <a:gd name="T113" fmla="*/ 65 h 1845"/>
                <a:gd name="T114" fmla="*/ 50 w 724"/>
                <a:gd name="T115" fmla="*/ 62 h 1845"/>
                <a:gd name="T116" fmla="*/ 46 w 724"/>
                <a:gd name="T117" fmla="*/ 59 h 1845"/>
                <a:gd name="T118" fmla="*/ 50 w 724"/>
                <a:gd name="T119" fmla="*/ 57 h 1845"/>
                <a:gd name="T120" fmla="*/ 49 w 724"/>
                <a:gd name="T121" fmla="*/ 54 h 1845"/>
                <a:gd name="T122" fmla="*/ 54 w 724"/>
                <a:gd name="T123" fmla="*/ 50 h 1845"/>
                <a:gd name="T124" fmla="*/ 50 w 724"/>
                <a:gd name="T125" fmla="*/ 45 h 184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24"/>
                <a:gd name="T190" fmla="*/ 0 h 1845"/>
                <a:gd name="T191" fmla="*/ 724 w 724"/>
                <a:gd name="T192" fmla="*/ 1845 h 184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24" h="1845">
                  <a:moveTo>
                    <a:pt x="451" y="808"/>
                  </a:moveTo>
                  <a:lnTo>
                    <a:pt x="451" y="808"/>
                  </a:lnTo>
                  <a:cubicBezTo>
                    <a:pt x="397" y="820"/>
                    <a:pt x="315" y="783"/>
                    <a:pt x="326" y="776"/>
                  </a:cubicBezTo>
                  <a:cubicBezTo>
                    <a:pt x="353" y="757"/>
                    <a:pt x="416" y="725"/>
                    <a:pt x="477" y="746"/>
                  </a:cubicBezTo>
                  <a:cubicBezTo>
                    <a:pt x="488" y="750"/>
                    <a:pt x="492" y="760"/>
                    <a:pt x="493" y="773"/>
                  </a:cubicBezTo>
                  <a:cubicBezTo>
                    <a:pt x="496" y="804"/>
                    <a:pt x="471" y="805"/>
                    <a:pt x="451" y="808"/>
                  </a:cubicBezTo>
                  <a:close/>
                  <a:moveTo>
                    <a:pt x="639" y="841"/>
                  </a:moveTo>
                  <a:lnTo>
                    <a:pt x="639" y="841"/>
                  </a:lnTo>
                  <a:cubicBezTo>
                    <a:pt x="610" y="803"/>
                    <a:pt x="557" y="751"/>
                    <a:pt x="601" y="701"/>
                  </a:cubicBezTo>
                  <a:cubicBezTo>
                    <a:pt x="624" y="684"/>
                    <a:pt x="631" y="670"/>
                    <a:pt x="634" y="646"/>
                  </a:cubicBezTo>
                  <a:cubicBezTo>
                    <a:pt x="644" y="560"/>
                    <a:pt x="639" y="524"/>
                    <a:pt x="627" y="477"/>
                  </a:cubicBezTo>
                  <a:cubicBezTo>
                    <a:pt x="629" y="473"/>
                    <a:pt x="638" y="478"/>
                    <a:pt x="641" y="463"/>
                  </a:cubicBezTo>
                  <a:cubicBezTo>
                    <a:pt x="650" y="422"/>
                    <a:pt x="627" y="414"/>
                    <a:pt x="627" y="414"/>
                  </a:cubicBezTo>
                  <a:cubicBezTo>
                    <a:pt x="645" y="399"/>
                    <a:pt x="643" y="342"/>
                    <a:pt x="615" y="342"/>
                  </a:cubicBezTo>
                  <a:cubicBezTo>
                    <a:pt x="631" y="317"/>
                    <a:pt x="617" y="277"/>
                    <a:pt x="590" y="286"/>
                  </a:cubicBezTo>
                  <a:cubicBezTo>
                    <a:pt x="590" y="286"/>
                    <a:pt x="604" y="278"/>
                    <a:pt x="602" y="260"/>
                  </a:cubicBezTo>
                  <a:cubicBezTo>
                    <a:pt x="599" y="224"/>
                    <a:pt x="547" y="259"/>
                    <a:pt x="560" y="236"/>
                  </a:cubicBezTo>
                  <a:cubicBezTo>
                    <a:pt x="567" y="223"/>
                    <a:pt x="538" y="180"/>
                    <a:pt x="523" y="213"/>
                  </a:cubicBezTo>
                  <a:cubicBezTo>
                    <a:pt x="515" y="207"/>
                    <a:pt x="529" y="187"/>
                    <a:pt x="514" y="180"/>
                  </a:cubicBezTo>
                  <a:cubicBezTo>
                    <a:pt x="504" y="181"/>
                    <a:pt x="495" y="188"/>
                    <a:pt x="483" y="195"/>
                  </a:cubicBezTo>
                  <a:cubicBezTo>
                    <a:pt x="479" y="181"/>
                    <a:pt x="494" y="174"/>
                    <a:pt x="476" y="154"/>
                  </a:cubicBezTo>
                  <a:cubicBezTo>
                    <a:pt x="452" y="138"/>
                    <a:pt x="451" y="162"/>
                    <a:pt x="434" y="171"/>
                  </a:cubicBezTo>
                  <a:cubicBezTo>
                    <a:pt x="404" y="164"/>
                    <a:pt x="476" y="146"/>
                    <a:pt x="411" y="119"/>
                  </a:cubicBezTo>
                  <a:cubicBezTo>
                    <a:pt x="395" y="159"/>
                    <a:pt x="396" y="130"/>
                    <a:pt x="389" y="124"/>
                  </a:cubicBezTo>
                  <a:cubicBezTo>
                    <a:pt x="384" y="121"/>
                    <a:pt x="375" y="131"/>
                    <a:pt x="356" y="150"/>
                  </a:cubicBezTo>
                  <a:cubicBezTo>
                    <a:pt x="366" y="124"/>
                    <a:pt x="388" y="92"/>
                    <a:pt x="356" y="101"/>
                  </a:cubicBezTo>
                  <a:cubicBezTo>
                    <a:pt x="320" y="117"/>
                    <a:pt x="341" y="96"/>
                    <a:pt x="341" y="93"/>
                  </a:cubicBezTo>
                  <a:cubicBezTo>
                    <a:pt x="372" y="79"/>
                    <a:pt x="312" y="45"/>
                    <a:pt x="314" y="81"/>
                  </a:cubicBezTo>
                  <a:cubicBezTo>
                    <a:pt x="313" y="105"/>
                    <a:pt x="261" y="126"/>
                    <a:pt x="276" y="97"/>
                  </a:cubicBezTo>
                  <a:cubicBezTo>
                    <a:pt x="286" y="60"/>
                    <a:pt x="331" y="116"/>
                    <a:pt x="292" y="51"/>
                  </a:cubicBezTo>
                  <a:cubicBezTo>
                    <a:pt x="268" y="78"/>
                    <a:pt x="248" y="96"/>
                    <a:pt x="244" y="106"/>
                  </a:cubicBezTo>
                  <a:cubicBezTo>
                    <a:pt x="225" y="181"/>
                    <a:pt x="236" y="113"/>
                    <a:pt x="216" y="112"/>
                  </a:cubicBezTo>
                  <a:cubicBezTo>
                    <a:pt x="242" y="94"/>
                    <a:pt x="276" y="63"/>
                    <a:pt x="266" y="43"/>
                  </a:cubicBezTo>
                  <a:cubicBezTo>
                    <a:pt x="237" y="41"/>
                    <a:pt x="172" y="87"/>
                    <a:pt x="214" y="91"/>
                  </a:cubicBezTo>
                  <a:cubicBezTo>
                    <a:pt x="211" y="106"/>
                    <a:pt x="187" y="123"/>
                    <a:pt x="173" y="98"/>
                  </a:cubicBezTo>
                  <a:cubicBezTo>
                    <a:pt x="196" y="92"/>
                    <a:pt x="235" y="15"/>
                    <a:pt x="186" y="38"/>
                  </a:cubicBezTo>
                  <a:cubicBezTo>
                    <a:pt x="181" y="42"/>
                    <a:pt x="181" y="56"/>
                    <a:pt x="173" y="69"/>
                  </a:cubicBezTo>
                  <a:cubicBezTo>
                    <a:pt x="161" y="58"/>
                    <a:pt x="170" y="42"/>
                    <a:pt x="166" y="36"/>
                  </a:cubicBezTo>
                  <a:cubicBezTo>
                    <a:pt x="127" y="0"/>
                    <a:pt x="141" y="93"/>
                    <a:pt x="142" y="114"/>
                  </a:cubicBezTo>
                  <a:cubicBezTo>
                    <a:pt x="92" y="82"/>
                    <a:pt x="139" y="91"/>
                    <a:pt x="126" y="39"/>
                  </a:cubicBezTo>
                  <a:cubicBezTo>
                    <a:pt x="84" y="47"/>
                    <a:pt x="73" y="64"/>
                    <a:pt x="80" y="112"/>
                  </a:cubicBezTo>
                  <a:cubicBezTo>
                    <a:pt x="74" y="123"/>
                    <a:pt x="63" y="149"/>
                    <a:pt x="56" y="117"/>
                  </a:cubicBezTo>
                  <a:cubicBezTo>
                    <a:pt x="79" y="87"/>
                    <a:pt x="77" y="44"/>
                    <a:pt x="37" y="43"/>
                  </a:cubicBezTo>
                  <a:cubicBezTo>
                    <a:pt x="101" y="631"/>
                    <a:pt x="97" y="1225"/>
                    <a:pt x="5" y="1808"/>
                  </a:cubicBezTo>
                  <a:lnTo>
                    <a:pt x="0" y="1840"/>
                  </a:lnTo>
                  <a:cubicBezTo>
                    <a:pt x="46" y="1839"/>
                    <a:pt x="113" y="1825"/>
                    <a:pt x="162" y="1823"/>
                  </a:cubicBezTo>
                  <a:cubicBezTo>
                    <a:pt x="301" y="1827"/>
                    <a:pt x="298" y="1845"/>
                    <a:pt x="529" y="1842"/>
                  </a:cubicBezTo>
                  <a:cubicBezTo>
                    <a:pt x="582" y="1837"/>
                    <a:pt x="597" y="1829"/>
                    <a:pt x="614" y="1829"/>
                  </a:cubicBezTo>
                  <a:cubicBezTo>
                    <a:pt x="597" y="1758"/>
                    <a:pt x="481" y="1798"/>
                    <a:pt x="421" y="1778"/>
                  </a:cubicBezTo>
                  <a:cubicBezTo>
                    <a:pt x="321" y="1768"/>
                    <a:pt x="304" y="1708"/>
                    <a:pt x="272" y="1664"/>
                  </a:cubicBezTo>
                  <a:cubicBezTo>
                    <a:pt x="258" y="1639"/>
                    <a:pt x="237" y="1608"/>
                    <a:pt x="237" y="1566"/>
                  </a:cubicBezTo>
                  <a:cubicBezTo>
                    <a:pt x="230" y="1513"/>
                    <a:pt x="240" y="1484"/>
                    <a:pt x="239" y="1432"/>
                  </a:cubicBezTo>
                  <a:cubicBezTo>
                    <a:pt x="243" y="1393"/>
                    <a:pt x="287" y="1401"/>
                    <a:pt x="315" y="1404"/>
                  </a:cubicBezTo>
                  <a:cubicBezTo>
                    <a:pt x="402" y="1413"/>
                    <a:pt x="547" y="1399"/>
                    <a:pt x="586" y="1387"/>
                  </a:cubicBezTo>
                  <a:cubicBezTo>
                    <a:pt x="641" y="1371"/>
                    <a:pt x="642" y="1337"/>
                    <a:pt x="605" y="1286"/>
                  </a:cubicBezTo>
                  <a:cubicBezTo>
                    <a:pt x="597" y="1261"/>
                    <a:pt x="598" y="1245"/>
                    <a:pt x="609" y="1223"/>
                  </a:cubicBezTo>
                  <a:cubicBezTo>
                    <a:pt x="625" y="1206"/>
                    <a:pt x="644" y="1195"/>
                    <a:pt x="630" y="1174"/>
                  </a:cubicBezTo>
                  <a:cubicBezTo>
                    <a:pt x="630" y="1174"/>
                    <a:pt x="504" y="1147"/>
                    <a:pt x="590" y="1133"/>
                  </a:cubicBezTo>
                  <a:cubicBezTo>
                    <a:pt x="679" y="1118"/>
                    <a:pt x="650" y="1082"/>
                    <a:pt x="650" y="1082"/>
                  </a:cubicBezTo>
                  <a:cubicBezTo>
                    <a:pt x="650" y="1082"/>
                    <a:pt x="635" y="1045"/>
                    <a:pt x="621" y="1018"/>
                  </a:cubicBezTo>
                  <a:cubicBezTo>
                    <a:pt x="611" y="998"/>
                    <a:pt x="695" y="991"/>
                    <a:pt x="704" y="959"/>
                  </a:cubicBezTo>
                  <a:cubicBezTo>
                    <a:pt x="724" y="932"/>
                    <a:pt x="661" y="871"/>
                    <a:pt x="639" y="841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00" name="Freeform 14"/>
            <p:cNvSpPr>
              <a:spLocks noChangeAspect="1"/>
            </p:cNvSpPr>
            <p:nvPr/>
          </p:nvSpPr>
          <p:spPr bwMode="auto">
            <a:xfrm>
              <a:off x="1352" y="681"/>
              <a:ext cx="1829" cy="3153"/>
            </a:xfrm>
            <a:custGeom>
              <a:avLst/>
              <a:gdLst>
                <a:gd name="T0" fmla="*/ 106 w 2011"/>
                <a:gd name="T1" fmla="*/ 131 h 3449"/>
                <a:gd name="T2" fmla="*/ 0 w 2011"/>
                <a:gd name="T3" fmla="*/ 215 h 3449"/>
                <a:gd name="T4" fmla="*/ 105 w 2011"/>
                <a:gd name="T5" fmla="*/ 0 h 3449"/>
                <a:gd name="T6" fmla="*/ 106 w 2011"/>
                <a:gd name="T7" fmla="*/ 22 h 3449"/>
                <a:gd name="T8" fmla="*/ 106 w 2011"/>
                <a:gd name="T9" fmla="*/ 24 h 3449"/>
                <a:gd name="T10" fmla="*/ 101 w 2011"/>
                <a:gd name="T11" fmla="*/ 20 h 3449"/>
                <a:gd name="T12" fmla="*/ 100 w 2011"/>
                <a:gd name="T13" fmla="*/ 24 h 3449"/>
                <a:gd name="T14" fmla="*/ 98 w 2011"/>
                <a:gd name="T15" fmla="*/ 26 h 3449"/>
                <a:gd name="T16" fmla="*/ 96 w 2011"/>
                <a:gd name="T17" fmla="*/ 22 h 3449"/>
                <a:gd name="T18" fmla="*/ 94 w 2011"/>
                <a:gd name="T19" fmla="*/ 22 h 3449"/>
                <a:gd name="T20" fmla="*/ 91 w 2011"/>
                <a:gd name="T21" fmla="*/ 31 h 3449"/>
                <a:gd name="T22" fmla="*/ 87 w 2011"/>
                <a:gd name="T23" fmla="*/ 26 h 3449"/>
                <a:gd name="T24" fmla="*/ 85 w 2011"/>
                <a:gd name="T25" fmla="*/ 26 h 3449"/>
                <a:gd name="T26" fmla="*/ 86 w 2011"/>
                <a:gd name="T27" fmla="*/ 31 h 3449"/>
                <a:gd name="T28" fmla="*/ 79 w 2011"/>
                <a:gd name="T29" fmla="*/ 31 h 3449"/>
                <a:gd name="T30" fmla="*/ 79 w 2011"/>
                <a:gd name="T31" fmla="*/ 34 h 3449"/>
                <a:gd name="T32" fmla="*/ 75 w 2011"/>
                <a:gd name="T33" fmla="*/ 31 h 3449"/>
                <a:gd name="T34" fmla="*/ 79 w 2011"/>
                <a:gd name="T35" fmla="*/ 36 h 3449"/>
                <a:gd name="T36" fmla="*/ 77 w 2011"/>
                <a:gd name="T37" fmla="*/ 37 h 3449"/>
                <a:gd name="T38" fmla="*/ 76 w 2011"/>
                <a:gd name="T39" fmla="*/ 37 h 3449"/>
                <a:gd name="T40" fmla="*/ 74 w 2011"/>
                <a:gd name="T41" fmla="*/ 40 h 3449"/>
                <a:gd name="T42" fmla="*/ 76 w 2011"/>
                <a:gd name="T43" fmla="*/ 39 h 3449"/>
                <a:gd name="T44" fmla="*/ 76 w 2011"/>
                <a:gd name="T45" fmla="*/ 44 h 3449"/>
                <a:gd name="T46" fmla="*/ 73 w 2011"/>
                <a:gd name="T47" fmla="*/ 45 h 3449"/>
                <a:gd name="T48" fmla="*/ 75 w 2011"/>
                <a:gd name="T49" fmla="*/ 49 h 3449"/>
                <a:gd name="T50" fmla="*/ 70 w 2011"/>
                <a:gd name="T51" fmla="*/ 47 h 3449"/>
                <a:gd name="T52" fmla="*/ 65 w 2011"/>
                <a:gd name="T53" fmla="*/ 47 h 3449"/>
                <a:gd name="T54" fmla="*/ 64 w 2011"/>
                <a:gd name="T55" fmla="*/ 51 h 3449"/>
                <a:gd name="T56" fmla="*/ 71 w 2011"/>
                <a:gd name="T57" fmla="*/ 53 h 3449"/>
                <a:gd name="T58" fmla="*/ 69 w 2011"/>
                <a:gd name="T59" fmla="*/ 54 h 3449"/>
                <a:gd name="T60" fmla="*/ 69 w 2011"/>
                <a:gd name="T61" fmla="*/ 59 h 3449"/>
                <a:gd name="T62" fmla="*/ 72 w 2011"/>
                <a:gd name="T63" fmla="*/ 59 h 3449"/>
                <a:gd name="T64" fmla="*/ 69 w 2011"/>
                <a:gd name="T65" fmla="*/ 65 h 3449"/>
                <a:gd name="T66" fmla="*/ 70 w 2011"/>
                <a:gd name="T67" fmla="*/ 69 h 3449"/>
                <a:gd name="T68" fmla="*/ 68 w 2011"/>
                <a:gd name="T69" fmla="*/ 73 h 3449"/>
                <a:gd name="T70" fmla="*/ 65 w 2011"/>
                <a:gd name="T71" fmla="*/ 77 h 3449"/>
                <a:gd name="T72" fmla="*/ 68 w 2011"/>
                <a:gd name="T73" fmla="*/ 78 h 3449"/>
                <a:gd name="T74" fmla="*/ 69 w 2011"/>
                <a:gd name="T75" fmla="*/ 81 h 3449"/>
                <a:gd name="T76" fmla="*/ 72 w 2011"/>
                <a:gd name="T77" fmla="*/ 85 h 3449"/>
                <a:gd name="T78" fmla="*/ 76 w 2011"/>
                <a:gd name="T79" fmla="*/ 88 h 3449"/>
                <a:gd name="T80" fmla="*/ 79 w 2011"/>
                <a:gd name="T81" fmla="*/ 85 h 3449"/>
                <a:gd name="T82" fmla="*/ 79 w 2011"/>
                <a:gd name="T83" fmla="*/ 92 h 3449"/>
                <a:gd name="T84" fmla="*/ 85 w 2011"/>
                <a:gd name="T85" fmla="*/ 92 h 3449"/>
                <a:gd name="T86" fmla="*/ 84 w 2011"/>
                <a:gd name="T87" fmla="*/ 93 h 3449"/>
                <a:gd name="T88" fmla="*/ 86 w 2011"/>
                <a:gd name="T89" fmla="*/ 96 h 3449"/>
                <a:gd name="T90" fmla="*/ 87 w 2011"/>
                <a:gd name="T91" fmla="*/ 100 h 3449"/>
                <a:gd name="T92" fmla="*/ 89 w 2011"/>
                <a:gd name="T93" fmla="*/ 99 h 3449"/>
                <a:gd name="T94" fmla="*/ 92 w 2011"/>
                <a:gd name="T95" fmla="*/ 94 h 3449"/>
                <a:gd name="T96" fmla="*/ 95 w 2011"/>
                <a:gd name="T97" fmla="*/ 98 h 3449"/>
                <a:gd name="T98" fmla="*/ 96 w 2011"/>
                <a:gd name="T99" fmla="*/ 105 h 3449"/>
                <a:gd name="T100" fmla="*/ 99 w 2011"/>
                <a:gd name="T101" fmla="*/ 105 h 3449"/>
                <a:gd name="T102" fmla="*/ 96 w 2011"/>
                <a:gd name="T103" fmla="*/ 115 h 3449"/>
                <a:gd name="T104" fmla="*/ 76 w 2011"/>
                <a:gd name="T105" fmla="*/ 129 h 3449"/>
                <a:gd name="T106" fmla="*/ 87 w 2011"/>
                <a:gd name="T107" fmla="*/ 131 h 3449"/>
                <a:gd name="T108" fmla="*/ 106 w 2011"/>
                <a:gd name="T109" fmla="*/ 131 h 344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011"/>
                <a:gd name="T166" fmla="*/ 0 h 3449"/>
                <a:gd name="T167" fmla="*/ 2011 w 2011"/>
                <a:gd name="T168" fmla="*/ 3449 h 344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011" h="3449">
                  <a:moveTo>
                    <a:pt x="1974" y="2106"/>
                  </a:moveTo>
                  <a:lnTo>
                    <a:pt x="1974" y="2106"/>
                  </a:lnTo>
                  <a:cubicBezTo>
                    <a:pt x="1903" y="2543"/>
                    <a:pt x="1782" y="2987"/>
                    <a:pt x="1602" y="3449"/>
                  </a:cubicBezTo>
                  <a:lnTo>
                    <a:pt x="0" y="3449"/>
                  </a:lnTo>
                  <a:lnTo>
                    <a:pt x="0" y="0"/>
                  </a:lnTo>
                  <a:lnTo>
                    <a:pt x="1972" y="0"/>
                  </a:lnTo>
                  <a:cubicBezTo>
                    <a:pt x="1988" y="113"/>
                    <a:pt x="1999" y="197"/>
                    <a:pt x="2011" y="309"/>
                  </a:cubicBezTo>
                  <a:cubicBezTo>
                    <a:pt x="2011" y="309"/>
                    <a:pt x="1977" y="320"/>
                    <a:pt x="1980" y="347"/>
                  </a:cubicBezTo>
                  <a:cubicBezTo>
                    <a:pt x="1984" y="378"/>
                    <a:pt x="1997" y="385"/>
                    <a:pt x="1997" y="385"/>
                  </a:cubicBezTo>
                  <a:lnTo>
                    <a:pt x="1982" y="392"/>
                  </a:lnTo>
                  <a:cubicBezTo>
                    <a:pt x="1982" y="392"/>
                    <a:pt x="1966" y="368"/>
                    <a:pt x="1966" y="369"/>
                  </a:cubicBezTo>
                  <a:cubicBezTo>
                    <a:pt x="1966" y="346"/>
                    <a:pt x="1976" y="311"/>
                    <a:pt x="1923" y="324"/>
                  </a:cubicBezTo>
                  <a:cubicBezTo>
                    <a:pt x="1904" y="365"/>
                    <a:pt x="1952" y="373"/>
                    <a:pt x="1939" y="401"/>
                  </a:cubicBezTo>
                  <a:cubicBezTo>
                    <a:pt x="1883" y="404"/>
                    <a:pt x="1923" y="359"/>
                    <a:pt x="1878" y="384"/>
                  </a:cubicBezTo>
                  <a:cubicBezTo>
                    <a:pt x="1881" y="371"/>
                    <a:pt x="1871" y="336"/>
                    <a:pt x="1857" y="339"/>
                  </a:cubicBezTo>
                  <a:cubicBezTo>
                    <a:pt x="1851" y="358"/>
                    <a:pt x="1836" y="391"/>
                    <a:pt x="1858" y="411"/>
                  </a:cubicBezTo>
                  <a:cubicBezTo>
                    <a:pt x="1851" y="416"/>
                    <a:pt x="1830" y="413"/>
                    <a:pt x="1825" y="406"/>
                  </a:cubicBezTo>
                  <a:cubicBezTo>
                    <a:pt x="1819" y="396"/>
                    <a:pt x="1840" y="379"/>
                    <a:pt x="1823" y="348"/>
                  </a:cubicBezTo>
                  <a:cubicBezTo>
                    <a:pt x="1771" y="371"/>
                    <a:pt x="1819" y="421"/>
                    <a:pt x="1776" y="440"/>
                  </a:cubicBezTo>
                  <a:cubicBezTo>
                    <a:pt x="1729" y="434"/>
                    <a:pt x="1803" y="394"/>
                    <a:pt x="1766" y="359"/>
                  </a:cubicBezTo>
                  <a:cubicBezTo>
                    <a:pt x="1723" y="369"/>
                    <a:pt x="1707" y="413"/>
                    <a:pt x="1724" y="439"/>
                  </a:cubicBezTo>
                  <a:cubicBezTo>
                    <a:pt x="1723" y="462"/>
                    <a:pt x="1705" y="474"/>
                    <a:pt x="1702" y="494"/>
                  </a:cubicBezTo>
                  <a:cubicBezTo>
                    <a:pt x="1681" y="491"/>
                    <a:pt x="1672" y="483"/>
                    <a:pt x="1670" y="475"/>
                  </a:cubicBezTo>
                  <a:cubicBezTo>
                    <a:pt x="1667" y="460"/>
                    <a:pt x="1708" y="453"/>
                    <a:pt x="1680" y="420"/>
                  </a:cubicBezTo>
                  <a:cubicBezTo>
                    <a:pt x="1635" y="427"/>
                    <a:pt x="1665" y="500"/>
                    <a:pt x="1629" y="461"/>
                  </a:cubicBezTo>
                  <a:cubicBezTo>
                    <a:pt x="1626" y="444"/>
                    <a:pt x="1614" y="429"/>
                    <a:pt x="1605" y="427"/>
                  </a:cubicBezTo>
                  <a:cubicBezTo>
                    <a:pt x="1588" y="439"/>
                    <a:pt x="1580" y="459"/>
                    <a:pt x="1591" y="476"/>
                  </a:cubicBezTo>
                  <a:lnTo>
                    <a:pt x="1609" y="499"/>
                  </a:lnTo>
                  <a:cubicBezTo>
                    <a:pt x="1607" y="499"/>
                    <a:pt x="1617" y="513"/>
                    <a:pt x="1615" y="512"/>
                  </a:cubicBezTo>
                  <a:cubicBezTo>
                    <a:pt x="1585" y="488"/>
                    <a:pt x="1545" y="471"/>
                    <a:pt x="1520" y="498"/>
                  </a:cubicBezTo>
                  <a:cubicBezTo>
                    <a:pt x="1523" y="523"/>
                    <a:pt x="1545" y="525"/>
                    <a:pt x="1579" y="533"/>
                  </a:cubicBezTo>
                  <a:cubicBezTo>
                    <a:pt x="1536" y="537"/>
                    <a:pt x="1527" y="552"/>
                    <a:pt x="1513" y="560"/>
                  </a:cubicBezTo>
                  <a:cubicBezTo>
                    <a:pt x="1508" y="532"/>
                    <a:pt x="1475" y="527"/>
                    <a:pt x="1444" y="523"/>
                  </a:cubicBezTo>
                  <a:cubicBezTo>
                    <a:pt x="1426" y="527"/>
                    <a:pt x="1415" y="515"/>
                    <a:pt x="1407" y="521"/>
                  </a:cubicBezTo>
                  <a:cubicBezTo>
                    <a:pt x="1420" y="553"/>
                    <a:pt x="1451" y="578"/>
                    <a:pt x="1490" y="586"/>
                  </a:cubicBezTo>
                  <a:cubicBezTo>
                    <a:pt x="1507" y="584"/>
                    <a:pt x="1509" y="584"/>
                    <a:pt x="1521" y="578"/>
                  </a:cubicBezTo>
                  <a:cubicBezTo>
                    <a:pt x="1544" y="588"/>
                    <a:pt x="1542" y="592"/>
                    <a:pt x="1548" y="608"/>
                  </a:cubicBezTo>
                  <a:cubicBezTo>
                    <a:pt x="1514" y="623"/>
                    <a:pt x="1487" y="604"/>
                    <a:pt x="1453" y="612"/>
                  </a:cubicBezTo>
                  <a:cubicBezTo>
                    <a:pt x="1453" y="614"/>
                    <a:pt x="1445" y="614"/>
                    <a:pt x="1444" y="611"/>
                  </a:cubicBezTo>
                  <a:cubicBezTo>
                    <a:pt x="1445" y="611"/>
                    <a:pt x="1440" y="603"/>
                    <a:pt x="1441" y="603"/>
                  </a:cubicBezTo>
                  <a:cubicBezTo>
                    <a:pt x="1426" y="575"/>
                    <a:pt x="1387" y="586"/>
                    <a:pt x="1366" y="592"/>
                  </a:cubicBezTo>
                  <a:cubicBezTo>
                    <a:pt x="1363" y="614"/>
                    <a:pt x="1386" y="632"/>
                    <a:pt x="1404" y="640"/>
                  </a:cubicBezTo>
                  <a:cubicBezTo>
                    <a:pt x="1429" y="649"/>
                    <a:pt x="1438" y="641"/>
                    <a:pt x="1438" y="641"/>
                  </a:cubicBezTo>
                  <a:lnTo>
                    <a:pt x="1448" y="632"/>
                  </a:lnTo>
                  <a:cubicBezTo>
                    <a:pt x="1459" y="672"/>
                    <a:pt x="1473" y="674"/>
                    <a:pt x="1494" y="690"/>
                  </a:cubicBezTo>
                  <a:cubicBezTo>
                    <a:pt x="1471" y="698"/>
                    <a:pt x="1462" y="705"/>
                    <a:pt x="1433" y="703"/>
                  </a:cubicBezTo>
                  <a:cubicBezTo>
                    <a:pt x="1400" y="652"/>
                    <a:pt x="1301" y="630"/>
                    <a:pt x="1305" y="654"/>
                  </a:cubicBezTo>
                  <a:cubicBezTo>
                    <a:pt x="1319" y="706"/>
                    <a:pt x="1392" y="719"/>
                    <a:pt x="1392" y="719"/>
                  </a:cubicBezTo>
                  <a:cubicBezTo>
                    <a:pt x="1392" y="719"/>
                    <a:pt x="1354" y="733"/>
                    <a:pt x="1360" y="746"/>
                  </a:cubicBezTo>
                  <a:cubicBezTo>
                    <a:pt x="1367" y="758"/>
                    <a:pt x="1417" y="766"/>
                    <a:pt x="1410" y="785"/>
                  </a:cubicBezTo>
                  <a:cubicBezTo>
                    <a:pt x="1358" y="762"/>
                    <a:pt x="1348" y="771"/>
                    <a:pt x="1383" y="817"/>
                  </a:cubicBezTo>
                  <a:cubicBezTo>
                    <a:pt x="1339" y="819"/>
                    <a:pt x="1349" y="772"/>
                    <a:pt x="1321" y="761"/>
                  </a:cubicBezTo>
                  <a:cubicBezTo>
                    <a:pt x="1301" y="775"/>
                    <a:pt x="1313" y="806"/>
                    <a:pt x="1313" y="806"/>
                  </a:cubicBezTo>
                  <a:cubicBezTo>
                    <a:pt x="1303" y="798"/>
                    <a:pt x="1277" y="754"/>
                    <a:pt x="1255" y="760"/>
                  </a:cubicBezTo>
                  <a:cubicBezTo>
                    <a:pt x="1248" y="765"/>
                    <a:pt x="1248" y="789"/>
                    <a:pt x="1265" y="805"/>
                  </a:cubicBezTo>
                  <a:cubicBezTo>
                    <a:pt x="1244" y="809"/>
                    <a:pt x="1210" y="806"/>
                    <a:pt x="1205" y="829"/>
                  </a:cubicBezTo>
                  <a:cubicBezTo>
                    <a:pt x="1239" y="855"/>
                    <a:pt x="1276" y="855"/>
                    <a:pt x="1329" y="849"/>
                  </a:cubicBezTo>
                  <a:cubicBezTo>
                    <a:pt x="1329" y="849"/>
                    <a:pt x="1339" y="848"/>
                    <a:pt x="1350" y="845"/>
                  </a:cubicBezTo>
                  <a:cubicBezTo>
                    <a:pt x="1360" y="842"/>
                    <a:pt x="1375" y="856"/>
                    <a:pt x="1375" y="856"/>
                  </a:cubicBezTo>
                  <a:cubicBezTo>
                    <a:pt x="1349" y="862"/>
                    <a:pt x="1360" y="870"/>
                    <a:pt x="1308" y="881"/>
                  </a:cubicBezTo>
                  <a:cubicBezTo>
                    <a:pt x="1274" y="897"/>
                    <a:pt x="1247" y="918"/>
                    <a:pt x="1247" y="953"/>
                  </a:cubicBezTo>
                  <a:cubicBezTo>
                    <a:pt x="1268" y="963"/>
                    <a:pt x="1294" y="973"/>
                    <a:pt x="1308" y="953"/>
                  </a:cubicBezTo>
                  <a:cubicBezTo>
                    <a:pt x="1331" y="920"/>
                    <a:pt x="1324" y="946"/>
                    <a:pt x="1340" y="945"/>
                  </a:cubicBezTo>
                  <a:lnTo>
                    <a:pt x="1358" y="951"/>
                  </a:lnTo>
                  <a:cubicBezTo>
                    <a:pt x="1344" y="986"/>
                    <a:pt x="1264" y="985"/>
                    <a:pt x="1279" y="1011"/>
                  </a:cubicBezTo>
                  <a:cubicBezTo>
                    <a:pt x="1295" y="1035"/>
                    <a:pt x="1319" y="1061"/>
                    <a:pt x="1319" y="1061"/>
                  </a:cubicBezTo>
                  <a:cubicBezTo>
                    <a:pt x="1319" y="1061"/>
                    <a:pt x="1263" y="1032"/>
                    <a:pt x="1247" y="1053"/>
                  </a:cubicBezTo>
                  <a:cubicBezTo>
                    <a:pt x="1232" y="1071"/>
                    <a:pt x="1265" y="1102"/>
                    <a:pt x="1324" y="1115"/>
                  </a:cubicBezTo>
                  <a:cubicBezTo>
                    <a:pt x="1304" y="1128"/>
                    <a:pt x="1233" y="1115"/>
                    <a:pt x="1276" y="1160"/>
                  </a:cubicBezTo>
                  <a:cubicBezTo>
                    <a:pt x="1225" y="1181"/>
                    <a:pt x="1242" y="1196"/>
                    <a:pt x="1283" y="1185"/>
                  </a:cubicBezTo>
                  <a:lnTo>
                    <a:pt x="1303" y="1188"/>
                  </a:lnTo>
                  <a:cubicBezTo>
                    <a:pt x="1291" y="1196"/>
                    <a:pt x="1254" y="1213"/>
                    <a:pt x="1257" y="1226"/>
                  </a:cubicBezTo>
                  <a:cubicBezTo>
                    <a:pt x="1259" y="1243"/>
                    <a:pt x="1300" y="1222"/>
                    <a:pt x="1307" y="1235"/>
                  </a:cubicBezTo>
                  <a:cubicBezTo>
                    <a:pt x="1310" y="1254"/>
                    <a:pt x="1287" y="1262"/>
                    <a:pt x="1285" y="1267"/>
                  </a:cubicBezTo>
                  <a:cubicBezTo>
                    <a:pt x="1314" y="1286"/>
                    <a:pt x="1331" y="1241"/>
                    <a:pt x="1358" y="1267"/>
                  </a:cubicBezTo>
                  <a:cubicBezTo>
                    <a:pt x="1348" y="1286"/>
                    <a:pt x="1305" y="1282"/>
                    <a:pt x="1314" y="1311"/>
                  </a:cubicBezTo>
                  <a:cubicBezTo>
                    <a:pt x="1330" y="1323"/>
                    <a:pt x="1357" y="1318"/>
                    <a:pt x="1373" y="1329"/>
                  </a:cubicBezTo>
                  <a:cubicBezTo>
                    <a:pt x="1373" y="1329"/>
                    <a:pt x="1351" y="1371"/>
                    <a:pt x="1363" y="1376"/>
                  </a:cubicBezTo>
                  <a:cubicBezTo>
                    <a:pt x="1386" y="1388"/>
                    <a:pt x="1408" y="1351"/>
                    <a:pt x="1416" y="1349"/>
                  </a:cubicBezTo>
                  <a:cubicBezTo>
                    <a:pt x="1410" y="1396"/>
                    <a:pt x="1450" y="1380"/>
                    <a:pt x="1438" y="1413"/>
                  </a:cubicBezTo>
                  <a:cubicBezTo>
                    <a:pt x="1438" y="1430"/>
                    <a:pt x="1436" y="1454"/>
                    <a:pt x="1454" y="1463"/>
                  </a:cubicBezTo>
                  <a:cubicBezTo>
                    <a:pt x="1491" y="1452"/>
                    <a:pt x="1495" y="1423"/>
                    <a:pt x="1494" y="1379"/>
                  </a:cubicBezTo>
                  <a:cubicBezTo>
                    <a:pt x="1494" y="1364"/>
                    <a:pt x="1537" y="1389"/>
                    <a:pt x="1537" y="1389"/>
                  </a:cubicBezTo>
                  <a:cubicBezTo>
                    <a:pt x="1563" y="1410"/>
                    <a:pt x="1492" y="1426"/>
                    <a:pt x="1513" y="1471"/>
                  </a:cubicBezTo>
                  <a:cubicBezTo>
                    <a:pt x="1573" y="1479"/>
                    <a:pt x="1573" y="1428"/>
                    <a:pt x="1621" y="1419"/>
                  </a:cubicBezTo>
                  <a:cubicBezTo>
                    <a:pt x="1643" y="1433"/>
                    <a:pt x="1612" y="1457"/>
                    <a:pt x="1605" y="1474"/>
                  </a:cubicBezTo>
                  <a:cubicBezTo>
                    <a:pt x="1575" y="1491"/>
                    <a:pt x="1538" y="1471"/>
                    <a:pt x="1509" y="1530"/>
                  </a:cubicBezTo>
                  <a:cubicBezTo>
                    <a:pt x="1551" y="1546"/>
                    <a:pt x="1570" y="1533"/>
                    <a:pt x="1584" y="1525"/>
                  </a:cubicBezTo>
                  <a:cubicBezTo>
                    <a:pt x="1597" y="1516"/>
                    <a:pt x="1596" y="1511"/>
                    <a:pt x="1606" y="1507"/>
                  </a:cubicBezTo>
                  <a:cubicBezTo>
                    <a:pt x="1607" y="1523"/>
                    <a:pt x="1603" y="1553"/>
                    <a:pt x="1618" y="1559"/>
                  </a:cubicBezTo>
                  <a:cubicBezTo>
                    <a:pt x="1632" y="1558"/>
                    <a:pt x="1633" y="1553"/>
                    <a:pt x="1645" y="1546"/>
                  </a:cubicBezTo>
                  <a:cubicBezTo>
                    <a:pt x="1657" y="1558"/>
                    <a:pt x="1626" y="1589"/>
                    <a:pt x="1644" y="1602"/>
                  </a:cubicBezTo>
                  <a:cubicBezTo>
                    <a:pt x="1661" y="1599"/>
                    <a:pt x="1667" y="1583"/>
                    <a:pt x="1667" y="1583"/>
                  </a:cubicBezTo>
                  <a:cubicBezTo>
                    <a:pt x="1677" y="1597"/>
                    <a:pt x="1689" y="1597"/>
                    <a:pt x="1700" y="1594"/>
                  </a:cubicBezTo>
                  <a:cubicBezTo>
                    <a:pt x="1706" y="1579"/>
                    <a:pt x="1707" y="1545"/>
                    <a:pt x="1688" y="1533"/>
                  </a:cubicBezTo>
                  <a:cubicBezTo>
                    <a:pt x="1697" y="1522"/>
                    <a:pt x="1720" y="1543"/>
                    <a:pt x="1729" y="1535"/>
                  </a:cubicBezTo>
                  <a:cubicBezTo>
                    <a:pt x="1748" y="1557"/>
                    <a:pt x="1707" y="1600"/>
                    <a:pt x="1737" y="1618"/>
                  </a:cubicBezTo>
                  <a:cubicBezTo>
                    <a:pt x="1766" y="1615"/>
                    <a:pt x="1765" y="1586"/>
                    <a:pt x="1794" y="1574"/>
                  </a:cubicBezTo>
                  <a:cubicBezTo>
                    <a:pt x="1789" y="1604"/>
                    <a:pt x="1824" y="1626"/>
                    <a:pt x="1779" y="1648"/>
                  </a:cubicBezTo>
                  <a:cubicBezTo>
                    <a:pt x="1779" y="1677"/>
                    <a:pt x="1834" y="1669"/>
                    <a:pt x="1808" y="1711"/>
                  </a:cubicBezTo>
                  <a:cubicBezTo>
                    <a:pt x="1818" y="1728"/>
                    <a:pt x="1831" y="1721"/>
                    <a:pt x="1843" y="1718"/>
                  </a:cubicBezTo>
                  <a:lnTo>
                    <a:pt x="1870" y="1688"/>
                  </a:lnTo>
                  <a:cubicBezTo>
                    <a:pt x="1862" y="1712"/>
                    <a:pt x="1860" y="1750"/>
                    <a:pt x="1867" y="1777"/>
                  </a:cubicBezTo>
                  <a:cubicBezTo>
                    <a:pt x="1858" y="1800"/>
                    <a:pt x="1879" y="1825"/>
                    <a:pt x="1839" y="1844"/>
                  </a:cubicBezTo>
                  <a:cubicBezTo>
                    <a:pt x="1828" y="1900"/>
                    <a:pt x="1827" y="1956"/>
                    <a:pt x="1763" y="1992"/>
                  </a:cubicBezTo>
                  <a:cubicBezTo>
                    <a:pt x="1726" y="2060"/>
                    <a:pt x="1497" y="2024"/>
                    <a:pt x="1446" y="2092"/>
                  </a:cubicBezTo>
                  <a:cubicBezTo>
                    <a:pt x="1459" y="2104"/>
                    <a:pt x="1576" y="2100"/>
                    <a:pt x="1591" y="2096"/>
                  </a:cubicBezTo>
                  <a:cubicBezTo>
                    <a:pt x="1613" y="2085"/>
                    <a:pt x="1631" y="2104"/>
                    <a:pt x="1654" y="2103"/>
                  </a:cubicBezTo>
                  <a:cubicBezTo>
                    <a:pt x="1705" y="2103"/>
                    <a:pt x="1767" y="2086"/>
                    <a:pt x="1809" y="2103"/>
                  </a:cubicBezTo>
                  <a:cubicBezTo>
                    <a:pt x="1869" y="2103"/>
                    <a:pt x="1920" y="2105"/>
                    <a:pt x="1974" y="2105"/>
                  </a:cubicBezTo>
                  <a:lnTo>
                    <a:pt x="1974" y="2106"/>
                  </a:ln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01" name="Freeform 15"/>
            <p:cNvSpPr>
              <a:spLocks noChangeAspect="1" noEditPoints="1"/>
            </p:cNvSpPr>
            <p:nvPr/>
          </p:nvSpPr>
          <p:spPr bwMode="auto">
            <a:xfrm>
              <a:off x="3235" y="2758"/>
              <a:ext cx="581" cy="570"/>
            </a:xfrm>
            <a:custGeom>
              <a:avLst/>
              <a:gdLst>
                <a:gd name="T0" fmla="*/ 17 w 639"/>
                <a:gd name="T1" fmla="*/ 43 h 621"/>
                <a:gd name="T2" fmla="*/ 17 w 639"/>
                <a:gd name="T3" fmla="*/ 43 h 621"/>
                <a:gd name="T4" fmla="*/ 34 w 639"/>
                <a:gd name="T5" fmla="*/ 22 h 621"/>
                <a:gd name="T6" fmla="*/ 17 w 639"/>
                <a:gd name="T7" fmla="*/ 0 h 621"/>
                <a:gd name="T8" fmla="*/ 0 w 639"/>
                <a:gd name="T9" fmla="*/ 22 h 621"/>
                <a:gd name="T10" fmla="*/ 17 w 639"/>
                <a:gd name="T11" fmla="*/ 43 h 621"/>
                <a:gd name="T12" fmla="*/ 17 w 639"/>
                <a:gd name="T13" fmla="*/ 43 h 621"/>
                <a:gd name="T14" fmla="*/ 9 w 639"/>
                <a:gd name="T15" fmla="*/ 22 h 621"/>
                <a:gd name="T16" fmla="*/ 9 w 639"/>
                <a:gd name="T17" fmla="*/ 22 h 621"/>
                <a:gd name="T18" fmla="*/ 17 w 639"/>
                <a:gd name="T19" fmla="*/ 9 h 621"/>
                <a:gd name="T20" fmla="*/ 25 w 639"/>
                <a:gd name="T21" fmla="*/ 22 h 621"/>
                <a:gd name="T22" fmla="*/ 17 w 639"/>
                <a:gd name="T23" fmla="*/ 35 h 621"/>
                <a:gd name="T24" fmla="*/ 9 w 639"/>
                <a:gd name="T25" fmla="*/ 22 h 6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39"/>
                <a:gd name="T40" fmla="*/ 0 h 621"/>
                <a:gd name="T41" fmla="*/ 639 w 639"/>
                <a:gd name="T42" fmla="*/ 621 h 62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39" h="621">
                  <a:moveTo>
                    <a:pt x="321" y="621"/>
                  </a:moveTo>
                  <a:lnTo>
                    <a:pt x="321" y="621"/>
                  </a:lnTo>
                  <a:cubicBezTo>
                    <a:pt x="512" y="621"/>
                    <a:pt x="639" y="480"/>
                    <a:pt x="639" y="307"/>
                  </a:cubicBezTo>
                  <a:cubicBezTo>
                    <a:pt x="639" y="124"/>
                    <a:pt x="511" y="0"/>
                    <a:pt x="321" y="0"/>
                  </a:cubicBezTo>
                  <a:cubicBezTo>
                    <a:pt x="130" y="0"/>
                    <a:pt x="0" y="121"/>
                    <a:pt x="0" y="307"/>
                  </a:cubicBezTo>
                  <a:cubicBezTo>
                    <a:pt x="0" y="489"/>
                    <a:pt x="132" y="621"/>
                    <a:pt x="321" y="621"/>
                  </a:cubicBezTo>
                  <a:close/>
                  <a:moveTo>
                    <a:pt x="162" y="307"/>
                  </a:moveTo>
                  <a:lnTo>
                    <a:pt x="162" y="307"/>
                  </a:lnTo>
                  <a:cubicBezTo>
                    <a:pt x="162" y="198"/>
                    <a:pt x="214" y="125"/>
                    <a:pt x="321" y="125"/>
                  </a:cubicBezTo>
                  <a:cubicBezTo>
                    <a:pt x="425" y="125"/>
                    <a:pt x="477" y="192"/>
                    <a:pt x="477" y="307"/>
                  </a:cubicBezTo>
                  <a:cubicBezTo>
                    <a:pt x="477" y="413"/>
                    <a:pt x="426" y="495"/>
                    <a:pt x="321" y="495"/>
                  </a:cubicBezTo>
                  <a:cubicBezTo>
                    <a:pt x="220" y="495"/>
                    <a:pt x="162" y="415"/>
                    <a:pt x="162" y="3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02" name="Freeform 16"/>
            <p:cNvSpPr>
              <a:spLocks noChangeAspect="1"/>
            </p:cNvSpPr>
            <p:nvPr/>
          </p:nvSpPr>
          <p:spPr bwMode="auto">
            <a:xfrm>
              <a:off x="3892" y="2758"/>
              <a:ext cx="409" cy="570"/>
            </a:xfrm>
            <a:custGeom>
              <a:avLst/>
              <a:gdLst>
                <a:gd name="T0" fmla="*/ 36 w 441"/>
                <a:gd name="T1" fmla="*/ 10 h 621"/>
                <a:gd name="T2" fmla="*/ 36 w 441"/>
                <a:gd name="T3" fmla="*/ 10 h 621"/>
                <a:gd name="T4" fmla="*/ 27 w 441"/>
                <a:gd name="T5" fmla="*/ 8 h 621"/>
                <a:gd name="T6" fmla="*/ 16 w 441"/>
                <a:gd name="T7" fmla="*/ 12 h 621"/>
                <a:gd name="T8" fmla="*/ 29 w 441"/>
                <a:gd name="T9" fmla="*/ 18 h 621"/>
                <a:gd name="T10" fmla="*/ 43 w 441"/>
                <a:gd name="T11" fmla="*/ 30 h 621"/>
                <a:gd name="T12" fmla="*/ 18 w 441"/>
                <a:gd name="T13" fmla="*/ 43 h 621"/>
                <a:gd name="T14" fmla="*/ 6 w 441"/>
                <a:gd name="T15" fmla="*/ 42 h 621"/>
                <a:gd name="T16" fmla="*/ 6 w 441"/>
                <a:gd name="T17" fmla="*/ 33 h 621"/>
                <a:gd name="T18" fmla="*/ 19 w 441"/>
                <a:gd name="T19" fmla="*/ 36 h 621"/>
                <a:gd name="T20" fmla="*/ 27 w 441"/>
                <a:gd name="T21" fmla="*/ 31 h 621"/>
                <a:gd name="T22" fmla="*/ 15 w 441"/>
                <a:gd name="T23" fmla="*/ 25 h 621"/>
                <a:gd name="T24" fmla="*/ 0 w 441"/>
                <a:gd name="T25" fmla="*/ 12 h 621"/>
                <a:gd name="T26" fmla="*/ 24 w 441"/>
                <a:gd name="T27" fmla="*/ 0 h 621"/>
                <a:gd name="T28" fmla="*/ 36 w 441"/>
                <a:gd name="T29" fmla="*/ 6 h 621"/>
                <a:gd name="T30" fmla="*/ 36 w 441"/>
                <a:gd name="T31" fmla="*/ 10 h 6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41"/>
                <a:gd name="T49" fmla="*/ 0 h 621"/>
                <a:gd name="T50" fmla="*/ 441 w 441"/>
                <a:gd name="T51" fmla="*/ 621 h 6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41" h="621">
                  <a:moveTo>
                    <a:pt x="377" y="128"/>
                  </a:moveTo>
                  <a:lnTo>
                    <a:pt x="377" y="128"/>
                  </a:lnTo>
                  <a:cubicBezTo>
                    <a:pt x="341" y="122"/>
                    <a:pt x="306" y="114"/>
                    <a:pt x="270" y="114"/>
                  </a:cubicBezTo>
                  <a:cubicBezTo>
                    <a:pt x="207" y="114"/>
                    <a:pt x="163" y="129"/>
                    <a:pt x="163" y="160"/>
                  </a:cubicBezTo>
                  <a:cubicBezTo>
                    <a:pt x="163" y="195"/>
                    <a:pt x="223" y="224"/>
                    <a:pt x="290" y="260"/>
                  </a:cubicBezTo>
                  <a:cubicBezTo>
                    <a:pt x="353" y="294"/>
                    <a:pt x="441" y="340"/>
                    <a:pt x="441" y="443"/>
                  </a:cubicBezTo>
                  <a:cubicBezTo>
                    <a:pt x="441" y="557"/>
                    <a:pt x="340" y="621"/>
                    <a:pt x="187" y="621"/>
                  </a:cubicBezTo>
                  <a:cubicBezTo>
                    <a:pt x="117" y="621"/>
                    <a:pt x="69" y="607"/>
                    <a:pt x="11" y="594"/>
                  </a:cubicBezTo>
                  <a:lnTo>
                    <a:pt x="11" y="469"/>
                  </a:lnTo>
                  <a:cubicBezTo>
                    <a:pt x="56" y="482"/>
                    <a:pt x="128" y="506"/>
                    <a:pt x="193" y="506"/>
                  </a:cubicBezTo>
                  <a:cubicBezTo>
                    <a:pt x="236" y="506"/>
                    <a:pt x="279" y="487"/>
                    <a:pt x="279" y="448"/>
                  </a:cubicBezTo>
                  <a:cubicBezTo>
                    <a:pt x="279" y="412"/>
                    <a:pt x="227" y="391"/>
                    <a:pt x="153" y="349"/>
                  </a:cubicBezTo>
                  <a:cubicBezTo>
                    <a:pt x="86" y="316"/>
                    <a:pt x="0" y="247"/>
                    <a:pt x="0" y="160"/>
                  </a:cubicBezTo>
                  <a:cubicBezTo>
                    <a:pt x="0" y="57"/>
                    <a:pt x="104" y="0"/>
                    <a:pt x="243" y="0"/>
                  </a:cubicBezTo>
                  <a:cubicBezTo>
                    <a:pt x="288" y="0"/>
                    <a:pt x="333" y="4"/>
                    <a:pt x="377" y="10"/>
                  </a:cubicBezTo>
                  <a:lnTo>
                    <a:pt x="377" y="1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03" name="Freeform 17"/>
            <p:cNvSpPr>
              <a:spLocks noChangeAspect="1"/>
            </p:cNvSpPr>
            <p:nvPr/>
          </p:nvSpPr>
          <p:spPr bwMode="auto">
            <a:xfrm>
              <a:off x="1772" y="2564"/>
              <a:ext cx="215" cy="743"/>
            </a:xfrm>
            <a:custGeom>
              <a:avLst/>
              <a:gdLst>
                <a:gd name="T0" fmla="*/ 8 w 229"/>
                <a:gd name="T1" fmla="*/ 43 h 817"/>
                <a:gd name="T2" fmla="*/ 8 w 229"/>
                <a:gd name="T3" fmla="*/ 43 h 817"/>
                <a:gd name="T4" fmla="*/ 8 w 229"/>
                <a:gd name="T5" fmla="*/ 32 h 817"/>
                <a:gd name="T6" fmla="*/ 8 w 229"/>
                <a:gd name="T7" fmla="*/ 15 h 817"/>
                <a:gd name="T8" fmla="*/ 0 w 229"/>
                <a:gd name="T9" fmla="*/ 0 h 817"/>
                <a:gd name="T10" fmla="*/ 31 w 229"/>
                <a:gd name="T11" fmla="*/ 0 h 817"/>
                <a:gd name="T12" fmla="*/ 29 w 229"/>
                <a:gd name="T13" fmla="*/ 13 h 817"/>
                <a:gd name="T14" fmla="*/ 29 w 229"/>
                <a:gd name="T15" fmla="*/ 28 h 817"/>
                <a:gd name="T16" fmla="*/ 33 w 229"/>
                <a:gd name="T17" fmla="*/ 43 h 817"/>
                <a:gd name="T18" fmla="*/ 8 w 229"/>
                <a:gd name="T19" fmla="*/ 43 h 8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9"/>
                <a:gd name="T31" fmla="*/ 0 h 817"/>
                <a:gd name="T32" fmla="*/ 229 w 229"/>
                <a:gd name="T33" fmla="*/ 817 h 8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9" h="817">
                  <a:moveTo>
                    <a:pt x="18" y="817"/>
                  </a:moveTo>
                  <a:lnTo>
                    <a:pt x="18" y="817"/>
                  </a:lnTo>
                  <a:cubicBezTo>
                    <a:pt x="22" y="750"/>
                    <a:pt x="24" y="699"/>
                    <a:pt x="24" y="606"/>
                  </a:cubicBezTo>
                  <a:lnTo>
                    <a:pt x="24" y="287"/>
                  </a:lnTo>
                  <a:cubicBezTo>
                    <a:pt x="24" y="172"/>
                    <a:pt x="17" y="85"/>
                    <a:pt x="0" y="0"/>
                  </a:cubicBezTo>
                  <a:lnTo>
                    <a:pt x="211" y="0"/>
                  </a:lnTo>
                  <a:cubicBezTo>
                    <a:pt x="211" y="59"/>
                    <a:pt x="205" y="140"/>
                    <a:pt x="205" y="232"/>
                  </a:cubicBezTo>
                  <a:lnTo>
                    <a:pt x="205" y="530"/>
                  </a:lnTo>
                  <a:cubicBezTo>
                    <a:pt x="205" y="614"/>
                    <a:pt x="218" y="739"/>
                    <a:pt x="229" y="817"/>
                  </a:cubicBezTo>
                  <a:lnTo>
                    <a:pt x="18" y="8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04" name="Freeform 18"/>
            <p:cNvSpPr>
              <a:spLocks noChangeAspect="1" noEditPoints="1"/>
            </p:cNvSpPr>
            <p:nvPr/>
          </p:nvSpPr>
          <p:spPr bwMode="auto">
            <a:xfrm>
              <a:off x="2095" y="2758"/>
              <a:ext cx="602" cy="785"/>
            </a:xfrm>
            <a:custGeom>
              <a:avLst/>
              <a:gdLst>
                <a:gd name="T0" fmla="*/ 11 w 662"/>
                <a:gd name="T1" fmla="*/ 45 h 863"/>
                <a:gd name="T2" fmla="*/ 11 w 662"/>
                <a:gd name="T3" fmla="*/ 45 h 863"/>
                <a:gd name="T4" fmla="*/ 11 w 662"/>
                <a:gd name="T5" fmla="*/ 34 h 863"/>
                <a:gd name="T6" fmla="*/ 11 w 662"/>
                <a:gd name="T7" fmla="*/ 31 h 863"/>
                <a:gd name="T8" fmla="*/ 21 w 662"/>
                <a:gd name="T9" fmla="*/ 34 h 863"/>
                <a:gd name="T10" fmla="*/ 35 w 662"/>
                <a:gd name="T11" fmla="*/ 17 h 863"/>
                <a:gd name="T12" fmla="*/ 20 w 662"/>
                <a:gd name="T13" fmla="*/ 0 h 863"/>
                <a:gd name="T14" fmla="*/ 9 w 662"/>
                <a:gd name="T15" fmla="*/ 5 h 863"/>
                <a:gd name="T16" fmla="*/ 8 w 662"/>
                <a:gd name="T17" fmla="*/ 5 h 863"/>
                <a:gd name="T18" fmla="*/ 0 w 662"/>
                <a:gd name="T19" fmla="*/ 5 h 863"/>
                <a:gd name="T20" fmla="*/ 5 w 662"/>
                <a:gd name="T21" fmla="*/ 17 h 863"/>
                <a:gd name="T22" fmla="*/ 5 w 662"/>
                <a:gd name="T23" fmla="*/ 31 h 863"/>
                <a:gd name="T24" fmla="*/ 5 w 662"/>
                <a:gd name="T25" fmla="*/ 45 h 863"/>
                <a:gd name="T26" fmla="*/ 11 w 662"/>
                <a:gd name="T27" fmla="*/ 45 h 863"/>
                <a:gd name="T28" fmla="*/ 11 w 662"/>
                <a:gd name="T29" fmla="*/ 45 h 863"/>
                <a:gd name="T30" fmla="*/ 10 w 662"/>
                <a:gd name="T31" fmla="*/ 17 h 863"/>
                <a:gd name="T32" fmla="*/ 10 w 662"/>
                <a:gd name="T33" fmla="*/ 17 h 863"/>
                <a:gd name="T34" fmla="*/ 17 w 662"/>
                <a:gd name="T35" fmla="*/ 6 h 863"/>
                <a:gd name="T36" fmla="*/ 26 w 662"/>
                <a:gd name="T37" fmla="*/ 17 h 863"/>
                <a:gd name="T38" fmla="*/ 18 w 662"/>
                <a:gd name="T39" fmla="*/ 25 h 863"/>
                <a:gd name="T40" fmla="*/ 10 w 662"/>
                <a:gd name="T41" fmla="*/ 17 h 8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62"/>
                <a:gd name="T64" fmla="*/ 0 h 863"/>
                <a:gd name="T65" fmla="*/ 662 w 662"/>
                <a:gd name="T66" fmla="*/ 863 h 8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62" h="863">
                  <a:moveTo>
                    <a:pt x="210" y="851"/>
                  </a:moveTo>
                  <a:lnTo>
                    <a:pt x="210" y="851"/>
                  </a:lnTo>
                  <a:cubicBezTo>
                    <a:pt x="198" y="763"/>
                    <a:pt x="198" y="664"/>
                    <a:pt x="198" y="632"/>
                  </a:cubicBezTo>
                  <a:lnTo>
                    <a:pt x="198" y="564"/>
                  </a:lnTo>
                  <a:cubicBezTo>
                    <a:pt x="242" y="589"/>
                    <a:pt x="288" y="621"/>
                    <a:pt x="385" y="621"/>
                  </a:cubicBezTo>
                  <a:cubicBezTo>
                    <a:pt x="550" y="621"/>
                    <a:pt x="662" y="495"/>
                    <a:pt x="662" y="322"/>
                  </a:cubicBezTo>
                  <a:cubicBezTo>
                    <a:pt x="662" y="134"/>
                    <a:pt x="546" y="0"/>
                    <a:pt x="378" y="0"/>
                  </a:cubicBezTo>
                  <a:cubicBezTo>
                    <a:pt x="261" y="0"/>
                    <a:pt x="213" y="56"/>
                    <a:pt x="174" y="98"/>
                  </a:cubicBezTo>
                  <a:cubicBezTo>
                    <a:pt x="166" y="67"/>
                    <a:pt x="162" y="41"/>
                    <a:pt x="153" y="15"/>
                  </a:cubicBezTo>
                  <a:lnTo>
                    <a:pt x="0" y="26"/>
                  </a:lnTo>
                  <a:cubicBezTo>
                    <a:pt x="19" y="127"/>
                    <a:pt x="36" y="220"/>
                    <a:pt x="36" y="323"/>
                  </a:cubicBezTo>
                  <a:lnTo>
                    <a:pt x="36" y="564"/>
                  </a:lnTo>
                  <a:cubicBezTo>
                    <a:pt x="36" y="648"/>
                    <a:pt x="18" y="808"/>
                    <a:pt x="12" y="863"/>
                  </a:cubicBezTo>
                  <a:lnTo>
                    <a:pt x="210" y="851"/>
                  </a:lnTo>
                  <a:close/>
                  <a:moveTo>
                    <a:pt x="186" y="323"/>
                  </a:moveTo>
                  <a:lnTo>
                    <a:pt x="186" y="323"/>
                  </a:lnTo>
                  <a:cubicBezTo>
                    <a:pt x="186" y="206"/>
                    <a:pt x="236" y="125"/>
                    <a:pt x="338" y="125"/>
                  </a:cubicBezTo>
                  <a:cubicBezTo>
                    <a:pt x="433" y="125"/>
                    <a:pt x="500" y="207"/>
                    <a:pt x="500" y="323"/>
                  </a:cubicBezTo>
                  <a:cubicBezTo>
                    <a:pt x="500" y="426"/>
                    <a:pt x="448" y="495"/>
                    <a:pt x="345" y="495"/>
                  </a:cubicBezTo>
                  <a:cubicBezTo>
                    <a:pt x="244" y="495"/>
                    <a:pt x="186" y="437"/>
                    <a:pt x="186" y="3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05" name="Freeform 19"/>
            <p:cNvSpPr>
              <a:spLocks noChangeAspect="1"/>
            </p:cNvSpPr>
            <p:nvPr/>
          </p:nvSpPr>
          <p:spPr bwMode="auto">
            <a:xfrm>
              <a:off x="2773" y="2758"/>
              <a:ext cx="398" cy="570"/>
            </a:xfrm>
            <a:custGeom>
              <a:avLst/>
              <a:gdLst>
                <a:gd name="T0" fmla="*/ 16 w 440"/>
                <a:gd name="T1" fmla="*/ 9 h 621"/>
                <a:gd name="T2" fmla="*/ 16 w 440"/>
                <a:gd name="T3" fmla="*/ 9 h 621"/>
                <a:gd name="T4" fmla="*/ 12 w 440"/>
                <a:gd name="T5" fmla="*/ 8 h 621"/>
                <a:gd name="T6" fmla="*/ 7 w 440"/>
                <a:gd name="T7" fmla="*/ 12 h 621"/>
                <a:gd name="T8" fmla="*/ 13 w 440"/>
                <a:gd name="T9" fmla="*/ 18 h 621"/>
                <a:gd name="T10" fmla="*/ 20 w 440"/>
                <a:gd name="T11" fmla="*/ 30 h 621"/>
                <a:gd name="T12" fmla="*/ 8 w 440"/>
                <a:gd name="T13" fmla="*/ 43 h 621"/>
                <a:gd name="T14" fmla="*/ 5 w 440"/>
                <a:gd name="T15" fmla="*/ 42 h 621"/>
                <a:gd name="T16" fmla="*/ 5 w 440"/>
                <a:gd name="T17" fmla="*/ 33 h 621"/>
                <a:gd name="T18" fmla="*/ 9 w 440"/>
                <a:gd name="T19" fmla="*/ 36 h 621"/>
                <a:gd name="T20" fmla="*/ 12 w 440"/>
                <a:gd name="T21" fmla="*/ 31 h 621"/>
                <a:gd name="T22" fmla="*/ 6 w 440"/>
                <a:gd name="T23" fmla="*/ 25 h 621"/>
                <a:gd name="T24" fmla="*/ 0 w 440"/>
                <a:gd name="T25" fmla="*/ 12 h 621"/>
                <a:gd name="T26" fmla="*/ 11 w 440"/>
                <a:gd name="T27" fmla="*/ 0 h 621"/>
                <a:gd name="T28" fmla="*/ 18 w 440"/>
                <a:gd name="T29" fmla="*/ 6 h 621"/>
                <a:gd name="T30" fmla="*/ 16 w 440"/>
                <a:gd name="T31" fmla="*/ 9 h 6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40"/>
                <a:gd name="T49" fmla="*/ 0 h 621"/>
                <a:gd name="T50" fmla="*/ 440 w 440"/>
                <a:gd name="T51" fmla="*/ 621 h 6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40" h="621">
                  <a:moveTo>
                    <a:pt x="364" y="126"/>
                  </a:moveTo>
                  <a:lnTo>
                    <a:pt x="364" y="126"/>
                  </a:lnTo>
                  <a:cubicBezTo>
                    <a:pt x="328" y="120"/>
                    <a:pt x="306" y="114"/>
                    <a:pt x="270" y="114"/>
                  </a:cubicBezTo>
                  <a:cubicBezTo>
                    <a:pt x="206" y="114"/>
                    <a:pt x="162" y="129"/>
                    <a:pt x="162" y="160"/>
                  </a:cubicBezTo>
                  <a:cubicBezTo>
                    <a:pt x="162" y="195"/>
                    <a:pt x="222" y="224"/>
                    <a:pt x="289" y="260"/>
                  </a:cubicBezTo>
                  <a:cubicBezTo>
                    <a:pt x="353" y="294"/>
                    <a:pt x="440" y="340"/>
                    <a:pt x="440" y="443"/>
                  </a:cubicBezTo>
                  <a:cubicBezTo>
                    <a:pt x="440" y="557"/>
                    <a:pt x="339" y="621"/>
                    <a:pt x="186" y="621"/>
                  </a:cubicBezTo>
                  <a:cubicBezTo>
                    <a:pt x="116" y="621"/>
                    <a:pt x="68" y="607"/>
                    <a:pt x="11" y="594"/>
                  </a:cubicBezTo>
                  <a:lnTo>
                    <a:pt x="11" y="469"/>
                  </a:lnTo>
                  <a:cubicBezTo>
                    <a:pt x="55" y="482"/>
                    <a:pt x="127" y="506"/>
                    <a:pt x="192" y="506"/>
                  </a:cubicBezTo>
                  <a:cubicBezTo>
                    <a:pt x="235" y="506"/>
                    <a:pt x="278" y="487"/>
                    <a:pt x="278" y="448"/>
                  </a:cubicBezTo>
                  <a:cubicBezTo>
                    <a:pt x="278" y="412"/>
                    <a:pt x="227" y="391"/>
                    <a:pt x="152" y="349"/>
                  </a:cubicBezTo>
                  <a:cubicBezTo>
                    <a:pt x="85" y="316"/>
                    <a:pt x="0" y="247"/>
                    <a:pt x="0" y="160"/>
                  </a:cubicBezTo>
                  <a:cubicBezTo>
                    <a:pt x="0" y="57"/>
                    <a:pt x="103" y="0"/>
                    <a:pt x="242" y="0"/>
                  </a:cubicBezTo>
                  <a:cubicBezTo>
                    <a:pt x="288" y="0"/>
                    <a:pt x="342" y="6"/>
                    <a:pt x="387" y="12"/>
                  </a:cubicBezTo>
                  <a:lnTo>
                    <a:pt x="364" y="1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grpSp>
        <p:nvGrpSpPr>
          <p:cNvPr id="106" name="Group 29"/>
          <p:cNvGrpSpPr/>
          <p:nvPr userDrawn="1"/>
        </p:nvGrpSpPr>
        <p:grpSpPr>
          <a:xfrm>
            <a:off x="423343" y="540"/>
            <a:ext cx="4512063" cy="5142960"/>
            <a:chOff x="622299" y="794"/>
            <a:chExt cx="6632576" cy="7562056"/>
          </a:xfrm>
        </p:grpSpPr>
        <p:sp>
          <p:nvSpPr>
            <p:cNvPr id="107" name="Freeform 49"/>
            <p:cNvSpPr>
              <a:spLocks/>
            </p:cNvSpPr>
            <p:nvPr userDrawn="1"/>
          </p:nvSpPr>
          <p:spPr bwMode="ltGray">
            <a:xfrm flipH="1">
              <a:off x="622299" y="794"/>
              <a:ext cx="5346701" cy="7562056"/>
            </a:xfrm>
            <a:custGeom>
              <a:avLst/>
              <a:gdLst/>
              <a:ahLst/>
              <a:cxnLst/>
              <a:rect l="l" t="t" r="r" b="b"/>
              <a:pathLst>
                <a:path w="5346701" h="7562056">
                  <a:moveTo>
                    <a:pt x="5346701" y="0"/>
                  </a:moveTo>
                  <a:lnTo>
                    <a:pt x="0" y="0"/>
                  </a:lnTo>
                  <a:lnTo>
                    <a:pt x="0" y="7562056"/>
                  </a:lnTo>
                  <a:lnTo>
                    <a:pt x="474459" y="75620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8" name="Freeform 51"/>
            <p:cNvSpPr>
              <a:spLocks/>
            </p:cNvSpPr>
            <p:nvPr userDrawn="1"/>
          </p:nvSpPr>
          <p:spPr bwMode="ltGray">
            <a:xfrm flipH="1">
              <a:off x="622300" y="794"/>
              <a:ext cx="6632575" cy="4038600"/>
            </a:xfrm>
            <a:custGeom>
              <a:avLst/>
              <a:gdLst>
                <a:gd name="T0" fmla="*/ 0 w 4178"/>
                <a:gd name="T1" fmla="*/ 0 h 2544"/>
                <a:gd name="T2" fmla="*/ 2544 w 4178"/>
                <a:gd name="T3" fmla="*/ 2544 h 2544"/>
                <a:gd name="T4" fmla="*/ 4178 w 4178"/>
                <a:gd name="T5" fmla="*/ 0 h 2544"/>
                <a:gd name="T6" fmla="*/ 0 w 4178"/>
                <a:gd name="T7" fmla="*/ 0 h 2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78" h="2544">
                  <a:moveTo>
                    <a:pt x="0" y="0"/>
                  </a:moveTo>
                  <a:lnTo>
                    <a:pt x="2544" y="2544"/>
                  </a:lnTo>
                  <a:lnTo>
                    <a:pt x="41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9" name="Freeform 53"/>
            <p:cNvSpPr>
              <a:spLocks/>
            </p:cNvSpPr>
            <p:nvPr/>
          </p:nvSpPr>
          <p:spPr bwMode="ltGray">
            <a:xfrm flipH="1">
              <a:off x="1730375" y="1470819"/>
              <a:ext cx="2584450" cy="3092450"/>
            </a:xfrm>
            <a:custGeom>
              <a:avLst/>
              <a:gdLst>
                <a:gd name="T0" fmla="*/ 490 w 1628"/>
                <a:gd name="T1" fmla="*/ 1948 h 1948"/>
                <a:gd name="T2" fmla="*/ 402 w 1628"/>
                <a:gd name="T3" fmla="*/ 1886 h 1948"/>
                <a:gd name="T4" fmla="*/ 322 w 1628"/>
                <a:gd name="T5" fmla="*/ 1816 h 1948"/>
                <a:gd name="T6" fmla="*/ 250 w 1628"/>
                <a:gd name="T7" fmla="*/ 1740 h 1948"/>
                <a:gd name="T8" fmla="*/ 188 w 1628"/>
                <a:gd name="T9" fmla="*/ 1658 h 1948"/>
                <a:gd name="T10" fmla="*/ 134 w 1628"/>
                <a:gd name="T11" fmla="*/ 1570 h 1948"/>
                <a:gd name="T12" fmla="*/ 88 w 1628"/>
                <a:gd name="T13" fmla="*/ 1480 h 1948"/>
                <a:gd name="T14" fmla="*/ 52 w 1628"/>
                <a:gd name="T15" fmla="*/ 1384 h 1948"/>
                <a:gd name="T16" fmla="*/ 26 w 1628"/>
                <a:gd name="T17" fmla="*/ 1286 h 1948"/>
                <a:gd name="T18" fmla="*/ 8 w 1628"/>
                <a:gd name="T19" fmla="*/ 1186 h 1948"/>
                <a:gd name="T20" fmla="*/ 0 w 1628"/>
                <a:gd name="T21" fmla="*/ 1086 h 1948"/>
                <a:gd name="T22" fmla="*/ 2 w 1628"/>
                <a:gd name="T23" fmla="*/ 984 h 1948"/>
                <a:gd name="T24" fmla="*/ 14 w 1628"/>
                <a:gd name="T25" fmla="*/ 882 h 1948"/>
                <a:gd name="T26" fmla="*/ 36 w 1628"/>
                <a:gd name="T27" fmla="*/ 780 h 1948"/>
                <a:gd name="T28" fmla="*/ 70 w 1628"/>
                <a:gd name="T29" fmla="*/ 682 h 1948"/>
                <a:gd name="T30" fmla="*/ 112 w 1628"/>
                <a:gd name="T31" fmla="*/ 584 h 1948"/>
                <a:gd name="T32" fmla="*/ 166 w 1628"/>
                <a:gd name="T33" fmla="*/ 490 h 1948"/>
                <a:gd name="T34" fmla="*/ 196 w 1628"/>
                <a:gd name="T35" fmla="*/ 444 h 1948"/>
                <a:gd name="T36" fmla="*/ 262 w 1628"/>
                <a:gd name="T37" fmla="*/ 360 h 1948"/>
                <a:gd name="T38" fmla="*/ 334 w 1628"/>
                <a:gd name="T39" fmla="*/ 284 h 1948"/>
                <a:gd name="T40" fmla="*/ 414 w 1628"/>
                <a:gd name="T41" fmla="*/ 218 h 1948"/>
                <a:gd name="T42" fmla="*/ 498 w 1628"/>
                <a:gd name="T43" fmla="*/ 160 h 1948"/>
                <a:gd name="T44" fmla="*/ 588 w 1628"/>
                <a:gd name="T45" fmla="*/ 110 h 1948"/>
                <a:gd name="T46" fmla="*/ 682 w 1628"/>
                <a:gd name="T47" fmla="*/ 68 h 1948"/>
                <a:gd name="T48" fmla="*/ 778 w 1628"/>
                <a:gd name="T49" fmla="*/ 38 h 1948"/>
                <a:gd name="T50" fmla="*/ 876 w 1628"/>
                <a:gd name="T51" fmla="*/ 16 h 1948"/>
                <a:gd name="T52" fmla="*/ 978 w 1628"/>
                <a:gd name="T53" fmla="*/ 2 h 1948"/>
                <a:gd name="T54" fmla="*/ 1080 w 1628"/>
                <a:gd name="T55" fmla="*/ 0 h 1948"/>
                <a:gd name="T56" fmla="*/ 1182 w 1628"/>
                <a:gd name="T57" fmla="*/ 8 h 1948"/>
                <a:gd name="T58" fmla="*/ 1282 w 1628"/>
                <a:gd name="T59" fmla="*/ 24 h 1948"/>
                <a:gd name="T60" fmla="*/ 1382 w 1628"/>
                <a:gd name="T61" fmla="*/ 52 h 1948"/>
                <a:gd name="T62" fmla="*/ 1482 w 1628"/>
                <a:gd name="T63" fmla="*/ 88 h 1948"/>
                <a:gd name="T64" fmla="*/ 1576 w 1628"/>
                <a:gd name="T65" fmla="*/ 136 h 1948"/>
                <a:gd name="T66" fmla="*/ 1624 w 1628"/>
                <a:gd name="T67" fmla="*/ 164 h 1948"/>
                <a:gd name="T68" fmla="*/ 490 w 1628"/>
                <a:gd name="T69" fmla="*/ 1948 h 1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28" h="1948">
                  <a:moveTo>
                    <a:pt x="490" y="1948"/>
                  </a:moveTo>
                  <a:lnTo>
                    <a:pt x="490" y="1948"/>
                  </a:lnTo>
                  <a:lnTo>
                    <a:pt x="444" y="1918"/>
                  </a:lnTo>
                  <a:lnTo>
                    <a:pt x="402" y="1886"/>
                  </a:lnTo>
                  <a:lnTo>
                    <a:pt x="360" y="1852"/>
                  </a:lnTo>
                  <a:lnTo>
                    <a:pt x="322" y="1816"/>
                  </a:lnTo>
                  <a:lnTo>
                    <a:pt x="286" y="1778"/>
                  </a:lnTo>
                  <a:lnTo>
                    <a:pt x="250" y="1740"/>
                  </a:lnTo>
                  <a:lnTo>
                    <a:pt x="218" y="1700"/>
                  </a:lnTo>
                  <a:lnTo>
                    <a:pt x="188" y="1658"/>
                  </a:lnTo>
                  <a:lnTo>
                    <a:pt x="160" y="1614"/>
                  </a:lnTo>
                  <a:lnTo>
                    <a:pt x="134" y="1570"/>
                  </a:lnTo>
                  <a:lnTo>
                    <a:pt x="110" y="1526"/>
                  </a:lnTo>
                  <a:lnTo>
                    <a:pt x="88" y="1480"/>
                  </a:lnTo>
                  <a:lnTo>
                    <a:pt x="70" y="1432"/>
                  </a:lnTo>
                  <a:lnTo>
                    <a:pt x="52" y="1384"/>
                  </a:lnTo>
                  <a:lnTo>
                    <a:pt x="38" y="1336"/>
                  </a:lnTo>
                  <a:lnTo>
                    <a:pt x="26" y="1286"/>
                  </a:lnTo>
                  <a:lnTo>
                    <a:pt x="16" y="1236"/>
                  </a:lnTo>
                  <a:lnTo>
                    <a:pt x="8" y="1186"/>
                  </a:lnTo>
                  <a:lnTo>
                    <a:pt x="4" y="1136"/>
                  </a:lnTo>
                  <a:lnTo>
                    <a:pt x="0" y="1086"/>
                  </a:lnTo>
                  <a:lnTo>
                    <a:pt x="0" y="1034"/>
                  </a:lnTo>
                  <a:lnTo>
                    <a:pt x="2" y="984"/>
                  </a:lnTo>
                  <a:lnTo>
                    <a:pt x="8" y="932"/>
                  </a:lnTo>
                  <a:lnTo>
                    <a:pt x="14" y="882"/>
                  </a:lnTo>
                  <a:lnTo>
                    <a:pt x="24" y="830"/>
                  </a:lnTo>
                  <a:lnTo>
                    <a:pt x="36" y="780"/>
                  </a:lnTo>
                  <a:lnTo>
                    <a:pt x="52" y="730"/>
                  </a:lnTo>
                  <a:lnTo>
                    <a:pt x="70" y="682"/>
                  </a:lnTo>
                  <a:lnTo>
                    <a:pt x="90" y="632"/>
                  </a:lnTo>
                  <a:lnTo>
                    <a:pt x="112" y="584"/>
                  </a:lnTo>
                  <a:lnTo>
                    <a:pt x="138" y="536"/>
                  </a:lnTo>
                  <a:lnTo>
                    <a:pt x="166" y="490"/>
                  </a:lnTo>
                  <a:lnTo>
                    <a:pt x="166" y="490"/>
                  </a:lnTo>
                  <a:lnTo>
                    <a:pt x="196" y="444"/>
                  </a:lnTo>
                  <a:lnTo>
                    <a:pt x="228" y="402"/>
                  </a:lnTo>
                  <a:lnTo>
                    <a:pt x="262" y="360"/>
                  </a:lnTo>
                  <a:lnTo>
                    <a:pt x="298" y="322"/>
                  </a:lnTo>
                  <a:lnTo>
                    <a:pt x="334" y="284"/>
                  </a:lnTo>
                  <a:lnTo>
                    <a:pt x="374" y="250"/>
                  </a:lnTo>
                  <a:lnTo>
                    <a:pt x="414" y="218"/>
                  </a:lnTo>
                  <a:lnTo>
                    <a:pt x="456" y="188"/>
                  </a:lnTo>
                  <a:lnTo>
                    <a:pt x="498" y="160"/>
                  </a:lnTo>
                  <a:lnTo>
                    <a:pt x="542" y="134"/>
                  </a:lnTo>
                  <a:lnTo>
                    <a:pt x="588" y="110"/>
                  </a:lnTo>
                  <a:lnTo>
                    <a:pt x="634" y="88"/>
                  </a:lnTo>
                  <a:lnTo>
                    <a:pt x="682" y="68"/>
                  </a:lnTo>
                  <a:lnTo>
                    <a:pt x="730" y="52"/>
                  </a:lnTo>
                  <a:lnTo>
                    <a:pt x="778" y="38"/>
                  </a:lnTo>
                  <a:lnTo>
                    <a:pt x="828" y="26"/>
                  </a:lnTo>
                  <a:lnTo>
                    <a:pt x="876" y="16"/>
                  </a:lnTo>
                  <a:lnTo>
                    <a:pt x="926" y="8"/>
                  </a:lnTo>
                  <a:lnTo>
                    <a:pt x="978" y="2"/>
                  </a:lnTo>
                  <a:lnTo>
                    <a:pt x="1028" y="0"/>
                  </a:lnTo>
                  <a:lnTo>
                    <a:pt x="1080" y="0"/>
                  </a:lnTo>
                  <a:lnTo>
                    <a:pt x="1130" y="2"/>
                  </a:lnTo>
                  <a:lnTo>
                    <a:pt x="1182" y="8"/>
                  </a:lnTo>
                  <a:lnTo>
                    <a:pt x="1232" y="14"/>
                  </a:lnTo>
                  <a:lnTo>
                    <a:pt x="1282" y="24"/>
                  </a:lnTo>
                  <a:lnTo>
                    <a:pt x="1332" y="36"/>
                  </a:lnTo>
                  <a:lnTo>
                    <a:pt x="1382" y="52"/>
                  </a:lnTo>
                  <a:lnTo>
                    <a:pt x="1432" y="68"/>
                  </a:lnTo>
                  <a:lnTo>
                    <a:pt x="1482" y="88"/>
                  </a:lnTo>
                  <a:lnTo>
                    <a:pt x="1530" y="112"/>
                  </a:lnTo>
                  <a:lnTo>
                    <a:pt x="1576" y="136"/>
                  </a:lnTo>
                  <a:lnTo>
                    <a:pt x="1624" y="164"/>
                  </a:lnTo>
                  <a:lnTo>
                    <a:pt x="1624" y="164"/>
                  </a:lnTo>
                  <a:lnTo>
                    <a:pt x="1628" y="168"/>
                  </a:lnTo>
                  <a:lnTo>
                    <a:pt x="490" y="1948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0" name="Freeform 55"/>
            <p:cNvSpPr>
              <a:spLocks/>
            </p:cNvSpPr>
            <p:nvPr userDrawn="1"/>
          </p:nvSpPr>
          <p:spPr bwMode="ltGray">
            <a:xfrm flipH="1">
              <a:off x="4149725" y="858044"/>
              <a:ext cx="863600" cy="863600"/>
            </a:xfrm>
            <a:custGeom>
              <a:avLst/>
              <a:gdLst>
                <a:gd name="T0" fmla="*/ 0 w 544"/>
                <a:gd name="T1" fmla="*/ 272 h 544"/>
                <a:gd name="T2" fmla="*/ 4 w 544"/>
                <a:gd name="T3" fmla="*/ 218 h 544"/>
                <a:gd name="T4" fmla="*/ 20 w 544"/>
                <a:gd name="T5" fmla="*/ 166 h 544"/>
                <a:gd name="T6" fmla="*/ 46 w 544"/>
                <a:gd name="T7" fmla="*/ 120 h 544"/>
                <a:gd name="T8" fmla="*/ 80 w 544"/>
                <a:gd name="T9" fmla="*/ 80 h 544"/>
                <a:gd name="T10" fmla="*/ 120 w 544"/>
                <a:gd name="T11" fmla="*/ 46 h 544"/>
                <a:gd name="T12" fmla="*/ 166 w 544"/>
                <a:gd name="T13" fmla="*/ 20 h 544"/>
                <a:gd name="T14" fmla="*/ 216 w 544"/>
                <a:gd name="T15" fmla="*/ 4 h 544"/>
                <a:gd name="T16" fmla="*/ 272 w 544"/>
                <a:gd name="T17" fmla="*/ 0 h 544"/>
                <a:gd name="T18" fmla="*/ 300 w 544"/>
                <a:gd name="T19" fmla="*/ 0 h 544"/>
                <a:gd name="T20" fmla="*/ 352 w 544"/>
                <a:gd name="T21" fmla="*/ 12 h 544"/>
                <a:gd name="T22" fmla="*/ 402 w 544"/>
                <a:gd name="T23" fmla="*/ 32 h 544"/>
                <a:gd name="T24" fmla="*/ 446 w 544"/>
                <a:gd name="T25" fmla="*/ 62 h 544"/>
                <a:gd name="T26" fmla="*/ 482 w 544"/>
                <a:gd name="T27" fmla="*/ 98 h 544"/>
                <a:gd name="T28" fmla="*/ 512 w 544"/>
                <a:gd name="T29" fmla="*/ 142 h 544"/>
                <a:gd name="T30" fmla="*/ 532 w 544"/>
                <a:gd name="T31" fmla="*/ 190 h 544"/>
                <a:gd name="T32" fmla="*/ 544 w 544"/>
                <a:gd name="T33" fmla="*/ 244 h 544"/>
                <a:gd name="T34" fmla="*/ 544 w 544"/>
                <a:gd name="T35" fmla="*/ 272 h 544"/>
                <a:gd name="T36" fmla="*/ 538 w 544"/>
                <a:gd name="T37" fmla="*/ 326 h 544"/>
                <a:gd name="T38" fmla="*/ 524 w 544"/>
                <a:gd name="T39" fmla="*/ 378 h 544"/>
                <a:gd name="T40" fmla="*/ 498 w 544"/>
                <a:gd name="T41" fmla="*/ 424 h 544"/>
                <a:gd name="T42" fmla="*/ 464 w 544"/>
                <a:gd name="T43" fmla="*/ 464 h 544"/>
                <a:gd name="T44" fmla="*/ 424 w 544"/>
                <a:gd name="T45" fmla="*/ 498 h 544"/>
                <a:gd name="T46" fmla="*/ 378 w 544"/>
                <a:gd name="T47" fmla="*/ 524 h 544"/>
                <a:gd name="T48" fmla="*/ 326 w 544"/>
                <a:gd name="T49" fmla="*/ 540 h 544"/>
                <a:gd name="T50" fmla="*/ 272 w 544"/>
                <a:gd name="T51" fmla="*/ 544 h 544"/>
                <a:gd name="T52" fmla="*/ 244 w 544"/>
                <a:gd name="T53" fmla="*/ 544 h 544"/>
                <a:gd name="T54" fmla="*/ 190 w 544"/>
                <a:gd name="T55" fmla="*/ 532 h 544"/>
                <a:gd name="T56" fmla="*/ 142 w 544"/>
                <a:gd name="T57" fmla="*/ 512 h 544"/>
                <a:gd name="T58" fmla="*/ 98 w 544"/>
                <a:gd name="T59" fmla="*/ 482 h 544"/>
                <a:gd name="T60" fmla="*/ 62 w 544"/>
                <a:gd name="T61" fmla="*/ 446 h 544"/>
                <a:gd name="T62" fmla="*/ 32 w 544"/>
                <a:gd name="T63" fmla="*/ 402 h 544"/>
                <a:gd name="T64" fmla="*/ 12 w 544"/>
                <a:gd name="T65" fmla="*/ 354 h 544"/>
                <a:gd name="T66" fmla="*/ 0 w 544"/>
                <a:gd name="T67" fmla="*/ 300 h 544"/>
                <a:gd name="T68" fmla="*/ 0 w 544"/>
                <a:gd name="T69" fmla="*/ 27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4" h="544">
                  <a:moveTo>
                    <a:pt x="0" y="272"/>
                  </a:moveTo>
                  <a:lnTo>
                    <a:pt x="0" y="272"/>
                  </a:lnTo>
                  <a:lnTo>
                    <a:pt x="0" y="244"/>
                  </a:lnTo>
                  <a:lnTo>
                    <a:pt x="4" y="218"/>
                  </a:lnTo>
                  <a:lnTo>
                    <a:pt x="12" y="190"/>
                  </a:lnTo>
                  <a:lnTo>
                    <a:pt x="20" y="166"/>
                  </a:lnTo>
                  <a:lnTo>
                    <a:pt x="32" y="142"/>
                  </a:lnTo>
                  <a:lnTo>
                    <a:pt x="46" y="120"/>
                  </a:lnTo>
                  <a:lnTo>
                    <a:pt x="62" y="98"/>
                  </a:lnTo>
                  <a:lnTo>
                    <a:pt x="80" y="80"/>
                  </a:lnTo>
                  <a:lnTo>
                    <a:pt x="98" y="62"/>
                  </a:lnTo>
                  <a:lnTo>
                    <a:pt x="120" y="46"/>
                  </a:lnTo>
                  <a:lnTo>
                    <a:pt x="142" y="32"/>
                  </a:lnTo>
                  <a:lnTo>
                    <a:pt x="166" y="20"/>
                  </a:lnTo>
                  <a:lnTo>
                    <a:pt x="190" y="12"/>
                  </a:lnTo>
                  <a:lnTo>
                    <a:pt x="216" y="4"/>
                  </a:lnTo>
                  <a:lnTo>
                    <a:pt x="244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300" y="0"/>
                  </a:lnTo>
                  <a:lnTo>
                    <a:pt x="326" y="4"/>
                  </a:lnTo>
                  <a:lnTo>
                    <a:pt x="352" y="12"/>
                  </a:lnTo>
                  <a:lnTo>
                    <a:pt x="378" y="20"/>
                  </a:lnTo>
                  <a:lnTo>
                    <a:pt x="402" y="32"/>
                  </a:lnTo>
                  <a:lnTo>
                    <a:pt x="424" y="46"/>
                  </a:lnTo>
                  <a:lnTo>
                    <a:pt x="446" y="62"/>
                  </a:lnTo>
                  <a:lnTo>
                    <a:pt x="464" y="80"/>
                  </a:lnTo>
                  <a:lnTo>
                    <a:pt x="482" y="98"/>
                  </a:lnTo>
                  <a:lnTo>
                    <a:pt x="498" y="120"/>
                  </a:lnTo>
                  <a:lnTo>
                    <a:pt x="512" y="142"/>
                  </a:lnTo>
                  <a:lnTo>
                    <a:pt x="524" y="166"/>
                  </a:lnTo>
                  <a:lnTo>
                    <a:pt x="532" y="190"/>
                  </a:lnTo>
                  <a:lnTo>
                    <a:pt x="538" y="218"/>
                  </a:lnTo>
                  <a:lnTo>
                    <a:pt x="544" y="244"/>
                  </a:lnTo>
                  <a:lnTo>
                    <a:pt x="544" y="272"/>
                  </a:lnTo>
                  <a:lnTo>
                    <a:pt x="544" y="272"/>
                  </a:lnTo>
                  <a:lnTo>
                    <a:pt x="544" y="300"/>
                  </a:lnTo>
                  <a:lnTo>
                    <a:pt x="538" y="326"/>
                  </a:lnTo>
                  <a:lnTo>
                    <a:pt x="532" y="354"/>
                  </a:lnTo>
                  <a:lnTo>
                    <a:pt x="524" y="378"/>
                  </a:lnTo>
                  <a:lnTo>
                    <a:pt x="512" y="402"/>
                  </a:lnTo>
                  <a:lnTo>
                    <a:pt x="498" y="424"/>
                  </a:lnTo>
                  <a:lnTo>
                    <a:pt x="482" y="446"/>
                  </a:lnTo>
                  <a:lnTo>
                    <a:pt x="464" y="464"/>
                  </a:lnTo>
                  <a:lnTo>
                    <a:pt x="446" y="482"/>
                  </a:lnTo>
                  <a:lnTo>
                    <a:pt x="424" y="498"/>
                  </a:lnTo>
                  <a:lnTo>
                    <a:pt x="402" y="512"/>
                  </a:lnTo>
                  <a:lnTo>
                    <a:pt x="378" y="524"/>
                  </a:lnTo>
                  <a:lnTo>
                    <a:pt x="352" y="532"/>
                  </a:lnTo>
                  <a:lnTo>
                    <a:pt x="326" y="540"/>
                  </a:lnTo>
                  <a:lnTo>
                    <a:pt x="300" y="544"/>
                  </a:lnTo>
                  <a:lnTo>
                    <a:pt x="272" y="544"/>
                  </a:lnTo>
                  <a:lnTo>
                    <a:pt x="272" y="544"/>
                  </a:lnTo>
                  <a:lnTo>
                    <a:pt x="244" y="544"/>
                  </a:lnTo>
                  <a:lnTo>
                    <a:pt x="216" y="540"/>
                  </a:lnTo>
                  <a:lnTo>
                    <a:pt x="190" y="532"/>
                  </a:lnTo>
                  <a:lnTo>
                    <a:pt x="166" y="524"/>
                  </a:lnTo>
                  <a:lnTo>
                    <a:pt x="142" y="512"/>
                  </a:lnTo>
                  <a:lnTo>
                    <a:pt x="120" y="498"/>
                  </a:lnTo>
                  <a:lnTo>
                    <a:pt x="98" y="482"/>
                  </a:lnTo>
                  <a:lnTo>
                    <a:pt x="80" y="464"/>
                  </a:lnTo>
                  <a:lnTo>
                    <a:pt x="62" y="446"/>
                  </a:lnTo>
                  <a:lnTo>
                    <a:pt x="46" y="424"/>
                  </a:lnTo>
                  <a:lnTo>
                    <a:pt x="32" y="402"/>
                  </a:lnTo>
                  <a:lnTo>
                    <a:pt x="20" y="378"/>
                  </a:lnTo>
                  <a:lnTo>
                    <a:pt x="12" y="354"/>
                  </a:lnTo>
                  <a:lnTo>
                    <a:pt x="4" y="326"/>
                  </a:lnTo>
                  <a:lnTo>
                    <a:pt x="0" y="300"/>
                  </a:lnTo>
                  <a:lnTo>
                    <a:pt x="0" y="272"/>
                  </a:lnTo>
                  <a:lnTo>
                    <a:pt x="0" y="2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1" name="Freeform 61"/>
            <p:cNvSpPr>
              <a:spLocks/>
            </p:cNvSpPr>
            <p:nvPr userDrawn="1"/>
          </p:nvSpPr>
          <p:spPr bwMode="ltGray">
            <a:xfrm flipH="1">
              <a:off x="5730875" y="972344"/>
              <a:ext cx="654050" cy="647700"/>
            </a:xfrm>
            <a:custGeom>
              <a:avLst/>
              <a:gdLst>
                <a:gd name="T0" fmla="*/ 412 w 412"/>
                <a:gd name="T1" fmla="*/ 336 h 408"/>
                <a:gd name="T2" fmla="*/ 412 w 412"/>
                <a:gd name="T3" fmla="*/ 336 h 408"/>
                <a:gd name="T4" fmla="*/ 394 w 412"/>
                <a:gd name="T5" fmla="*/ 352 h 408"/>
                <a:gd name="T6" fmla="*/ 374 w 412"/>
                <a:gd name="T7" fmla="*/ 368 h 408"/>
                <a:gd name="T8" fmla="*/ 354 w 412"/>
                <a:gd name="T9" fmla="*/ 380 h 408"/>
                <a:gd name="T10" fmla="*/ 334 w 412"/>
                <a:gd name="T11" fmla="*/ 390 h 408"/>
                <a:gd name="T12" fmla="*/ 312 w 412"/>
                <a:gd name="T13" fmla="*/ 398 h 408"/>
                <a:gd name="T14" fmla="*/ 288 w 412"/>
                <a:gd name="T15" fmla="*/ 404 h 408"/>
                <a:gd name="T16" fmla="*/ 266 w 412"/>
                <a:gd name="T17" fmla="*/ 406 h 408"/>
                <a:gd name="T18" fmla="*/ 244 w 412"/>
                <a:gd name="T19" fmla="*/ 408 h 408"/>
                <a:gd name="T20" fmla="*/ 220 w 412"/>
                <a:gd name="T21" fmla="*/ 408 h 408"/>
                <a:gd name="T22" fmla="*/ 198 w 412"/>
                <a:gd name="T23" fmla="*/ 404 h 408"/>
                <a:gd name="T24" fmla="*/ 174 w 412"/>
                <a:gd name="T25" fmla="*/ 400 h 408"/>
                <a:gd name="T26" fmla="*/ 152 w 412"/>
                <a:gd name="T27" fmla="*/ 392 h 408"/>
                <a:gd name="T28" fmla="*/ 132 w 412"/>
                <a:gd name="T29" fmla="*/ 382 h 408"/>
                <a:gd name="T30" fmla="*/ 110 w 412"/>
                <a:gd name="T31" fmla="*/ 370 h 408"/>
                <a:gd name="T32" fmla="*/ 92 w 412"/>
                <a:gd name="T33" fmla="*/ 356 h 408"/>
                <a:gd name="T34" fmla="*/ 72 w 412"/>
                <a:gd name="T35" fmla="*/ 340 h 408"/>
                <a:gd name="T36" fmla="*/ 72 w 412"/>
                <a:gd name="T37" fmla="*/ 340 h 408"/>
                <a:gd name="T38" fmla="*/ 56 w 412"/>
                <a:gd name="T39" fmla="*/ 322 h 408"/>
                <a:gd name="T40" fmla="*/ 42 w 412"/>
                <a:gd name="T41" fmla="*/ 302 h 408"/>
                <a:gd name="T42" fmla="*/ 30 w 412"/>
                <a:gd name="T43" fmla="*/ 282 h 408"/>
                <a:gd name="T44" fmla="*/ 20 w 412"/>
                <a:gd name="T45" fmla="*/ 262 h 408"/>
                <a:gd name="T46" fmla="*/ 12 w 412"/>
                <a:gd name="T47" fmla="*/ 240 h 408"/>
                <a:gd name="T48" fmla="*/ 6 w 412"/>
                <a:gd name="T49" fmla="*/ 218 h 408"/>
                <a:gd name="T50" fmla="*/ 2 w 412"/>
                <a:gd name="T51" fmla="*/ 194 h 408"/>
                <a:gd name="T52" fmla="*/ 0 w 412"/>
                <a:gd name="T53" fmla="*/ 172 h 408"/>
                <a:gd name="T54" fmla="*/ 2 w 412"/>
                <a:gd name="T55" fmla="*/ 148 h 408"/>
                <a:gd name="T56" fmla="*/ 4 w 412"/>
                <a:gd name="T57" fmla="*/ 126 h 408"/>
                <a:gd name="T58" fmla="*/ 10 w 412"/>
                <a:gd name="T59" fmla="*/ 104 h 408"/>
                <a:gd name="T60" fmla="*/ 18 w 412"/>
                <a:gd name="T61" fmla="*/ 80 h 408"/>
                <a:gd name="T62" fmla="*/ 26 w 412"/>
                <a:gd name="T63" fmla="*/ 60 h 408"/>
                <a:gd name="T64" fmla="*/ 38 w 412"/>
                <a:gd name="T65" fmla="*/ 40 h 408"/>
                <a:gd name="T66" fmla="*/ 52 w 412"/>
                <a:gd name="T67" fmla="*/ 20 h 408"/>
                <a:gd name="T68" fmla="*/ 68 w 412"/>
                <a:gd name="T69" fmla="*/ 2 h 408"/>
                <a:gd name="T70" fmla="*/ 70 w 412"/>
                <a:gd name="T71" fmla="*/ 0 h 408"/>
                <a:gd name="T72" fmla="*/ 412 w 412"/>
                <a:gd name="T73" fmla="*/ 336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2" h="408">
                  <a:moveTo>
                    <a:pt x="412" y="336"/>
                  </a:moveTo>
                  <a:lnTo>
                    <a:pt x="412" y="336"/>
                  </a:lnTo>
                  <a:lnTo>
                    <a:pt x="394" y="352"/>
                  </a:lnTo>
                  <a:lnTo>
                    <a:pt x="374" y="368"/>
                  </a:lnTo>
                  <a:lnTo>
                    <a:pt x="354" y="380"/>
                  </a:lnTo>
                  <a:lnTo>
                    <a:pt x="334" y="390"/>
                  </a:lnTo>
                  <a:lnTo>
                    <a:pt x="312" y="398"/>
                  </a:lnTo>
                  <a:lnTo>
                    <a:pt x="288" y="404"/>
                  </a:lnTo>
                  <a:lnTo>
                    <a:pt x="266" y="406"/>
                  </a:lnTo>
                  <a:lnTo>
                    <a:pt x="244" y="408"/>
                  </a:lnTo>
                  <a:lnTo>
                    <a:pt x="220" y="408"/>
                  </a:lnTo>
                  <a:lnTo>
                    <a:pt x="198" y="404"/>
                  </a:lnTo>
                  <a:lnTo>
                    <a:pt x="174" y="400"/>
                  </a:lnTo>
                  <a:lnTo>
                    <a:pt x="152" y="392"/>
                  </a:lnTo>
                  <a:lnTo>
                    <a:pt x="132" y="382"/>
                  </a:lnTo>
                  <a:lnTo>
                    <a:pt x="110" y="370"/>
                  </a:lnTo>
                  <a:lnTo>
                    <a:pt x="92" y="356"/>
                  </a:lnTo>
                  <a:lnTo>
                    <a:pt x="72" y="340"/>
                  </a:lnTo>
                  <a:lnTo>
                    <a:pt x="72" y="340"/>
                  </a:lnTo>
                  <a:lnTo>
                    <a:pt x="56" y="322"/>
                  </a:lnTo>
                  <a:lnTo>
                    <a:pt x="42" y="302"/>
                  </a:lnTo>
                  <a:lnTo>
                    <a:pt x="30" y="282"/>
                  </a:lnTo>
                  <a:lnTo>
                    <a:pt x="20" y="262"/>
                  </a:lnTo>
                  <a:lnTo>
                    <a:pt x="12" y="240"/>
                  </a:lnTo>
                  <a:lnTo>
                    <a:pt x="6" y="218"/>
                  </a:lnTo>
                  <a:lnTo>
                    <a:pt x="2" y="194"/>
                  </a:lnTo>
                  <a:lnTo>
                    <a:pt x="0" y="172"/>
                  </a:lnTo>
                  <a:lnTo>
                    <a:pt x="2" y="148"/>
                  </a:lnTo>
                  <a:lnTo>
                    <a:pt x="4" y="126"/>
                  </a:lnTo>
                  <a:lnTo>
                    <a:pt x="10" y="104"/>
                  </a:lnTo>
                  <a:lnTo>
                    <a:pt x="18" y="80"/>
                  </a:lnTo>
                  <a:lnTo>
                    <a:pt x="26" y="60"/>
                  </a:lnTo>
                  <a:lnTo>
                    <a:pt x="38" y="40"/>
                  </a:lnTo>
                  <a:lnTo>
                    <a:pt x="52" y="20"/>
                  </a:lnTo>
                  <a:lnTo>
                    <a:pt x="68" y="2"/>
                  </a:lnTo>
                  <a:lnTo>
                    <a:pt x="70" y="0"/>
                  </a:lnTo>
                  <a:lnTo>
                    <a:pt x="412" y="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2" name="Freeform 62"/>
            <p:cNvSpPr>
              <a:spLocks/>
            </p:cNvSpPr>
            <p:nvPr userDrawn="1"/>
          </p:nvSpPr>
          <p:spPr bwMode="ltGray">
            <a:xfrm flipH="1">
              <a:off x="3006725" y="4140994"/>
              <a:ext cx="944562" cy="1122604"/>
            </a:xfrm>
            <a:custGeom>
              <a:avLst/>
              <a:gdLst>
                <a:gd name="T0" fmla="*/ 718 w 1008"/>
                <a:gd name="T1" fmla="*/ 0 h 1206"/>
                <a:gd name="T2" fmla="*/ 772 w 1008"/>
                <a:gd name="T3" fmla="*/ 38 h 1206"/>
                <a:gd name="T4" fmla="*/ 820 w 1008"/>
                <a:gd name="T5" fmla="*/ 82 h 1206"/>
                <a:gd name="T6" fmla="*/ 864 w 1008"/>
                <a:gd name="T7" fmla="*/ 128 h 1206"/>
                <a:gd name="T8" fmla="*/ 902 w 1008"/>
                <a:gd name="T9" fmla="*/ 180 h 1206"/>
                <a:gd name="T10" fmla="*/ 934 w 1008"/>
                <a:gd name="T11" fmla="*/ 234 h 1206"/>
                <a:gd name="T12" fmla="*/ 960 w 1008"/>
                <a:gd name="T13" fmla="*/ 290 h 1206"/>
                <a:gd name="T14" fmla="*/ 982 w 1008"/>
                <a:gd name="T15" fmla="*/ 350 h 1206"/>
                <a:gd name="T16" fmla="*/ 996 w 1008"/>
                <a:gd name="T17" fmla="*/ 410 h 1206"/>
                <a:gd name="T18" fmla="*/ 1006 w 1008"/>
                <a:gd name="T19" fmla="*/ 472 h 1206"/>
                <a:gd name="T20" fmla="*/ 1008 w 1008"/>
                <a:gd name="T21" fmla="*/ 534 h 1206"/>
                <a:gd name="T22" fmla="*/ 1006 w 1008"/>
                <a:gd name="T23" fmla="*/ 598 h 1206"/>
                <a:gd name="T24" fmla="*/ 998 w 1008"/>
                <a:gd name="T25" fmla="*/ 662 h 1206"/>
                <a:gd name="T26" fmla="*/ 984 w 1008"/>
                <a:gd name="T27" fmla="*/ 724 h 1206"/>
                <a:gd name="T28" fmla="*/ 962 w 1008"/>
                <a:gd name="T29" fmla="*/ 786 h 1206"/>
                <a:gd name="T30" fmla="*/ 936 w 1008"/>
                <a:gd name="T31" fmla="*/ 846 h 1206"/>
                <a:gd name="T32" fmla="*/ 902 w 1008"/>
                <a:gd name="T33" fmla="*/ 904 h 1206"/>
                <a:gd name="T34" fmla="*/ 884 w 1008"/>
                <a:gd name="T35" fmla="*/ 932 h 1206"/>
                <a:gd name="T36" fmla="*/ 842 w 1008"/>
                <a:gd name="T37" fmla="*/ 984 h 1206"/>
                <a:gd name="T38" fmla="*/ 798 w 1008"/>
                <a:gd name="T39" fmla="*/ 1030 h 1206"/>
                <a:gd name="T40" fmla="*/ 748 w 1008"/>
                <a:gd name="T41" fmla="*/ 1072 h 1206"/>
                <a:gd name="T42" fmla="*/ 696 w 1008"/>
                <a:gd name="T43" fmla="*/ 1108 h 1206"/>
                <a:gd name="T44" fmla="*/ 640 w 1008"/>
                <a:gd name="T45" fmla="*/ 1138 h 1206"/>
                <a:gd name="T46" fmla="*/ 582 w 1008"/>
                <a:gd name="T47" fmla="*/ 1164 h 1206"/>
                <a:gd name="T48" fmla="*/ 524 w 1008"/>
                <a:gd name="T49" fmla="*/ 1182 h 1206"/>
                <a:gd name="T50" fmla="*/ 462 w 1008"/>
                <a:gd name="T51" fmla="*/ 1196 h 1206"/>
                <a:gd name="T52" fmla="*/ 400 w 1008"/>
                <a:gd name="T53" fmla="*/ 1204 h 1206"/>
                <a:gd name="T54" fmla="*/ 336 w 1008"/>
                <a:gd name="T55" fmla="*/ 1206 h 1206"/>
                <a:gd name="T56" fmla="*/ 274 w 1008"/>
                <a:gd name="T57" fmla="*/ 1200 h 1206"/>
                <a:gd name="T58" fmla="*/ 210 w 1008"/>
                <a:gd name="T59" fmla="*/ 1190 h 1206"/>
                <a:gd name="T60" fmla="*/ 148 w 1008"/>
                <a:gd name="T61" fmla="*/ 1174 h 1206"/>
                <a:gd name="T62" fmla="*/ 88 w 1008"/>
                <a:gd name="T63" fmla="*/ 1150 h 1206"/>
                <a:gd name="T64" fmla="*/ 28 w 1008"/>
                <a:gd name="T65" fmla="*/ 1120 h 1206"/>
                <a:gd name="T66" fmla="*/ 718 w 1008"/>
                <a:gd name="T67" fmla="*/ 0 h 1206"/>
                <a:gd name="connsiteX0" fmla="*/ 7240 w 10000"/>
                <a:gd name="connsiteY0" fmla="*/ 65 h 10000"/>
                <a:gd name="connsiteX1" fmla="*/ 7123 w 10000"/>
                <a:gd name="connsiteY1" fmla="*/ 0 h 10000"/>
                <a:gd name="connsiteX2" fmla="*/ 7401 w 10000"/>
                <a:gd name="connsiteY2" fmla="*/ 149 h 10000"/>
                <a:gd name="connsiteX3" fmla="*/ 7659 w 10000"/>
                <a:gd name="connsiteY3" fmla="*/ 315 h 10000"/>
                <a:gd name="connsiteX4" fmla="*/ 7897 w 10000"/>
                <a:gd name="connsiteY4" fmla="*/ 498 h 10000"/>
                <a:gd name="connsiteX5" fmla="*/ 8135 w 10000"/>
                <a:gd name="connsiteY5" fmla="*/ 680 h 10000"/>
                <a:gd name="connsiteX6" fmla="*/ 8353 w 10000"/>
                <a:gd name="connsiteY6" fmla="*/ 862 h 10000"/>
                <a:gd name="connsiteX7" fmla="*/ 8571 w 10000"/>
                <a:gd name="connsiteY7" fmla="*/ 1061 h 10000"/>
                <a:gd name="connsiteX8" fmla="*/ 8770 w 10000"/>
                <a:gd name="connsiteY8" fmla="*/ 1277 h 10000"/>
                <a:gd name="connsiteX9" fmla="*/ 8948 w 10000"/>
                <a:gd name="connsiteY9" fmla="*/ 1493 h 10000"/>
                <a:gd name="connsiteX10" fmla="*/ 9107 w 10000"/>
                <a:gd name="connsiteY10" fmla="*/ 1708 h 10000"/>
                <a:gd name="connsiteX11" fmla="*/ 9266 w 10000"/>
                <a:gd name="connsiteY11" fmla="*/ 1940 h 10000"/>
                <a:gd name="connsiteX12" fmla="*/ 9405 w 10000"/>
                <a:gd name="connsiteY12" fmla="*/ 2172 h 10000"/>
                <a:gd name="connsiteX13" fmla="*/ 9524 w 10000"/>
                <a:gd name="connsiteY13" fmla="*/ 2405 h 10000"/>
                <a:gd name="connsiteX14" fmla="*/ 9643 w 10000"/>
                <a:gd name="connsiteY14" fmla="*/ 2653 h 10000"/>
                <a:gd name="connsiteX15" fmla="*/ 9742 w 10000"/>
                <a:gd name="connsiteY15" fmla="*/ 2902 h 10000"/>
                <a:gd name="connsiteX16" fmla="*/ 9821 w 10000"/>
                <a:gd name="connsiteY16" fmla="*/ 3151 h 10000"/>
                <a:gd name="connsiteX17" fmla="*/ 9881 w 10000"/>
                <a:gd name="connsiteY17" fmla="*/ 3400 h 10000"/>
                <a:gd name="connsiteX18" fmla="*/ 9940 w 10000"/>
                <a:gd name="connsiteY18" fmla="*/ 3648 h 10000"/>
                <a:gd name="connsiteX19" fmla="*/ 9980 w 10000"/>
                <a:gd name="connsiteY19" fmla="*/ 3914 h 10000"/>
                <a:gd name="connsiteX20" fmla="*/ 10000 w 10000"/>
                <a:gd name="connsiteY20" fmla="*/ 4179 h 10000"/>
                <a:gd name="connsiteX21" fmla="*/ 10000 w 10000"/>
                <a:gd name="connsiteY21" fmla="*/ 4428 h 10000"/>
                <a:gd name="connsiteX22" fmla="*/ 10000 w 10000"/>
                <a:gd name="connsiteY22" fmla="*/ 4693 h 10000"/>
                <a:gd name="connsiteX23" fmla="*/ 9980 w 10000"/>
                <a:gd name="connsiteY23" fmla="*/ 4959 h 10000"/>
                <a:gd name="connsiteX24" fmla="*/ 9940 w 10000"/>
                <a:gd name="connsiteY24" fmla="*/ 5224 h 10000"/>
                <a:gd name="connsiteX25" fmla="*/ 9901 w 10000"/>
                <a:gd name="connsiteY25" fmla="*/ 5489 h 10000"/>
                <a:gd name="connsiteX26" fmla="*/ 9841 w 10000"/>
                <a:gd name="connsiteY26" fmla="*/ 5738 h 10000"/>
                <a:gd name="connsiteX27" fmla="*/ 9762 w 10000"/>
                <a:gd name="connsiteY27" fmla="*/ 6003 h 10000"/>
                <a:gd name="connsiteX28" fmla="*/ 9663 w 10000"/>
                <a:gd name="connsiteY28" fmla="*/ 6252 h 10000"/>
                <a:gd name="connsiteX29" fmla="*/ 9544 w 10000"/>
                <a:gd name="connsiteY29" fmla="*/ 6517 h 10000"/>
                <a:gd name="connsiteX30" fmla="*/ 9425 w 10000"/>
                <a:gd name="connsiteY30" fmla="*/ 6766 h 10000"/>
                <a:gd name="connsiteX31" fmla="*/ 9286 w 10000"/>
                <a:gd name="connsiteY31" fmla="*/ 7015 h 10000"/>
                <a:gd name="connsiteX32" fmla="*/ 9127 w 10000"/>
                <a:gd name="connsiteY32" fmla="*/ 7247 h 10000"/>
                <a:gd name="connsiteX33" fmla="*/ 8948 w 10000"/>
                <a:gd name="connsiteY33" fmla="*/ 7496 h 10000"/>
                <a:gd name="connsiteX34" fmla="*/ 8948 w 10000"/>
                <a:gd name="connsiteY34" fmla="*/ 7496 h 10000"/>
                <a:gd name="connsiteX35" fmla="*/ 8770 w 10000"/>
                <a:gd name="connsiteY35" fmla="*/ 7728 h 10000"/>
                <a:gd name="connsiteX36" fmla="*/ 8571 w 10000"/>
                <a:gd name="connsiteY36" fmla="*/ 7944 h 10000"/>
                <a:gd name="connsiteX37" fmla="*/ 8353 w 10000"/>
                <a:gd name="connsiteY37" fmla="*/ 8159 h 10000"/>
                <a:gd name="connsiteX38" fmla="*/ 8135 w 10000"/>
                <a:gd name="connsiteY38" fmla="*/ 8358 h 10000"/>
                <a:gd name="connsiteX39" fmla="*/ 7917 w 10000"/>
                <a:gd name="connsiteY39" fmla="*/ 8541 h 10000"/>
                <a:gd name="connsiteX40" fmla="*/ 7679 w 10000"/>
                <a:gd name="connsiteY40" fmla="*/ 8723 h 10000"/>
                <a:gd name="connsiteX41" fmla="*/ 7421 w 10000"/>
                <a:gd name="connsiteY41" fmla="*/ 8889 h 10000"/>
                <a:gd name="connsiteX42" fmla="*/ 7163 w 10000"/>
                <a:gd name="connsiteY42" fmla="*/ 9038 h 10000"/>
                <a:gd name="connsiteX43" fmla="*/ 6905 w 10000"/>
                <a:gd name="connsiteY43" fmla="*/ 9187 h 10000"/>
                <a:gd name="connsiteX44" fmla="*/ 6627 w 10000"/>
                <a:gd name="connsiteY44" fmla="*/ 9320 h 10000"/>
                <a:gd name="connsiteX45" fmla="*/ 6349 w 10000"/>
                <a:gd name="connsiteY45" fmla="*/ 9436 h 10000"/>
                <a:gd name="connsiteX46" fmla="*/ 6071 w 10000"/>
                <a:gd name="connsiteY46" fmla="*/ 9552 h 10000"/>
                <a:gd name="connsiteX47" fmla="*/ 5774 w 10000"/>
                <a:gd name="connsiteY47" fmla="*/ 9652 h 10000"/>
                <a:gd name="connsiteX48" fmla="*/ 5496 w 10000"/>
                <a:gd name="connsiteY48" fmla="*/ 9735 h 10000"/>
                <a:gd name="connsiteX49" fmla="*/ 5198 w 10000"/>
                <a:gd name="connsiteY49" fmla="*/ 9801 h 10000"/>
                <a:gd name="connsiteX50" fmla="*/ 4881 w 10000"/>
                <a:gd name="connsiteY50" fmla="*/ 9867 h 10000"/>
                <a:gd name="connsiteX51" fmla="*/ 4583 w 10000"/>
                <a:gd name="connsiteY51" fmla="*/ 9917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7 h 10000"/>
                <a:gd name="connsiteX59" fmla="*/ 2083 w 10000"/>
                <a:gd name="connsiteY59" fmla="*/ 9867 h 10000"/>
                <a:gd name="connsiteX60" fmla="*/ 1786 w 10000"/>
                <a:gd name="connsiteY60" fmla="*/ 9801 h 10000"/>
                <a:gd name="connsiteX61" fmla="*/ 1468 w 10000"/>
                <a:gd name="connsiteY61" fmla="*/ 9735 h 10000"/>
                <a:gd name="connsiteX62" fmla="*/ 1171 w 10000"/>
                <a:gd name="connsiteY62" fmla="*/ 9635 h 10000"/>
                <a:gd name="connsiteX63" fmla="*/ 873 w 10000"/>
                <a:gd name="connsiteY63" fmla="*/ 9536 h 10000"/>
                <a:gd name="connsiteX64" fmla="*/ 575 w 10000"/>
                <a:gd name="connsiteY64" fmla="*/ 9420 h 10000"/>
                <a:gd name="connsiteX65" fmla="*/ 278 w 10000"/>
                <a:gd name="connsiteY65" fmla="*/ 9287 h 10000"/>
                <a:gd name="connsiteX66" fmla="*/ 0 w 10000"/>
                <a:gd name="connsiteY66" fmla="*/ 9138 h 10000"/>
                <a:gd name="connsiteX67" fmla="*/ 7240 w 10000"/>
                <a:gd name="connsiteY67" fmla="*/ 65 h 10000"/>
                <a:gd name="connsiteX0" fmla="*/ 6927 w 10000"/>
                <a:gd name="connsiteY0" fmla="*/ 98 h 10000"/>
                <a:gd name="connsiteX1" fmla="*/ 7123 w 10000"/>
                <a:gd name="connsiteY1" fmla="*/ 0 h 10000"/>
                <a:gd name="connsiteX2" fmla="*/ 7401 w 10000"/>
                <a:gd name="connsiteY2" fmla="*/ 149 h 10000"/>
                <a:gd name="connsiteX3" fmla="*/ 7659 w 10000"/>
                <a:gd name="connsiteY3" fmla="*/ 315 h 10000"/>
                <a:gd name="connsiteX4" fmla="*/ 7897 w 10000"/>
                <a:gd name="connsiteY4" fmla="*/ 498 h 10000"/>
                <a:gd name="connsiteX5" fmla="*/ 8135 w 10000"/>
                <a:gd name="connsiteY5" fmla="*/ 680 h 10000"/>
                <a:gd name="connsiteX6" fmla="*/ 8353 w 10000"/>
                <a:gd name="connsiteY6" fmla="*/ 862 h 10000"/>
                <a:gd name="connsiteX7" fmla="*/ 8571 w 10000"/>
                <a:gd name="connsiteY7" fmla="*/ 1061 h 10000"/>
                <a:gd name="connsiteX8" fmla="*/ 8770 w 10000"/>
                <a:gd name="connsiteY8" fmla="*/ 1277 h 10000"/>
                <a:gd name="connsiteX9" fmla="*/ 8948 w 10000"/>
                <a:gd name="connsiteY9" fmla="*/ 1493 h 10000"/>
                <a:gd name="connsiteX10" fmla="*/ 9107 w 10000"/>
                <a:gd name="connsiteY10" fmla="*/ 1708 h 10000"/>
                <a:gd name="connsiteX11" fmla="*/ 9266 w 10000"/>
                <a:gd name="connsiteY11" fmla="*/ 1940 h 10000"/>
                <a:gd name="connsiteX12" fmla="*/ 9405 w 10000"/>
                <a:gd name="connsiteY12" fmla="*/ 2172 h 10000"/>
                <a:gd name="connsiteX13" fmla="*/ 9524 w 10000"/>
                <a:gd name="connsiteY13" fmla="*/ 2405 h 10000"/>
                <a:gd name="connsiteX14" fmla="*/ 9643 w 10000"/>
                <a:gd name="connsiteY14" fmla="*/ 2653 h 10000"/>
                <a:gd name="connsiteX15" fmla="*/ 9742 w 10000"/>
                <a:gd name="connsiteY15" fmla="*/ 2902 h 10000"/>
                <a:gd name="connsiteX16" fmla="*/ 9821 w 10000"/>
                <a:gd name="connsiteY16" fmla="*/ 3151 h 10000"/>
                <a:gd name="connsiteX17" fmla="*/ 9881 w 10000"/>
                <a:gd name="connsiteY17" fmla="*/ 3400 h 10000"/>
                <a:gd name="connsiteX18" fmla="*/ 9940 w 10000"/>
                <a:gd name="connsiteY18" fmla="*/ 3648 h 10000"/>
                <a:gd name="connsiteX19" fmla="*/ 9980 w 10000"/>
                <a:gd name="connsiteY19" fmla="*/ 3914 h 10000"/>
                <a:gd name="connsiteX20" fmla="*/ 10000 w 10000"/>
                <a:gd name="connsiteY20" fmla="*/ 4179 h 10000"/>
                <a:gd name="connsiteX21" fmla="*/ 10000 w 10000"/>
                <a:gd name="connsiteY21" fmla="*/ 4428 h 10000"/>
                <a:gd name="connsiteX22" fmla="*/ 10000 w 10000"/>
                <a:gd name="connsiteY22" fmla="*/ 4693 h 10000"/>
                <a:gd name="connsiteX23" fmla="*/ 9980 w 10000"/>
                <a:gd name="connsiteY23" fmla="*/ 4959 h 10000"/>
                <a:gd name="connsiteX24" fmla="*/ 9940 w 10000"/>
                <a:gd name="connsiteY24" fmla="*/ 5224 h 10000"/>
                <a:gd name="connsiteX25" fmla="*/ 9901 w 10000"/>
                <a:gd name="connsiteY25" fmla="*/ 5489 h 10000"/>
                <a:gd name="connsiteX26" fmla="*/ 9841 w 10000"/>
                <a:gd name="connsiteY26" fmla="*/ 5738 h 10000"/>
                <a:gd name="connsiteX27" fmla="*/ 9762 w 10000"/>
                <a:gd name="connsiteY27" fmla="*/ 6003 h 10000"/>
                <a:gd name="connsiteX28" fmla="*/ 9663 w 10000"/>
                <a:gd name="connsiteY28" fmla="*/ 6252 h 10000"/>
                <a:gd name="connsiteX29" fmla="*/ 9544 w 10000"/>
                <a:gd name="connsiteY29" fmla="*/ 6517 h 10000"/>
                <a:gd name="connsiteX30" fmla="*/ 9425 w 10000"/>
                <a:gd name="connsiteY30" fmla="*/ 6766 h 10000"/>
                <a:gd name="connsiteX31" fmla="*/ 9286 w 10000"/>
                <a:gd name="connsiteY31" fmla="*/ 7015 h 10000"/>
                <a:gd name="connsiteX32" fmla="*/ 9127 w 10000"/>
                <a:gd name="connsiteY32" fmla="*/ 7247 h 10000"/>
                <a:gd name="connsiteX33" fmla="*/ 8948 w 10000"/>
                <a:gd name="connsiteY33" fmla="*/ 7496 h 10000"/>
                <a:gd name="connsiteX34" fmla="*/ 8948 w 10000"/>
                <a:gd name="connsiteY34" fmla="*/ 7496 h 10000"/>
                <a:gd name="connsiteX35" fmla="*/ 8770 w 10000"/>
                <a:gd name="connsiteY35" fmla="*/ 7728 h 10000"/>
                <a:gd name="connsiteX36" fmla="*/ 8571 w 10000"/>
                <a:gd name="connsiteY36" fmla="*/ 7944 h 10000"/>
                <a:gd name="connsiteX37" fmla="*/ 8353 w 10000"/>
                <a:gd name="connsiteY37" fmla="*/ 8159 h 10000"/>
                <a:gd name="connsiteX38" fmla="*/ 8135 w 10000"/>
                <a:gd name="connsiteY38" fmla="*/ 8358 h 10000"/>
                <a:gd name="connsiteX39" fmla="*/ 7917 w 10000"/>
                <a:gd name="connsiteY39" fmla="*/ 8541 h 10000"/>
                <a:gd name="connsiteX40" fmla="*/ 7679 w 10000"/>
                <a:gd name="connsiteY40" fmla="*/ 8723 h 10000"/>
                <a:gd name="connsiteX41" fmla="*/ 7421 w 10000"/>
                <a:gd name="connsiteY41" fmla="*/ 8889 h 10000"/>
                <a:gd name="connsiteX42" fmla="*/ 7163 w 10000"/>
                <a:gd name="connsiteY42" fmla="*/ 9038 h 10000"/>
                <a:gd name="connsiteX43" fmla="*/ 6905 w 10000"/>
                <a:gd name="connsiteY43" fmla="*/ 9187 h 10000"/>
                <a:gd name="connsiteX44" fmla="*/ 6627 w 10000"/>
                <a:gd name="connsiteY44" fmla="*/ 9320 h 10000"/>
                <a:gd name="connsiteX45" fmla="*/ 6349 w 10000"/>
                <a:gd name="connsiteY45" fmla="*/ 9436 h 10000"/>
                <a:gd name="connsiteX46" fmla="*/ 6071 w 10000"/>
                <a:gd name="connsiteY46" fmla="*/ 9552 h 10000"/>
                <a:gd name="connsiteX47" fmla="*/ 5774 w 10000"/>
                <a:gd name="connsiteY47" fmla="*/ 9652 h 10000"/>
                <a:gd name="connsiteX48" fmla="*/ 5496 w 10000"/>
                <a:gd name="connsiteY48" fmla="*/ 9735 h 10000"/>
                <a:gd name="connsiteX49" fmla="*/ 5198 w 10000"/>
                <a:gd name="connsiteY49" fmla="*/ 9801 h 10000"/>
                <a:gd name="connsiteX50" fmla="*/ 4881 w 10000"/>
                <a:gd name="connsiteY50" fmla="*/ 9867 h 10000"/>
                <a:gd name="connsiteX51" fmla="*/ 4583 w 10000"/>
                <a:gd name="connsiteY51" fmla="*/ 9917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7 h 10000"/>
                <a:gd name="connsiteX59" fmla="*/ 2083 w 10000"/>
                <a:gd name="connsiteY59" fmla="*/ 9867 h 10000"/>
                <a:gd name="connsiteX60" fmla="*/ 1786 w 10000"/>
                <a:gd name="connsiteY60" fmla="*/ 9801 h 10000"/>
                <a:gd name="connsiteX61" fmla="*/ 1468 w 10000"/>
                <a:gd name="connsiteY61" fmla="*/ 9735 h 10000"/>
                <a:gd name="connsiteX62" fmla="*/ 1171 w 10000"/>
                <a:gd name="connsiteY62" fmla="*/ 9635 h 10000"/>
                <a:gd name="connsiteX63" fmla="*/ 873 w 10000"/>
                <a:gd name="connsiteY63" fmla="*/ 9536 h 10000"/>
                <a:gd name="connsiteX64" fmla="*/ 575 w 10000"/>
                <a:gd name="connsiteY64" fmla="*/ 9420 h 10000"/>
                <a:gd name="connsiteX65" fmla="*/ 278 w 10000"/>
                <a:gd name="connsiteY65" fmla="*/ 9287 h 10000"/>
                <a:gd name="connsiteX66" fmla="*/ 0 w 10000"/>
                <a:gd name="connsiteY66" fmla="*/ 9138 h 10000"/>
                <a:gd name="connsiteX67" fmla="*/ 6927 w 10000"/>
                <a:gd name="connsiteY67" fmla="*/ 98 h 10000"/>
                <a:gd name="connsiteX0" fmla="*/ 0 w 10000"/>
                <a:gd name="connsiteY0" fmla="*/ 9138 h 10000"/>
                <a:gd name="connsiteX1" fmla="*/ 7123 w 10000"/>
                <a:gd name="connsiteY1" fmla="*/ 0 h 10000"/>
                <a:gd name="connsiteX2" fmla="*/ 7401 w 10000"/>
                <a:gd name="connsiteY2" fmla="*/ 149 h 10000"/>
                <a:gd name="connsiteX3" fmla="*/ 7659 w 10000"/>
                <a:gd name="connsiteY3" fmla="*/ 315 h 10000"/>
                <a:gd name="connsiteX4" fmla="*/ 7897 w 10000"/>
                <a:gd name="connsiteY4" fmla="*/ 498 h 10000"/>
                <a:gd name="connsiteX5" fmla="*/ 8135 w 10000"/>
                <a:gd name="connsiteY5" fmla="*/ 680 h 10000"/>
                <a:gd name="connsiteX6" fmla="*/ 8353 w 10000"/>
                <a:gd name="connsiteY6" fmla="*/ 862 h 10000"/>
                <a:gd name="connsiteX7" fmla="*/ 8571 w 10000"/>
                <a:gd name="connsiteY7" fmla="*/ 1061 h 10000"/>
                <a:gd name="connsiteX8" fmla="*/ 8770 w 10000"/>
                <a:gd name="connsiteY8" fmla="*/ 1277 h 10000"/>
                <a:gd name="connsiteX9" fmla="*/ 8948 w 10000"/>
                <a:gd name="connsiteY9" fmla="*/ 1493 h 10000"/>
                <a:gd name="connsiteX10" fmla="*/ 9107 w 10000"/>
                <a:gd name="connsiteY10" fmla="*/ 1708 h 10000"/>
                <a:gd name="connsiteX11" fmla="*/ 9266 w 10000"/>
                <a:gd name="connsiteY11" fmla="*/ 1940 h 10000"/>
                <a:gd name="connsiteX12" fmla="*/ 9405 w 10000"/>
                <a:gd name="connsiteY12" fmla="*/ 2172 h 10000"/>
                <a:gd name="connsiteX13" fmla="*/ 9524 w 10000"/>
                <a:gd name="connsiteY13" fmla="*/ 2405 h 10000"/>
                <a:gd name="connsiteX14" fmla="*/ 9643 w 10000"/>
                <a:gd name="connsiteY14" fmla="*/ 2653 h 10000"/>
                <a:gd name="connsiteX15" fmla="*/ 9742 w 10000"/>
                <a:gd name="connsiteY15" fmla="*/ 2902 h 10000"/>
                <a:gd name="connsiteX16" fmla="*/ 9821 w 10000"/>
                <a:gd name="connsiteY16" fmla="*/ 3151 h 10000"/>
                <a:gd name="connsiteX17" fmla="*/ 9881 w 10000"/>
                <a:gd name="connsiteY17" fmla="*/ 3400 h 10000"/>
                <a:gd name="connsiteX18" fmla="*/ 9940 w 10000"/>
                <a:gd name="connsiteY18" fmla="*/ 3648 h 10000"/>
                <a:gd name="connsiteX19" fmla="*/ 9980 w 10000"/>
                <a:gd name="connsiteY19" fmla="*/ 3914 h 10000"/>
                <a:gd name="connsiteX20" fmla="*/ 10000 w 10000"/>
                <a:gd name="connsiteY20" fmla="*/ 4179 h 10000"/>
                <a:gd name="connsiteX21" fmla="*/ 10000 w 10000"/>
                <a:gd name="connsiteY21" fmla="*/ 4428 h 10000"/>
                <a:gd name="connsiteX22" fmla="*/ 10000 w 10000"/>
                <a:gd name="connsiteY22" fmla="*/ 4693 h 10000"/>
                <a:gd name="connsiteX23" fmla="*/ 9980 w 10000"/>
                <a:gd name="connsiteY23" fmla="*/ 4959 h 10000"/>
                <a:gd name="connsiteX24" fmla="*/ 9940 w 10000"/>
                <a:gd name="connsiteY24" fmla="*/ 5224 h 10000"/>
                <a:gd name="connsiteX25" fmla="*/ 9901 w 10000"/>
                <a:gd name="connsiteY25" fmla="*/ 5489 h 10000"/>
                <a:gd name="connsiteX26" fmla="*/ 9841 w 10000"/>
                <a:gd name="connsiteY26" fmla="*/ 5738 h 10000"/>
                <a:gd name="connsiteX27" fmla="*/ 9762 w 10000"/>
                <a:gd name="connsiteY27" fmla="*/ 6003 h 10000"/>
                <a:gd name="connsiteX28" fmla="*/ 9663 w 10000"/>
                <a:gd name="connsiteY28" fmla="*/ 6252 h 10000"/>
                <a:gd name="connsiteX29" fmla="*/ 9544 w 10000"/>
                <a:gd name="connsiteY29" fmla="*/ 6517 h 10000"/>
                <a:gd name="connsiteX30" fmla="*/ 9425 w 10000"/>
                <a:gd name="connsiteY30" fmla="*/ 6766 h 10000"/>
                <a:gd name="connsiteX31" fmla="*/ 9286 w 10000"/>
                <a:gd name="connsiteY31" fmla="*/ 7015 h 10000"/>
                <a:gd name="connsiteX32" fmla="*/ 9127 w 10000"/>
                <a:gd name="connsiteY32" fmla="*/ 7247 h 10000"/>
                <a:gd name="connsiteX33" fmla="*/ 8948 w 10000"/>
                <a:gd name="connsiteY33" fmla="*/ 7496 h 10000"/>
                <a:gd name="connsiteX34" fmla="*/ 8948 w 10000"/>
                <a:gd name="connsiteY34" fmla="*/ 7496 h 10000"/>
                <a:gd name="connsiteX35" fmla="*/ 8770 w 10000"/>
                <a:gd name="connsiteY35" fmla="*/ 7728 h 10000"/>
                <a:gd name="connsiteX36" fmla="*/ 8571 w 10000"/>
                <a:gd name="connsiteY36" fmla="*/ 7944 h 10000"/>
                <a:gd name="connsiteX37" fmla="*/ 8353 w 10000"/>
                <a:gd name="connsiteY37" fmla="*/ 8159 h 10000"/>
                <a:gd name="connsiteX38" fmla="*/ 8135 w 10000"/>
                <a:gd name="connsiteY38" fmla="*/ 8358 h 10000"/>
                <a:gd name="connsiteX39" fmla="*/ 7917 w 10000"/>
                <a:gd name="connsiteY39" fmla="*/ 8541 h 10000"/>
                <a:gd name="connsiteX40" fmla="*/ 7679 w 10000"/>
                <a:gd name="connsiteY40" fmla="*/ 8723 h 10000"/>
                <a:gd name="connsiteX41" fmla="*/ 7421 w 10000"/>
                <a:gd name="connsiteY41" fmla="*/ 8889 h 10000"/>
                <a:gd name="connsiteX42" fmla="*/ 7163 w 10000"/>
                <a:gd name="connsiteY42" fmla="*/ 9038 h 10000"/>
                <a:gd name="connsiteX43" fmla="*/ 6905 w 10000"/>
                <a:gd name="connsiteY43" fmla="*/ 9187 h 10000"/>
                <a:gd name="connsiteX44" fmla="*/ 6627 w 10000"/>
                <a:gd name="connsiteY44" fmla="*/ 9320 h 10000"/>
                <a:gd name="connsiteX45" fmla="*/ 6349 w 10000"/>
                <a:gd name="connsiteY45" fmla="*/ 9436 h 10000"/>
                <a:gd name="connsiteX46" fmla="*/ 6071 w 10000"/>
                <a:gd name="connsiteY46" fmla="*/ 9552 h 10000"/>
                <a:gd name="connsiteX47" fmla="*/ 5774 w 10000"/>
                <a:gd name="connsiteY47" fmla="*/ 9652 h 10000"/>
                <a:gd name="connsiteX48" fmla="*/ 5496 w 10000"/>
                <a:gd name="connsiteY48" fmla="*/ 9735 h 10000"/>
                <a:gd name="connsiteX49" fmla="*/ 5198 w 10000"/>
                <a:gd name="connsiteY49" fmla="*/ 9801 h 10000"/>
                <a:gd name="connsiteX50" fmla="*/ 4881 w 10000"/>
                <a:gd name="connsiteY50" fmla="*/ 9867 h 10000"/>
                <a:gd name="connsiteX51" fmla="*/ 4583 w 10000"/>
                <a:gd name="connsiteY51" fmla="*/ 9917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7 h 10000"/>
                <a:gd name="connsiteX59" fmla="*/ 2083 w 10000"/>
                <a:gd name="connsiteY59" fmla="*/ 9867 h 10000"/>
                <a:gd name="connsiteX60" fmla="*/ 1786 w 10000"/>
                <a:gd name="connsiteY60" fmla="*/ 9801 h 10000"/>
                <a:gd name="connsiteX61" fmla="*/ 1468 w 10000"/>
                <a:gd name="connsiteY61" fmla="*/ 9735 h 10000"/>
                <a:gd name="connsiteX62" fmla="*/ 1171 w 10000"/>
                <a:gd name="connsiteY62" fmla="*/ 9635 h 10000"/>
                <a:gd name="connsiteX63" fmla="*/ 873 w 10000"/>
                <a:gd name="connsiteY63" fmla="*/ 9536 h 10000"/>
                <a:gd name="connsiteX64" fmla="*/ 575 w 10000"/>
                <a:gd name="connsiteY64" fmla="*/ 9420 h 10000"/>
                <a:gd name="connsiteX65" fmla="*/ 278 w 10000"/>
                <a:gd name="connsiteY65" fmla="*/ 9287 h 10000"/>
                <a:gd name="connsiteX66" fmla="*/ 0 w 10000"/>
                <a:gd name="connsiteY66" fmla="*/ 9138 h 10000"/>
                <a:gd name="connsiteX0" fmla="*/ 0 w 10000"/>
                <a:gd name="connsiteY0" fmla="*/ 9073 h 9935"/>
                <a:gd name="connsiteX1" fmla="*/ 7221 w 10000"/>
                <a:gd name="connsiteY1" fmla="*/ 0 h 9935"/>
                <a:gd name="connsiteX2" fmla="*/ 7401 w 10000"/>
                <a:gd name="connsiteY2" fmla="*/ 84 h 9935"/>
                <a:gd name="connsiteX3" fmla="*/ 7659 w 10000"/>
                <a:gd name="connsiteY3" fmla="*/ 250 h 9935"/>
                <a:gd name="connsiteX4" fmla="*/ 7897 w 10000"/>
                <a:gd name="connsiteY4" fmla="*/ 433 h 9935"/>
                <a:gd name="connsiteX5" fmla="*/ 8135 w 10000"/>
                <a:gd name="connsiteY5" fmla="*/ 615 h 9935"/>
                <a:gd name="connsiteX6" fmla="*/ 8353 w 10000"/>
                <a:gd name="connsiteY6" fmla="*/ 797 h 9935"/>
                <a:gd name="connsiteX7" fmla="*/ 8571 w 10000"/>
                <a:gd name="connsiteY7" fmla="*/ 996 h 9935"/>
                <a:gd name="connsiteX8" fmla="*/ 8770 w 10000"/>
                <a:gd name="connsiteY8" fmla="*/ 1212 h 9935"/>
                <a:gd name="connsiteX9" fmla="*/ 8948 w 10000"/>
                <a:gd name="connsiteY9" fmla="*/ 1428 h 9935"/>
                <a:gd name="connsiteX10" fmla="*/ 9107 w 10000"/>
                <a:gd name="connsiteY10" fmla="*/ 1643 h 9935"/>
                <a:gd name="connsiteX11" fmla="*/ 9266 w 10000"/>
                <a:gd name="connsiteY11" fmla="*/ 1875 h 9935"/>
                <a:gd name="connsiteX12" fmla="*/ 9405 w 10000"/>
                <a:gd name="connsiteY12" fmla="*/ 2107 h 9935"/>
                <a:gd name="connsiteX13" fmla="*/ 9524 w 10000"/>
                <a:gd name="connsiteY13" fmla="*/ 2340 h 9935"/>
                <a:gd name="connsiteX14" fmla="*/ 9643 w 10000"/>
                <a:gd name="connsiteY14" fmla="*/ 2588 h 9935"/>
                <a:gd name="connsiteX15" fmla="*/ 9742 w 10000"/>
                <a:gd name="connsiteY15" fmla="*/ 2837 h 9935"/>
                <a:gd name="connsiteX16" fmla="*/ 9821 w 10000"/>
                <a:gd name="connsiteY16" fmla="*/ 3086 h 9935"/>
                <a:gd name="connsiteX17" fmla="*/ 9881 w 10000"/>
                <a:gd name="connsiteY17" fmla="*/ 3335 h 9935"/>
                <a:gd name="connsiteX18" fmla="*/ 9940 w 10000"/>
                <a:gd name="connsiteY18" fmla="*/ 3583 h 9935"/>
                <a:gd name="connsiteX19" fmla="*/ 9980 w 10000"/>
                <a:gd name="connsiteY19" fmla="*/ 3849 h 9935"/>
                <a:gd name="connsiteX20" fmla="*/ 10000 w 10000"/>
                <a:gd name="connsiteY20" fmla="*/ 4114 h 9935"/>
                <a:gd name="connsiteX21" fmla="*/ 10000 w 10000"/>
                <a:gd name="connsiteY21" fmla="*/ 4363 h 9935"/>
                <a:gd name="connsiteX22" fmla="*/ 10000 w 10000"/>
                <a:gd name="connsiteY22" fmla="*/ 4628 h 9935"/>
                <a:gd name="connsiteX23" fmla="*/ 9980 w 10000"/>
                <a:gd name="connsiteY23" fmla="*/ 4894 h 9935"/>
                <a:gd name="connsiteX24" fmla="*/ 9940 w 10000"/>
                <a:gd name="connsiteY24" fmla="*/ 5159 h 9935"/>
                <a:gd name="connsiteX25" fmla="*/ 9901 w 10000"/>
                <a:gd name="connsiteY25" fmla="*/ 5424 h 9935"/>
                <a:gd name="connsiteX26" fmla="*/ 9841 w 10000"/>
                <a:gd name="connsiteY26" fmla="*/ 5673 h 9935"/>
                <a:gd name="connsiteX27" fmla="*/ 9762 w 10000"/>
                <a:gd name="connsiteY27" fmla="*/ 5938 h 9935"/>
                <a:gd name="connsiteX28" fmla="*/ 9663 w 10000"/>
                <a:gd name="connsiteY28" fmla="*/ 6187 h 9935"/>
                <a:gd name="connsiteX29" fmla="*/ 9544 w 10000"/>
                <a:gd name="connsiteY29" fmla="*/ 6452 h 9935"/>
                <a:gd name="connsiteX30" fmla="*/ 9425 w 10000"/>
                <a:gd name="connsiteY30" fmla="*/ 6701 h 9935"/>
                <a:gd name="connsiteX31" fmla="*/ 9286 w 10000"/>
                <a:gd name="connsiteY31" fmla="*/ 6950 h 9935"/>
                <a:gd name="connsiteX32" fmla="*/ 9127 w 10000"/>
                <a:gd name="connsiteY32" fmla="*/ 7182 h 9935"/>
                <a:gd name="connsiteX33" fmla="*/ 8948 w 10000"/>
                <a:gd name="connsiteY33" fmla="*/ 7431 h 9935"/>
                <a:gd name="connsiteX34" fmla="*/ 8948 w 10000"/>
                <a:gd name="connsiteY34" fmla="*/ 7431 h 9935"/>
                <a:gd name="connsiteX35" fmla="*/ 8770 w 10000"/>
                <a:gd name="connsiteY35" fmla="*/ 7663 h 9935"/>
                <a:gd name="connsiteX36" fmla="*/ 8571 w 10000"/>
                <a:gd name="connsiteY36" fmla="*/ 7879 h 9935"/>
                <a:gd name="connsiteX37" fmla="*/ 8353 w 10000"/>
                <a:gd name="connsiteY37" fmla="*/ 8094 h 9935"/>
                <a:gd name="connsiteX38" fmla="*/ 8135 w 10000"/>
                <a:gd name="connsiteY38" fmla="*/ 8293 h 9935"/>
                <a:gd name="connsiteX39" fmla="*/ 7917 w 10000"/>
                <a:gd name="connsiteY39" fmla="*/ 8476 h 9935"/>
                <a:gd name="connsiteX40" fmla="*/ 7679 w 10000"/>
                <a:gd name="connsiteY40" fmla="*/ 8658 h 9935"/>
                <a:gd name="connsiteX41" fmla="*/ 7421 w 10000"/>
                <a:gd name="connsiteY41" fmla="*/ 8824 h 9935"/>
                <a:gd name="connsiteX42" fmla="*/ 7163 w 10000"/>
                <a:gd name="connsiteY42" fmla="*/ 8973 h 9935"/>
                <a:gd name="connsiteX43" fmla="*/ 6905 w 10000"/>
                <a:gd name="connsiteY43" fmla="*/ 9122 h 9935"/>
                <a:gd name="connsiteX44" fmla="*/ 6627 w 10000"/>
                <a:gd name="connsiteY44" fmla="*/ 9255 h 9935"/>
                <a:gd name="connsiteX45" fmla="*/ 6349 w 10000"/>
                <a:gd name="connsiteY45" fmla="*/ 9371 h 9935"/>
                <a:gd name="connsiteX46" fmla="*/ 6071 w 10000"/>
                <a:gd name="connsiteY46" fmla="*/ 9487 h 9935"/>
                <a:gd name="connsiteX47" fmla="*/ 5774 w 10000"/>
                <a:gd name="connsiteY47" fmla="*/ 9587 h 9935"/>
                <a:gd name="connsiteX48" fmla="*/ 5496 w 10000"/>
                <a:gd name="connsiteY48" fmla="*/ 9670 h 9935"/>
                <a:gd name="connsiteX49" fmla="*/ 5198 w 10000"/>
                <a:gd name="connsiteY49" fmla="*/ 9736 h 9935"/>
                <a:gd name="connsiteX50" fmla="*/ 4881 w 10000"/>
                <a:gd name="connsiteY50" fmla="*/ 9802 h 9935"/>
                <a:gd name="connsiteX51" fmla="*/ 4583 w 10000"/>
                <a:gd name="connsiteY51" fmla="*/ 9852 h 9935"/>
                <a:gd name="connsiteX52" fmla="*/ 4266 w 10000"/>
                <a:gd name="connsiteY52" fmla="*/ 9885 h 9935"/>
                <a:gd name="connsiteX53" fmla="*/ 3968 w 10000"/>
                <a:gd name="connsiteY53" fmla="*/ 9918 h 9935"/>
                <a:gd name="connsiteX54" fmla="*/ 3651 w 10000"/>
                <a:gd name="connsiteY54" fmla="*/ 9935 h 9935"/>
                <a:gd name="connsiteX55" fmla="*/ 3333 w 10000"/>
                <a:gd name="connsiteY55" fmla="*/ 9935 h 9935"/>
                <a:gd name="connsiteX56" fmla="*/ 3036 w 10000"/>
                <a:gd name="connsiteY56" fmla="*/ 9918 h 9935"/>
                <a:gd name="connsiteX57" fmla="*/ 2718 w 10000"/>
                <a:gd name="connsiteY57" fmla="*/ 9885 h 9935"/>
                <a:gd name="connsiteX58" fmla="*/ 2401 w 10000"/>
                <a:gd name="connsiteY58" fmla="*/ 9852 h 9935"/>
                <a:gd name="connsiteX59" fmla="*/ 2083 w 10000"/>
                <a:gd name="connsiteY59" fmla="*/ 9802 h 9935"/>
                <a:gd name="connsiteX60" fmla="*/ 1786 w 10000"/>
                <a:gd name="connsiteY60" fmla="*/ 9736 h 9935"/>
                <a:gd name="connsiteX61" fmla="*/ 1468 w 10000"/>
                <a:gd name="connsiteY61" fmla="*/ 9670 h 9935"/>
                <a:gd name="connsiteX62" fmla="*/ 1171 w 10000"/>
                <a:gd name="connsiteY62" fmla="*/ 9570 h 9935"/>
                <a:gd name="connsiteX63" fmla="*/ 873 w 10000"/>
                <a:gd name="connsiteY63" fmla="*/ 9471 h 9935"/>
                <a:gd name="connsiteX64" fmla="*/ 575 w 10000"/>
                <a:gd name="connsiteY64" fmla="*/ 9355 h 9935"/>
                <a:gd name="connsiteX65" fmla="*/ 278 w 10000"/>
                <a:gd name="connsiteY65" fmla="*/ 9222 h 9935"/>
                <a:gd name="connsiteX66" fmla="*/ 0 w 10000"/>
                <a:gd name="connsiteY66" fmla="*/ 9073 h 9935"/>
                <a:gd name="connsiteX0" fmla="*/ 0 w 10000"/>
                <a:gd name="connsiteY0" fmla="*/ 9132 h 10000"/>
                <a:gd name="connsiteX1" fmla="*/ 7221 w 10000"/>
                <a:gd name="connsiteY1" fmla="*/ 0 h 10000"/>
                <a:gd name="connsiteX2" fmla="*/ 7401 w 10000"/>
                <a:gd name="connsiteY2" fmla="*/ 85 h 10000"/>
                <a:gd name="connsiteX3" fmla="*/ 7659 w 10000"/>
                <a:gd name="connsiteY3" fmla="*/ 252 h 10000"/>
                <a:gd name="connsiteX4" fmla="*/ 7897 w 10000"/>
                <a:gd name="connsiteY4" fmla="*/ 436 h 10000"/>
                <a:gd name="connsiteX5" fmla="*/ 8135 w 10000"/>
                <a:gd name="connsiteY5" fmla="*/ 619 h 10000"/>
                <a:gd name="connsiteX6" fmla="*/ 8353 w 10000"/>
                <a:gd name="connsiteY6" fmla="*/ 802 h 10000"/>
                <a:gd name="connsiteX7" fmla="*/ 8571 w 10000"/>
                <a:gd name="connsiteY7" fmla="*/ 1003 h 10000"/>
                <a:gd name="connsiteX8" fmla="*/ 8770 w 10000"/>
                <a:gd name="connsiteY8" fmla="*/ 1220 h 10000"/>
                <a:gd name="connsiteX9" fmla="*/ 8948 w 10000"/>
                <a:gd name="connsiteY9" fmla="*/ 1437 h 10000"/>
                <a:gd name="connsiteX10" fmla="*/ 9107 w 10000"/>
                <a:gd name="connsiteY10" fmla="*/ 1654 h 10000"/>
                <a:gd name="connsiteX11" fmla="*/ 9266 w 10000"/>
                <a:gd name="connsiteY11" fmla="*/ 1887 h 10000"/>
                <a:gd name="connsiteX12" fmla="*/ 9405 w 10000"/>
                <a:gd name="connsiteY12" fmla="*/ 2121 h 10000"/>
                <a:gd name="connsiteX13" fmla="*/ 9524 w 10000"/>
                <a:gd name="connsiteY13" fmla="*/ 2355 h 10000"/>
                <a:gd name="connsiteX14" fmla="*/ 9643 w 10000"/>
                <a:gd name="connsiteY14" fmla="*/ 2605 h 10000"/>
                <a:gd name="connsiteX15" fmla="*/ 9742 w 10000"/>
                <a:gd name="connsiteY15" fmla="*/ 2856 h 10000"/>
                <a:gd name="connsiteX16" fmla="*/ 9821 w 10000"/>
                <a:gd name="connsiteY16" fmla="*/ 3106 h 10000"/>
                <a:gd name="connsiteX17" fmla="*/ 9881 w 10000"/>
                <a:gd name="connsiteY17" fmla="*/ 3357 h 10000"/>
                <a:gd name="connsiteX18" fmla="*/ 9940 w 10000"/>
                <a:gd name="connsiteY18" fmla="*/ 3606 h 10000"/>
                <a:gd name="connsiteX19" fmla="*/ 9980 w 10000"/>
                <a:gd name="connsiteY19" fmla="*/ 3874 h 10000"/>
                <a:gd name="connsiteX20" fmla="*/ 10000 w 10000"/>
                <a:gd name="connsiteY20" fmla="*/ 4141 h 10000"/>
                <a:gd name="connsiteX21" fmla="*/ 10000 w 10000"/>
                <a:gd name="connsiteY21" fmla="*/ 4392 h 10000"/>
                <a:gd name="connsiteX22" fmla="*/ 10000 w 10000"/>
                <a:gd name="connsiteY22" fmla="*/ 4658 h 10000"/>
                <a:gd name="connsiteX23" fmla="*/ 9980 w 10000"/>
                <a:gd name="connsiteY23" fmla="*/ 4926 h 10000"/>
                <a:gd name="connsiteX24" fmla="*/ 9940 w 10000"/>
                <a:gd name="connsiteY24" fmla="*/ 5193 h 10000"/>
                <a:gd name="connsiteX25" fmla="*/ 9901 w 10000"/>
                <a:gd name="connsiteY25" fmla="*/ 5459 h 10000"/>
                <a:gd name="connsiteX26" fmla="*/ 9841 w 10000"/>
                <a:gd name="connsiteY26" fmla="*/ 5710 h 10000"/>
                <a:gd name="connsiteX27" fmla="*/ 9762 w 10000"/>
                <a:gd name="connsiteY27" fmla="*/ 5977 h 10000"/>
                <a:gd name="connsiteX28" fmla="*/ 9663 w 10000"/>
                <a:gd name="connsiteY28" fmla="*/ 6227 h 10000"/>
                <a:gd name="connsiteX29" fmla="*/ 9544 w 10000"/>
                <a:gd name="connsiteY29" fmla="*/ 6494 h 10000"/>
                <a:gd name="connsiteX30" fmla="*/ 9425 w 10000"/>
                <a:gd name="connsiteY30" fmla="*/ 6745 h 10000"/>
                <a:gd name="connsiteX31" fmla="*/ 9286 w 10000"/>
                <a:gd name="connsiteY31" fmla="*/ 6995 h 10000"/>
                <a:gd name="connsiteX32" fmla="*/ 9127 w 10000"/>
                <a:gd name="connsiteY32" fmla="*/ 7229 h 10000"/>
                <a:gd name="connsiteX33" fmla="*/ 8948 w 10000"/>
                <a:gd name="connsiteY33" fmla="*/ 7480 h 10000"/>
                <a:gd name="connsiteX34" fmla="*/ 8948 w 10000"/>
                <a:gd name="connsiteY34" fmla="*/ 7480 h 10000"/>
                <a:gd name="connsiteX35" fmla="*/ 8770 w 10000"/>
                <a:gd name="connsiteY35" fmla="*/ 7713 h 10000"/>
                <a:gd name="connsiteX36" fmla="*/ 8571 w 10000"/>
                <a:gd name="connsiteY36" fmla="*/ 7931 h 10000"/>
                <a:gd name="connsiteX37" fmla="*/ 8353 w 10000"/>
                <a:gd name="connsiteY37" fmla="*/ 8147 h 10000"/>
                <a:gd name="connsiteX38" fmla="*/ 8135 w 10000"/>
                <a:gd name="connsiteY38" fmla="*/ 8347 h 10000"/>
                <a:gd name="connsiteX39" fmla="*/ 7917 w 10000"/>
                <a:gd name="connsiteY39" fmla="*/ 8531 h 10000"/>
                <a:gd name="connsiteX40" fmla="*/ 7679 w 10000"/>
                <a:gd name="connsiteY40" fmla="*/ 8715 h 10000"/>
                <a:gd name="connsiteX41" fmla="*/ 7421 w 10000"/>
                <a:gd name="connsiteY41" fmla="*/ 8882 h 10000"/>
                <a:gd name="connsiteX42" fmla="*/ 7163 w 10000"/>
                <a:gd name="connsiteY42" fmla="*/ 9032 h 10000"/>
                <a:gd name="connsiteX43" fmla="*/ 6905 w 10000"/>
                <a:gd name="connsiteY43" fmla="*/ 9182 h 10000"/>
                <a:gd name="connsiteX44" fmla="*/ 6627 w 10000"/>
                <a:gd name="connsiteY44" fmla="*/ 9316 h 10000"/>
                <a:gd name="connsiteX45" fmla="*/ 6349 w 10000"/>
                <a:gd name="connsiteY45" fmla="*/ 9432 h 10000"/>
                <a:gd name="connsiteX46" fmla="*/ 6071 w 10000"/>
                <a:gd name="connsiteY46" fmla="*/ 9549 h 10000"/>
                <a:gd name="connsiteX47" fmla="*/ 5774 w 10000"/>
                <a:gd name="connsiteY47" fmla="*/ 9650 h 10000"/>
                <a:gd name="connsiteX48" fmla="*/ 5496 w 10000"/>
                <a:gd name="connsiteY48" fmla="*/ 9733 h 10000"/>
                <a:gd name="connsiteX49" fmla="*/ 5198 w 10000"/>
                <a:gd name="connsiteY49" fmla="*/ 9800 h 10000"/>
                <a:gd name="connsiteX50" fmla="*/ 4881 w 10000"/>
                <a:gd name="connsiteY50" fmla="*/ 9866 h 10000"/>
                <a:gd name="connsiteX51" fmla="*/ 4583 w 10000"/>
                <a:gd name="connsiteY51" fmla="*/ 9916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6 h 10000"/>
                <a:gd name="connsiteX59" fmla="*/ 2083 w 10000"/>
                <a:gd name="connsiteY59" fmla="*/ 9866 h 10000"/>
                <a:gd name="connsiteX60" fmla="*/ 1786 w 10000"/>
                <a:gd name="connsiteY60" fmla="*/ 9800 h 10000"/>
                <a:gd name="connsiteX61" fmla="*/ 1468 w 10000"/>
                <a:gd name="connsiteY61" fmla="*/ 9733 h 10000"/>
                <a:gd name="connsiteX62" fmla="*/ 1171 w 10000"/>
                <a:gd name="connsiteY62" fmla="*/ 9633 h 10000"/>
                <a:gd name="connsiteX63" fmla="*/ 873 w 10000"/>
                <a:gd name="connsiteY63" fmla="*/ 9533 h 10000"/>
                <a:gd name="connsiteX64" fmla="*/ 575 w 10000"/>
                <a:gd name="connsiteY64" fmla="*/ 9416 h 10000"/>
                <a:gd name="connsiteX65" fmla="*/ 278 w 10000"/>
                <a:gd name="connsiteY65" fmla="*/ 9282 h 10000"/>
                <a:gd name="connsiteX66" fmla="*/ 0 w 10000"/>
                <a:gd name="connsiteY66" fmla="*/ 9132 h 10000"/>
                <a:gd name="connsiteX0" fmla="*/ 0 w 10000"/>
                <a:gd name="connsiteY0" fmla="*/ 9132 h 10000"/>
                <a:gd name="connsiteX1" fmla="*/ 7221 w 10000"/>
                <a:gd name="connsiteY1" fmla="*/ 0 h 10000"/>
                <a:gd name="connsiteX2" fmla="*/ 7401 w 10000"/>
                <a:gd name="connsiteY2" fmla="*/ 85 h 10000"/>
                <a:gd name="connsiteX3" fmla="*/ 7659 w 10000"/>
                <a:gd name="connsiteY3" fmla="*/ 252 h 10000"/>
                <a:gd name="connsiteX4" fmla="*/ 7897 w 10000"/>
                <a:gd name="connsiteY4" fmla="*/ 436 h 10000"/>
                <a:gd name="connsiteX5" fmla="*/ 8135 w 10000"/>
                <a:gd name="connsiteY5" fmla="*/ 619 h 10000"/>
                <a:gd name="connsiteX6" fmla="*/ 8353 w 10000"/>
                <a:gd name="connsiteY6" fmla="*/ 802 h 10000"/>
                <a:gd name="connsiteX7" fmla="*/ 8571 w 10000"/>
                <a:gd name="connsiteY7" fmla="*/ 1003 h 10000"/>
                <a:gd name="connsiteX8" fmla="*/ 8770 w 10000"/>
                <a:gd name="connsiteY8" fmla="*/ 1220 h 10000"/>
                <a:gd name="connsiteX9" fmla="*/ 8948 w 10000"/>
                <a:gd name="connsiteY9" fmla="*/ 1437 h 10000"/>
                <a:gd name="connsiteX10" fmla="*/ 9107 w 10000"/>
                <a:gd name="connsiteY10" fmla="*/ 1654 h 10000"/>
                <a:gd name="connsiteX11" fmla="*/ 9266 w 10000"/>
                <a:gd name="connsiteY11" fmla="*/ 1887 h 10000"/>
                <a:gd name="connsiteX12" fmla="*/ 9405 w 10000"/>
                <a:gd name="connsiteY12" fmla="*/ 2121 h 10000"/>
                <a:gd name="connsiteX13" fmla="*/ 9524 w 10000"/>
                <a:gd name="connsiteY13" fmla="*/ 2355 h 10000"/>
                <a:gd name="connsiteX14" fmla="*/ 9643 w 10000"/>
                <a:gd name="connsiteY14" fmla="*/ 2605 h 10000"/>
                <a:gd name="connsiteX15" fmla="*/ 9742 w 10000"/>
                <a:gd name="connsiteY15" fmla="*/ 2856 h 10000"/>
                <a:gd name="connsiteX16" fmla="*/ 9821 w 10000"/>
                <a:gd name="connsiteY16" fmla="*/ 3106 h 10000"/>
                <a:gd name="connsiteX17" fmla="*/ 9881 w 10000"/>
                <a:gd name="connsiteY17" fmla="*/ 3357 h 10000"/>
                <a:gd name="connsiteX18" fmla="*/ 9940 w 10000"/>
                <a:gd name="connsiteY18" fmla="*/ 3606 h 10000"/>
                <a:gd name="connsiteX19" fmla="*/ 9980 w 10000"/>
                <a:gd name="connsiteY19" fmla="*/ 3874 h 10000"/>
                <a:gd name="connsiteX20" fmla="*/ 10000 w 10000"/>
                <a:gd name="connsiteY20" fmla="*/ 4141 h 10000"/>
                <a:gd name="connsiteX21" fmla="*/ 10000 w 10000"/>
                <a:gd name="connsiteY21" fmla="*/ 4392 h 10000"/>
                <a:gd name="connsiteX22" fmla="*/ 10000 w 10000"/>
                <a:gd name="connsiteY22" fmla="*/ 4658 h 10000"/>
                <a:gd name="connsiteX23" fmla="*/ 9980 w 10000"/>
                <a:gd name="connsiteY23" fmla="*/ 4926 h 10000"/>
                <a:gd name="connsiteX24" fmla="*/ 9940 w 10000"/>
                <a:gd name="connsiteY24" fmla="*/ 5193 h 10000"/>
                <a:gd name="connsiteX25" fmla="*/ 9901 w 10000"/>
                <a:gd name="connsiteY25" fmla="*/ 5459 h 10000"/>
                <a:gd name="connsiteX26" fmla="*/ 9841 w 10000"/>
                <a:gd name="connsiteY26" fmla="*/ 5710 h 10000"/>
                <a:gd name="connsiteX27" fmla="*/ 9762 w 10000"/>
                <a:gd name="connsiteY27" fmla="*/ 5977 h 10000"/>
                <a:gd name="connsiteX28" fmla="*/ 9663 w 10000"/>
                <a:gd name="connsiteY28" fmla="*/ 6227 h 10000"/>
                <a:gd name="connsiteX29" fmla="*/ 9544 w 10000"/>
                <a:gd name="connsiteY29" fmla="*/ 6494 h 10000"/>
                <a:gd name="connsiteX30" fmla="*/ 9425 w 10000"/>
                <a:gd name="connsiteY30" fmla="*/ 6745 h 10000"/>
                <a:gd name="connsiteX31" fmla="*/ 9286 w 10000"/>
                <a:gd name="connsiteY31" fmla="*/ 6995 h 10000"/>
                <a:gd name="connsiteX32" fmla="*/ 9127 w 10000"/>
                <a:gd name="connsiteY32" fmla="*/ 7229 h 10000"/>
                <a:gd name="connsiteX33" fmla="*/ 8948 w 10000"/>
                <a:gd name="connsiteY33" fmla="*/ 7480 h 10000"/>
                <a:gd name="connsiteX34" fmla="*/ 8948 w 10000"/>
                <a:gd name="connsiteY34" fmla="*/ 7480 h 10000"/>
                <a:gd name="connsiteX35" fmla="*/ 8770 w 10000"/>
                <a:gd name="connsiteY35" fmla="*/ 7713 h 10000"/>
                <a:gd name="connsiteX36" fmla="*/ 8571 w 10000"/>
                <a:gd name="connsiteY36" fmla="*/ 7931 h 10000"/>
                <a:gd name="connsiteX37" fmla="*/ 8353 w 10000"/>
                <a:gd name="connsiteY37" fmla="*/ 8147 h 10000"/>
                <a:gd name="connsiteX38" fmla="*/ 8135 w 10000"/>
                <a:gd name="connsiteY38" fmla="*/ 8347 h 10000"/>
                <a:gd name="connsiteX39" fmla="*/ 7917 w 10000"/>
                <a:gd name="connsiteY39" fmla="*/ 8531 h 10000"/>
                <a:gd name="connsiteX40" fmla="*/ 7679 w 10000"/>
                <a:gd name="connsiteY40" fmla="*/ 8715 h 10000"/>
                <a:gd name="connsiteX41" fmla="*/ 7421 w 10000"/>
                <a:gd name="connsiteY41" fmla="*/ 8882 h 10000"/>
                <a:gd name="connsiteX42" fmla="*/ 7163 w 10000"/>
                <a:gd name="connsiteY42" fmla="*/ 9032 h 10000"/>
                <a:gd name="connsiteX43" fmla="*/ 6905 w 10000"/>
                <a:gd name="connsiteY43" fmla="*/ 9182 h 10000"/>
                <a:gd name="connsiteX44" fmla="*/ 6627 w 10000"/>
                <a:gd name="connsiteY44" fmla="*/ 9316 h 10000"/>
                <a:gd name="connsiteX45" fmla="*/ 6349 w 10000"/>
                <a:gd name="connsiteY45" fmla="*/ 9432 h 10000"/>
                <a:gd name="connsiteX46" fmla="*/ 6071 w 10000"/>
                <a:gd name="connsiteY46" fmla="*/ 9549 h 10000"/>
                <a:gd name="connsiteX47" fmla="*/ 5774 w 10000"/>
                <a:gd name="connsiteY47" fmla="*/ 9650 h 10000"/>
                <a:gd name="connsiteX48" fmla="*/ 5496 w 10000"/>
                <a:gd name="connsiteY48" fmla="*/ 9733 h 10000"/>
                <a:gd name="connsiteX49" fmla="*/ 5198 w 10000"/>
                <a:gd name="connsiteY49" fmla="*/ 9800 h 10000"/>
                <a:gd name="connsiteX50" fmla="*/ 4881 w 10000"/>
                <a:gd name="connsiteY50" fmla="*/ 9866 h 10000"/>
                <a:gd name="connsiteX51" fmla="*/ 4583 w 10000"/>
                <a:gd name="connsiteY51" fmla="*/ 9916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6 h 10000"/>
                <a:gd name="connsiteX59" fmla="*/ 2083 w 10000"/>
                <a:gd name="connsiteY59" fmla="*/ 9866 h 10000"/>
                <a:gd name="connsiteX60" fmla="*/ 1786 w 10000"/>
                <a:gd name="connsiteY60" fmla="*/ 9800 h 10000"/>
                <a:gd name="connsiteX61" fmla="*/ 1468 w 10000"/>
                <a:gd name="connsiteY61" fmla="*/ 9733 h 10000"/>
                <a:gd name="connsiteX62" fmla="*/ 1171 w 10000"/>
                <a:gd name="connsiteY62" fmla="*/ 9633 h 10000"/>
                <a:gd name="connsiteX63" fmla="*/ 873 w 10000"/>
                <a:gd name="connsiteY63" fmla="*/ 9533 h 10000"/>
                <a:gd name="connsiteX64" fmla="*/ 575 w 10000"/>
                <a:gd name="connsiteY64" fmla="*/ 9416 h 10000"/>
                <a:gd name="connsiteX65" fmla="*/ 278 w 10000"/>
                <a:gd name="connsiteY65" fmla="*/ 9282 h 10000"/>
                <a:gd name="connsiteX66" fmla="*/ 0 w 10000"/>
                <a:gd name="connsiteY66" fmla="*/ 9132 h 10000"/>
                <a:gd name="connsiteX0" fmla="*/ 0 w 10000"/>
                <a:gd name="connsiteY0" fmla="*/ 9132 h 10000"/>
                <a:gd name="connsiteX1" fmla="*/ 7221 w 10000"/>
                <a:gd name="connsiteY1" fmla="*/ 0 h 10000"/>
                <a:gd name="connsiteX2" fmla="*/ 7401 w 10000"/>
                <a:gd name="connsiteY2" fmla="*/ 85 h 10000"/>
                <a:gd name="connsiteX3" fmla="*/ 7659 w 10000"/>
                <a:gd name="connsiteY3" fmla="*/ 252 h 10000"/>
                <a:gd name="connsiteX4" fmla="*/ 7897 w 10000"/>
                <a:gd name="connsiteY4" fmla="*/ 436 h 10000"/>
                <a:gd name="connsiteX5" fmla="*/ 8135 w 10000"/>
                <a:gd name="connsiteY5" fmla="*/ 619 h 10000"/>
                <a:gd name="connsiteX6" fmla="*/ 8353 w 10000"/>
                <a:gd name="connsiteY6" fmla="*/ 802 h 10000"/>
                <a:gd name="connsiteX7" fmla="*/ 8571 w 10000"/>
                <a:gd name="connsiteY7" fmla="*/ 1003 h 10000"/>
                <a:gd name="connsiteX8" fmla="*/ 8770 w 10000"/>
                <a:gd name="connsiteY8" fmla="*/ 1220 h 10000"/>
                <a:gd name="connsiteX9" fmla="*/ 8948 w 10000"/>
                <a:gd name="connsiteY9" fmla="*/ 1437 h 10000"/>
                <a:gd name="connsiteX10" fmla="*/ 9107 w 10000"/>
                <a:gd name="connsiteY10" fmla="*/ 1654 h 10000"/>
                <a:gd name="connsiteX11" fmla="*/ 9266 w 10000"/>
                <a:gd name="connsiteY11" fmla="*/ 1887 h 10000"/>
                <a:gd name="connsiteX12" fmla="*/ 9405 w 10000"/>
                <a:gd name="connsiteY12" fmla="*/ 2121 h 10000"/>
                <a:gd name="connsiteX13" fmla="*/ 9524 w 10000"/>
                <a:gd name="connsiteY13" fmla="*/ 2355 h 10000"/>
                <a:gd name="connsiteX14" fmla="*/ 9643 w 10000"/>
                <a:gd name="connsiteY14" fmla="*/ 2605 h 10000"/>
                <a:gd name="connsiteX15" fmla="*/ 9742 w 10000"/>
                <a:gd name="connsiteY15" fmla="*/ 2856 h 10000"/>
                <a:gd name="connsiteX16" fmla="*/ 9821 w 10000"/>
                <a:gd name="connsiteY16" fmla="*/ 3106 h 10000"/>
                <a:gd name="connsiteX17" fmla="*/ 9881 w 10000"/>
                <a:gd name="connsiteY17" fmla="*/ 3357 h 10000"/>
                <a:gd name="connsiteX18" fmla="*/ 9940 w 10000"/>
                <a:gd name="connsiteY18" fmla="*/ 3606 h 10000"/>
                <a:gd name="connsiteX19" fmla="*/ 9980 w 10000"/>
                <a:gd name="connsiteY19" fmla="*/ 3874 h 10000"/>
                <a:gd name="connsiteX20" fmla="*/ 10000 w 10000"/>
                <a:gd name="connsiteY20" fmla="*/ 4141 h 10000"/>
                <a:gd name="connsiteX21" fmla="*/ 10000 w 10000"/>
                <a:gd name="connsiteY21" fmla="*/ 4392 h 10000"/>
                <a:gd name="connsiteX22" fmla="*/ 10000 w 10000"/>
                <a:gd name="connsiteY22" fmla="*/ 4658 h 10000"/>
                <a:gd name="connsiteX23" fmla="*/ 9980 w 10000"/>
                <a:gd name="connsiteY23" fmla="*/ 4926 h 10000"/>
                <a:gd name="connsiteX24" fmla="*/ 9940 w 10000"/>
                <a:gd name="connsiteY24" fmla="*/ 5193 h 10000"/>
                <a:gd name="connsiteX25" fmla="*/ 9901 w 10000"/>
                <a:gd name="connsiteY25" fmla="*/ 5459 h 10000"/>
                <a:gd name="connsiteX26" fmla="*/ 9841 w 10000"/>
                <a:gd name="connsiteY26" fmla="*/ 5710 h 10000"/>
                <a:gd name="connsiteX27" fmla="*/ 9762 w 10000"/>
                <a:gd name="connsiteY27" fmla="*/ 5977 h 10000"/>
                <a:gd name="connsiteX28" fmla="*/ 9663 w 10000"/>
                <a:gd name="connsiteY28" fmla="*/ 6227 h 10000"/>
                <a:gd name="connsiteX29" fmla="*/ 9544 w 10000"/>
                <a:gd name="connsiteY29" fmla="*/ 6494 h 10000"/>
                <a:gd name="connsiteX30" fmla="*/ 9425 w 10000"/>
                <a:gd name="connsiteY30" fmla="*/ 6745 h 10000"/>
                <a:gd name="connsiteX31" fmla="*/ 9286 w 10000"/>
                <a:gd name="connsiteY31" fmla="*/ 6995 h 10000"/>
                <a:gd name="connsiteX32" fmla="*/ 9127 w 10000"/>
                <a:gd name="connsiteY32" fmla="*/ 7229 h 10000"/>
                <a:gd name="connsiteX33" fmla="*/ 8948 w 10000"/>
                <a:gd name="connsiteY33" fmla="*/ 7480 h 10000"/>
                <a:gd name="connsiteX34" fmla="*/ 8948 w 10000"/>
                <a:gd name="connsiteY34" fmla="*/ 7480 h 10000"/>
                <a:gd name="connsiteX35" fmla="*/ 8770 w 10000"/>
                <a:gd name="connsiteY35" fmla="*/ 7713 h 10000"/>
                <a:gd name="connsiteX36" fmla="*/ 8571 w 10000"/>
                <a:gd name="connsiteY36" fmla="*/ 7931 h 10000"/>
                <a:gd name="connsiteX37" fmla="*/ 8353 w 10000"/>
                <a:gd name="connsiteY37" fmla="*/ 8147 h 10000"/>
                <a:gd name="connsiteX38" fmla="*/ 8135 w 10000"/>
                <a:gd name="connsiteY38" fmla="*/ 8347 h 10000"/>
                <a:gd name="connsiteX39" fmla="*/ 7917 w 10000"/>
                <a:gd name="connsiteY39" fmla="*/ 8531 h 10000"/>
                <a:gd name="connsiteX40" fmla="*/ 7679 w 10000"/>
                <a:gd name="connsiteY40" fmla="*/ 8715 h 10000"/>
                <a:gd name="connsiteX41" fmla="*/ 7421 w 10000"/>
                <a:gd name="connsiteY41" fmla="*/ 8882 h 10000"/>
                <a:gd name="connsiteX42" fmla="*/ 7163 w 10000"/>
                <a:gd name="connsiteY42" fmla="*/ 9032 h 10000"/>
                <a:gd name="connsiteX43" fmla="*/ 6905 w 10000"/>
                <a:gd name="connsiteY43" fmla="*/ 9182 h 10000"/>
                <a:gd name="connsiteX44" fmla="*/ 6627 w 10000"/>
                <a:gd name="connsiteY44" fmla="*/ 9316 h 10000"/>
                <a:gd name="connsiteX45" fmla="*/ 6349 w 10000"/>
                <a:gd name="connsiteY45" fmla="*/ 9432 h 10000"/>
                <a:gd name="connsiteX46" fmla="*/ 6071 w 10000"/>
                <a:gd name="connsiteY46" fmla="*/ 9549 h 10000"/>
                <a:gd name="connsiteX47" fmla="*/ 5774 w 10000"/>
                <a:gd name="connsiteY47" fmla="*/ 9650 h 10000"/>
                <a:gd name="connsiteX48" fmla="*/ 5496 w 10000"/>
                <a:gd name="connsiteY48" fmla="*/ 9733 h 10000"/>
                <a:gd name="connsiteX49" fmla="*/ 5198 w 10000"/>
                <a:gd name="connsiteY49" fmla="*/ 9800 h 10000"/>
                <a:gd name="connsiteX50" fmla="*/ 4881 w 10000"/>
                <a:gd name="connsiteY50" fmla="*/ 9866 h 10000"/>
                <a:gd name="connsiteX51" fmla="*/ 4583 w 10000"/>
                <a:gd name="connsiteY51" fmla="*/ 9916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6 h 10000"/>
                <a:gd name="connsiteX59" fmla="*/ 2083 w 10000"/>
                <a:gd name="connsiteY59" fmla="*/ 9866 h 10000"/>
                <a:gd name="connsiteX60" fmla="*/ 1786 w 10000"/>
                <a:gd name="connsiteY60" fmla="*/ 9800 h 10000"/>
                <a:gd name="connsiteX61" fmla="*/ 1468 w 10000"/>
                <a:gd name="connsiteY61" fmla="*/ 9733 h 10000"/>
                <a:gd name="connsiteX62" fmla="*/ 1171 w 10000"/>
                <a:gd name="connsiteY62" fmla="*/ 9633 h 10000"/>
                <a:gd name="connsiteX63" fmla="*/ 873 w 10000"/>
                <a:gd name="connsiteY63" fmla="*/ 9533 h 10000"/>
                <a:gd name="connsiteX64" fmla="*/ 575 w 10000"/>
                <a:gd name="connsiteY64" fmla="*/ 9416 h 10000"/>
                <a:gd name="connsiteX65" fmla="*/ 278 w 10000"/>
                <a:gd name="connsiteY65" fmla="*/ 9282 h 10000"/>
                <a:gd name="connsiteX66" fmla="*/ 0 w 10000"/>
                <a:gd name="connsiteY66" fmla="*/ 9132 h 10000"/>
                <a:gd name="connsiteX0" fmla="*/ 0 w 10000"/>
                <a:gd name="connsiteY0" fmla="*/ 9132 h 10000"/>
                <a:gd name="connsiteX1" fmla="*/ 7221 w 10000"/>
                <a:gd name="connsiteY1" fmla="*/ 0 h 10000"/>
                <a:gd name="connsiteX2" fmla="*/ 7401 w 10000"/>
                <a:gd name="connsiteY2" fmla="*/ 85 h 10000"/>
                <a:gd name="connsiteX3" fmla="*/ 7659 w 10000"/>
                <a:gd name="connsiteY3" fmla="*/ 252 h 10000"/>
                <a:gd name="connsiteX4" fmla="*/ 7897 w 10000"/>
                <a:gd name="connsiteY4" fmla="*/ 436 h 10000"/>
                <a:gd name="connsiteX5" fmla="*/ 8135 w 10000"/>
                <a:gd name="connsiteY5" fmla="*/ 619 h 10000"/>
                <a:gd name="connsiteX6" fmla="*/ 8353 w 10000"/>
                <a:gd name="connsiteY6" fmla="*/ 802 h 10000"/>
                <a:gd name="connsiteX7" fmla="*/ 8571 w 10000"/>
                <a:gd name="connsiteY7" fmla="*/ 1003 h 10000"/>
                <a:gd name="connsiteX8" fmla="*/ 8770 w 10000"/>
                <a:gd name="connsiteY8" fmla="*/ 1220 h 10000"/>
                <a:gd name="connsiteX9" fmla="*/ 8948 w 10000"/>
                <a:gd name="connsiteY9" fmla="*/ 1437 h 10000"/>
                <a:gd name="connsiteX10" fmla="*/ 9107 w 10000"/>
                <a:gd name="connsiteY10" fmla="*/ 1654 h 10000"/>
                <a:gd name="connsiteX11" fmla="*/ 9266 w 10000"/>
                <a:gd name="connsiteY11" fmla="*/ 1887 h 10000"/>
                <a:gd name="connsiteX12" fmla="*/ 9405 w 10000"/>
                <a:gd name="connsiteY12" fmla="*/ 2121 h 10000"/>
                <a:gd name="connsiteX13" fmla="*/ 9524 w 10000"/>
                <a:gd name="connsiteY13" fmla="*/ 2355 h 10000"/>
                <a:gd name="connsiteX14" fmla="*/ 9643 w 10000"/>
                <a:gd name="connsiteY14" fmla="*/ 2605 h 10000"/>
                <a:gd name="connsiteX15" fmla="*/ 9742 w 10000"/>
                <a:gd name="connsiteY15" fmla="*/ 2856 h 10000"/>
                <a:gd name="connsiteX16" fmla="*/ 9821 w 10000"/>
                <a:gd name="connsiteY16" fmla="*/ 3106 h 10000"/>
                <a:gd name="connsiteX17" fmla="*/ 9881 w 10000"/>
                <a:gd name="connsiteY17" fmla="*/ 3357 h 10000"/>
                <a:gd name="connsiteX18" fmla="*/ 9940 w 10000"/>
                <a:gd name="connsiteY18" fmla="*/ 3606 h 10000"/>
                <a:gd name="connsiteX19" fmla="*/ 9980 w 10000"/>
                <a:gd name="connsiteY19" fmla="*/ 3874 h 10000"/>
                <a:gd name="connsiteX20" fmla="*/ 10000 w 10000"/>
                <a:gd name="connsiteY20" fmla="*/ 4141 h 10000"/>
                <a:gd name="connsiteX21" fmla="*/ 10000 w 10000"/>
                <a:gd name="connsiteY21" fmla="*/ 4392 h 10000"/>
                <a:gd name="connsiteX22" fmla="*/ 10000 w 10000"/>
                <a:gd name="connsiteY22" fmla="*/ 4658 h 10000"/>
                <a:gd name="connsiteX23" fmla="*/ 9980 w 10000"/>
                <a:gd name="connsiteY23" fmla="*/ 4926 h 10000"/>
                <a:gd name="connsiteX24" fmla="*/ 9940 w 10000"/>
                <a:gd name="connsiteY24" fmla="*/ 5193 h 10000"/>
                <a:gd name="connsiteX25" fmla="*/ 9901 w 10000"/>
                <a:gd name="connsiteY25" fmla="*/ 5459 h 10000"/>
                <a:gd name="connsiteX26" fmla="*/ 9841 w 10000"/>
                <a:gd name="connsiteY26" fmla="*/ 5710 h 10000"/>
                <a:gd name="connsiteX27" fmla="*/ 9762 w 10000"/>
                <a:gd name="connsiteY27" fmla="*/ 5977 h 10000"/>
                <a:gd name="connsiteX28" fmla="*/ 9663 w 10000"/>
                <a:gd name="connsiteY28" fmla="*/ 6227 h 10000"/>
                <a:gd name="connsiteX29" fmla="*/ 9544 w 10000"/>
                <a:gd name="connsiteY29" fmla="*/ 6494 h 10000"/>
                <a:gd name="connsiteX30" fmla="*/ 9425 w 10000"/>
                <a:gd name="connsiteY30" fmla="*/ 6745 h 10000"/>
                <a:gd name="connsiteX31" fmla="*/ 9286 w 10000"/>
                <a:gd name="connsiteY31" fmla="*/ 6995 h 10000"/>
                <a:gd name="connsiteX32" fmla="*/ 9127 w 10000"/>
                <a:gd name="connsiteY32" fmla="*/ 7229 h 10000"/>
                <a:gd name="connsiteX33" fmla="*/ 8948 w 10000"/>
                <a:gd name="connsiteY33" fmla="*/ 7480 h 10000"/>
                <a:gd name="connsiteX34" fmla="*/ 8948 w 10000"/>
                <a:gd name="connsiteY34" fmla="*/ 7480 h 10000"/>
                <a:gd name="connsiteX35" fmla="*/ 8770 w 10000"/>
                <a:gd name="connsiteY35" fmla="*/ 7713 h 10000"/>
                <a:gd name="connsiteX36" fmla="*/ 8571 w 10000"/>
                <a:gd name="connsiteY36" fmla="*/ 7931 h 10000"/>
                <a:gd name="connsiteX37" fmla="*/ 8353 w 10000"/>
                <a:gd name="connsiteY37" fmla="*/ 8147 h 10000"/>
                <a:gd name="connsiteX38" fmla="*/ 8135 w 10000"/>
                <a:gd name="connsiteY38" fmla="*/ 8347 h 10000"/>
                <a:gd name="connsiteX39" fmla="*/ 7917 w 10000"/>
                <a:gd name="connsiteY39" fmla="*/ 8531 h 10000"/>
                <a:gd name="connsiteX40" fmla="*/ 7679 w 10000"/>
                <a:gd name="connsiteY40" fmla="*/ 8715 h 10000"/>
                <a:gd name="connsiteX41" fmla="*/ 7421 w 10000"/>
                <a:gd name="connsiteY41" fmla="*/ 8882 h 10000"/>
                <a:gd name="connsiteX42" fmla="*/ 7163 w 10000"/>
                <a:gd name="connsiteY42" fmla="*/ 9032 h 10000"/>
                <a:gd name="connsiteX43" fmla="*/ 6905 w 10000"/>
                <a:gd name="connsiteY43" fmla="*/ 9182 h 10000"/>
                <a:gd name="connsiteX44" fmla="*/ 6627 w 10000"/>
                <a:gd name="connsiteY44" fmla="*/ 9316 h 10000"/>
                <a:gd name="connsiteX45" fmla="*/ 6349 w 10000"/>
                <a:gd name="connsiteY45" fmla="*/ 9432 h 10000"/>
                <a:gd name="connsiteX46" fmla="*/ 6071 w 10000"/>
                <a:gd name="connsiteY46" fmla="*/ 9549 h 10000"/>
                <a:gd name="connsiteX47" fmla="*/ 5774 w 10000"/>
                <a:gd name="connsiteY47" fmla="*/ 9650 h 10000"/>
                <a:gd name="connsiteX48" fmla="*/ 5496 w 10000"/>
                <a:gd name="connsiteY48" fmla="*/ 9733 h 10000"/>
                <a:gd name="connsiteX49" fmla="*/ 5198 w 10000"/>
                <a:gd name="connsiteY49" fmla="*/ 9800 h 10000"/>
                <a:gd name="connsiteX50" fmla="*/ 4881 w 10000"/>
                <a:gd name="connsiteY50" fmla="*/ 9866 h 10000"/>
                <a:gd name="connsiteX51" fmla="*/ 4583 w 10000"/>
                <a:gd name="connsiteY51" fmla="*/ 9916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6 h 10000"/>
                <a:gd name="connsiteX59" fmla="*/ 2083 w 10000"/>
                <a:gd name="connsiteY59" fmla="*/ 9866 h 10000"/>
                <a:gd name="connsiteX60" fmla="*/ 1786 w 10000"/>
                <a:gd name="connsiteY60" fmla="*/ 9800 h 10000"/>
                <a:gd name="connsiteX61" fmla="*/ 1468 w 10000"/>
                <a:gd name="connsiteY61" fmla="*/ 9733 h 10000"/>
                <a:gd name="connsiteX62" fmla="*/ 1171 w 10000"/>
                <a:gd name="connsiteY62" fmla="*/ 9633 h 10000"/>
                <a:gd name="connsiteX63" fmla="*/ 873 w 10000"/>
                <a:gd name="connsiteY63" fmla="*/ 9533 h 10000"/>
                <a:gd name="connsiteX64" fmla="*/ 575 w 10000"/>
                <a:gd name="connsiteY64" fmla="*/ 9416 h 10000"/>
                <a:gd name="connsiteX65" fmla="*/ 278 w 10000"/>
                <a:gd name="connsiteY65" fmla="*/ 9282 h 10000"/>
                <a:gd name="connsiteX66" fmla="*/ 0 w 10000"/>
                <a:gd name="connsiteY66" fmla="*/ 9132 h 10000"/>
                <a:gd name="connsiteX0" fmla="*/ 0 w 10000"/>
                <a:gd name="connsiteY0" fmla="*/ 9132 h 10000"/>
                <a:gd name="connsiteX1" fmla="*/ 7221 w 10000"/>
                <a:gd name="connsiteY1" fmla="*/ 0 h 10000"/>
                <a:gd name="connsiteX2" fmla="*/ 7401 w 10000"/>
                <a:gd name="connsiteY2" fmla="*/ 85 h 10000"/>
                <a:gd name="connsiteX3" fmla="*/ 7659 w 10000"/>
                <a:gd name="connsiteY3" fmla="*/ 252 h 10000"/>
                <a:gd name="connsiteX4" fmla="*/ 7897 w 10000"/>
                <a:gd name="connsiteY4" fmla="*/ 436 h 10000"/>
                <a:gd name="connsiteX5" fmla="*/ 8135 w 10000"/>
                <a:gd name="connsiteY5" fmla="*/ 619 h 10000"/>
                <a:gd name="connsiteX6" fmla="*/ 8353 w 10000"/>
                <a:gd name="connsiteY6" fmla="*/ 802 h 10000"/>
                <a:gd name="connsiteX7" fmla="*/ 8571 w 10000"/>
                <a:gd name="connsiteY7" fmla="*/ 1003 h 10000"/>
                <a:gd name="connsiteX8" fmla="*/ 8770 w 10000"/>
                <a:gd name="connsiteY8" fmla="*/ 1220 h 10000"/>
                <a:gd name="connsiteX9" fmla="*/ 8948 w 10000"/>
                <a:gd name="connsiteY9" fmla="*/ 1437 h 10000"/>
                <a:gd name="connsiteX10" fmla="*/ 9107 w 10000"/>
                <a:gd name="connsiteY10" fmla="*/ 1654 h 10000"/>
                <a:gd name="connsiteX11" fmla="*/ 9266 w 10000"/>
                <a:gd name="connsiteY11" fmla="*/ 1887 h 10000"/>
                <a:gd name="connsiteX12" fmla="*/ 9405 w 10000"/>
                <a:gd name="connsiteY12" fmla="*/ 2121 h 10000"/>
                <a:gd name="connsiteX13" fmla="*/ 9524 w 10000"/>
                <a:gd name="connsiteY13" fmla="*/ 2355 h 10000"/>
                <a:gd name="connsiteX14" fmla="*/ 9643 w 10000"/>
                <a:gd name="connsiteY14" fmla="*/ 2605 h 10000"/>
                <a:gd name="connsiteX15" fmla="*/ 9742 w 10000"/>
                <a:gd name="connsiteY15" fmla="*/ 2856 h 10000"/>
                <a:gd name="connsiteX16" fmla="*/ 9821 w 10000"/>
                <a:gd name="connsiteY16" fmla="*/ 3106 h 10000"/>
                <a:gd name="connsiteX17" fmla="*/ 9881 w 10000"/>
                <a:gd name="connsiteY17" fmla="*/ 3357 h 10000"/>
                <a:gd name="connsiteX18" fmla="*/ 9940 w 10000"/>
                <a:gd name="connsiteY18" fmla="*/ 3606 h 10000"/>
                <a:gd name="connsiteX19" fmla="*/ 9980 w 10000"/>
                <a:gd name="connsiteY19" fmla="*/ 3874 h 10000"/>
                <a:gd name="connsiteX20" fmla="*/ 10000 w 10000"/>
                <a:gd name="connsiteY20" fmla="*/ 4141 h 10000"/>
                <a:gd name="connsiteX21" fmla="*/ 10000 w 10000"/>
                <a:gd name="connsiteY21" fmla="*/ 4392 h 10000"/>
                <a:gd name="connsiteX22" fmla="*/ 10000 w 10000"/>
                <a:gd name="connsiteY22" fmla="*/ 4658 h 10000"/>
                <a:gd name="connsiteX23" fmla="*/ 9980 w 10000"/>
                <a:gd name="connsiteY23" fmla="*/ 4926 h 10000"/>
                <a:gd name="connsiteX24" fmla="*/ 9940 w 10000"/>
                <a:gd name="connsiteY24" fmla="*/ 5193 h 10000"/>
                <a:gd name="connsiteX25" fmla="*/ 9901 w 10000"/>
                <a:gd name="connsiteY25" fmla="*/ 5459 h 10000"/>
                <a:gd name="connsiteX26" fmla="*/ 9841 w 10000"/>
                <a:gd name="connsiteY26" fmla="*/ 5710 h 10000"/>
                <a:gd name="connsiteX27" fmla="*/ 9762 w 10000"/>
                <a:gd name="connsiteY27" fmla="*/ 5977 h 10000"/>
                <a:gd name="connsiteX28" fmla="*/ 9663 w 10000"/>
                <a:gd name="connsiteY28" fmla="*/ 6227 h 10000"/>
                <a:gd name="connsiteX29" fmla="*/ 9544 w 10000"/>
                <a:gd name="connsiteY29" fmla="*/ 6494 h 10000"/>
                <a:gd name="connsiteX30" fmla="*/ 9425 w 10000"/>
                <a:gd name="connsiteY30" fmla="*/ 6745 h 10000"/>
                <a:gd name="connsiteX31" fmla="*/ 9286 w 10000"/>
                <a:gd name="connsiteY31" fmla="*/ 6995 h 10000"/>
                <a:gd name="connsiteX32" fmla="*/ 9127 w 10000"/>
                <a:gd name="connsiteY32" fmla="*/ 7229 h 10000"/>
                <a:gd name="connsiteX33" fmla="*/ 8948 w 10000"/>
                <a:gd name="connsiteY33" fmla="*/ 7480 h 10000"/>
                <a:gd name="connsiteX34" fmla="*/ 8948 w 10000"/>
                <a:gd name="connsiteY34" fmla="*/ 7480 h 10000"/>
                <a:gd name="connsiteX35" fmla="*/ 8770 w 10000"/>
                <a:gd name="connsiteY35" fmla="*/ 7713 h 10000"/>
                <a:gd name="connsiteX36" fmla="*/ 8571 w 10000"/>
                <a:gd name="connsiteY36" fmla="*/ 7931 h 10000"/>
                <a:gd name="connsiteX37" fmla="*/ 8353 w 10000"/>
                <a:gd name="connsiteY37" fmla="*/ 8147 h 10000"/>
                <a:gd name="connsiteX38" fmla="*/ 8135 w 10000"/>
                <a:gd name="connsiteY38" fmla="*/ 8347 h 10000"/>
                <a:gd name="connsiteX39" fmla="*/ 7917 w 10000"/>
                <a:gd name="connsiteY39" fmla="*/ 8531 h 10000"/>
                <a:gd name="connsiteX40" fmla="*/ 7679 w 10000"/>
                <a:gd name="connsiteY40" fmla="*/ 8715 h 10000"/>
                <a:gd name="connsiteX41" fmla="*/ 7421 w 10000"/>
                <a:gd name="connsiteY41" fmla="*/ 8882 h 10000"/>
                <a:gd name="connsiteX42" fmla="*/ 7163 w 10000"/>
                <a:gd name="connsiteY42" fmla="*/ 9032 h 10000"/>
                <a:gd name="connsiteX43" fmla="*/ 6905 w 10000"/>
                <a:gd name="connsiteY43" fmla="*/ 9182 h 10000"/>
                <a:gd name="connsiteX44" fmla="*/ 6627 w 10000"/>
                <a:gd name="connsiteY44" fmla="*/ 9316 h 10000"/>
                <a:gd name="connsiteX45" fmla="*/ 6349 w 10000"/>
                <a:gd name="connsiteY45" fmla="*/ 9432 h 10000"/>
                <a:gd name="connsiteX46" fmla="*/ 6071 w 10000"/>
                <a:gd name="connsiteY46" fmla="*/ 9549 h 10000"/>
                <a:gd name="connsiteX47" fmla="*/ 5774 w 10000"/>
                <a:gd name="connsiteY47" fmla="*/ 9650 h 10000"/>
                <a:gd name="connsiteX48" fmla="*/ 5496 w 10000"/>
                <a:gd name="connsiteY48" fmla="*/ 9733 h 10000"/>
                <a:gd name="connsiteX49" fmla="*/ 5198 w 10000"/>
                <a:gd name="connsiteY49" fmla="*/ 9800 h 10000"/>
                <a:gd name="connsiteX50" fmla="*/ 4881 w 10000"/>
                <a:gd name="connsiteY50" fmla="*/ 9866 h 10000"/>
                <a:gd name="connsiteX51" fmla="*/ 4583 w 10000"/>
                <a:gd name="connsiteY51" fmla="*/ 9916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6 h 10000"/>
                <a:gd name="connsiteX59" fmla="*/ 2083 w 10000"/>
                <a:gd name="connsiteY59" fmla="*/ 9866 h 10000"/>
                <a:gd name="connsiteX60" fmla="*/ 1786 w 10000"/>
                <a:gd name="connsiteY60" fmla="*/ 9800 h 10000"/>
                <a:gd name="connsiteX61" fmla="*/ 1468 w 10000"/>
                <a:gd name="connsiteY61" fmla="*/ 9733 h 10000"/>
                <a:gd name="connsiteX62" fmla="*/ 1171 w 10000"/>
                <a:gd name="connsiteY62" fmla="*/ 9633 h 10000"/>
                <a:gd name="connsiteX63" fmla="*/ 873 w 10000"/>
                <a:gd name="connsiteY63" fmla="*/ 9533 h 10000"/>
                <a:gd name="connsiteX64" fmla="*/ 575 w 10000"/>
                <a:gd name="connsiteY64" fmla="*/ 9416 h 10000"/>
                <a:gd name="connsiteX65" fmla="*/ 278 w 10000"/>
                <a:gd name="connsiteY65" fmla="*/ 9282 h 10000"/>
                <a:gd name="connsiteX66" fmla="*/ 0 w 10000"/>
                <a:gd name="connsiteY66" fmla="*/ 9132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0000" h="10000">
                  <a:moveTo>
                    <a:pt x="0" y="9132"/>
                  </a:moveTo>
                  <a:cubicBezTo>
                    <a:pt x="-59" y="9118"/>
                    <a:pt x="7182" y="-52"/>
                    <a:pt x="7221" y="0"/>
                  </a:cubicBezTo>
                  <a:lnTo>
                    <a:pt x="7401" y="85"/>
                  </a:lnTo>
                  <a:lnTo>
                    <a:pt x="7659" y="252"/>
                  </a:lnTo>
                  <a:lnTo>
                    <a:pt x="7897" y="436"/>
                  </a:lnTo>
                  <a:lnTo>
                    <a:pt x="8135" y="619"/>
                  </a:lnTo>
                  <a:lnTo>
                    <a:pt x="8353" y="802"/>
                  </a:lnTo>
                  <a:lnTo>
                    <a:pt x="8571" y="1003"/>
                  </a:lnTo>
                  <a:lnTo>
                    <a:pt x="8770" y="1220"/>
                  </a:lnTo>
                  <a:lnTo>
                    <a:pt x="8948" y="1437"/>
                  </a:lnTo>
                  <a:lnTo>
                    <a:pt x="9107" y="1654"/>
                  </a:lnTo>
                  <a:lnTo>
                    <a:pt x="9266" y="1887"/>
                  </a:lnTo>
                  <a:cubicBezTo>
                    <a:pt x="9312" y="1965"/>
                    <a:pt x="9359" y="2043"/>
                    <a:pt x="9405" y="2121"/>
                  </a:cubicBezTo>
                  <a:cubicBezTo>
                    <a:pt x="9445" y="2199"/>
                    <a:pt x="9484" y="2277"/>
                    <a:pt x="9524" y="2355"/>
                  </a:cubicBezTo>
                  <a:cubicBezTo>
                    <a:pt x="9564" y="2438"/>
                    <a:pt x="9603" y="2522"/>
                    <a:pt x="9643" y="2605"/>
                  </a:cubicBezTo>
                  <a:cubicBezTo>
                    <a:pt x="9676" y="2689"/>
                    <a:pt x="9709" y="2772"/>
                    <a:pt x="9742" y="2856"/>
                  </a:cubicBezTo>
                  <a:cubicBezTo>
                    <a:pt x="9768" y="2939"/>
                    <a:pt x="9795" y="3023"/>
                    <a:pt x="9821" y="3106"/>
                  </a:cubicBezTo>
                  <a:cubicBezTo>
                    <a:pt x="9841" y="3190"/>
                    <a:pt x="9861" y="3273"/>
                    <a:pt x="9881" y="3357"/>
                  </a:cubicBezTo>
                  <a:cubicBezTo>
                    <a:pt x="9901" y="3440"/>
                    <a:pt x="9920" y="3523"/>
                    <a:pt x="9940" y="3606"/>
                  </a:cubicBezTo>
                  <a:cubicBezTo>
                    <a:pt x="9953" y="3696"/>
                    <a:pt x="9967" y="3785"/>
                    <a:pt x="9980" y="3874"/>
                  </a:cubicBezTo>
                  <a:cubicBezTo>
                    <a:pt x="9987" y="3963"/>
                    <a:pt x="9993" y="4052"/>
                    <a:pt x="10000" y="4141"/>
                  </a:cubicBezTo>
                  <a:lnTo>
                    <a:pt x="10000" y="4392"/>
                  </a:lnTo>
                  <a:lnTo>
                    <a:pt x="10000" y="4658"/>
                  </a:lnTo>
                  <a:cubicBezTo>
                    <a:pt x="9993" y="4748"/>
                    <a:pt x="9987" y="4836"/>
                    <a:pt x="9980" y="4926"/>
                  </a:cubicBezTo>
                  <a:cubicBezTo>
                    <a:pt x="9967" y="5015"/>
                    <a:pt x="9953" y="5104"/>
                    <a:pt x="9940" y="5193"/>
                  </a:cubicBezTo>
                  <a:cubicBezTo>
                    <a:pt x="9927" y="5281"/>
                    <a:pt x="9914" y="5371"/>
                    <a:pt x="9901" y="5459"/>
                  </a:cubicBezTo>
                  <a:cubicBezTo>
                    <a:pt x="9881" y="5543"/>
                    <a:pt x="9861" y="5626"/>
                    <a:pt x="9841" y="5710"/>
                  </a:cubicBezTo>
                  <a:cubicBezTo>
                    <a:pt x="9815" y="5799"/>
                    <a:pt x="9788" y="5888"/>
                    <a:pt x="9762" y="5977"/>
                  </a:cubicBezTo>
                  <a:cubicBezTo>
                    <a:pt x="9729" y="6060"/>
                    <a:pt x="9696" y="6144"/>
                    <a:pt x="9663" y="6227"/>
                  </a:cubicBezTo>
                  <a:cubicBezTo>
                    <a:pt x="9623" y="6316"/>
                    <a:pt x="9584" y="6406"/>
                    <a:pt x="9544" y="6494"/>
                  </a:cubicBezTo>
                  <a:lnTo>
                    <a:pt x="9425" y="6745"/>
                  </a:lnTo>
                  <a:lnTo>
                    <a:pt x="9286" y="6995"/>
                  </a:lnTo>
                  <a:lnTo>
                    <a:pt x="9127" y="7229"/>
                  </a:lnTo>
                  <a:lnTo>
                    <a:pt x="8948" y="7480"/>
                  </a:lnTo>
                  <a:lnTo>
                    <a:pt x="8948" y="7480"/>
                  </a:lnTo>
                  <a:cubicBezTo>
                    <a:pt x="8889" y="7558"/>
                    <a:pt x="8829" y="7635"/>
                    <a:pt x="8770" y="7713"/>
                  </a:cubicBezTo>
                  <a:cubicBezTo>
                    <a:pt x="8704" y="7786"/>
                    <a:pt x="8637" y="7858"/>
                    <a:pt x="8571" y="7931"/>
                  </a:cubicBezTo>
                  <a:lnTo>
                    <a:pt x="8353" y="8147"/>
                  </a:lnTo>
                  <a:lnTo>
                    <a:pt x="8135" y="8347"/>
                  </a:lnTo>
                  <a:lnTo>
                    <a:pt x="7917" y="8531"/>
                  </a:lnTo>
                  <a:lnTo>
                    <a:pt x="7679" y="8715"/>
                  </a:lnTo>
                  <a:lnTo>
                    <a:pt x="7421" y="8882"/>
                  </a:lnTo>
                  <a:lnTo>
                    <a:pt x="7163" y="9032"/>
                  </a:lnTo>
                  <a:lnTo>
                    <a:pt x="6905" y="9182"/>
                  </a:lnTo>
                  <a:lnTo>
                    <a:pt x="6627" y="9316"/>
                  </a:lnTo>
                  <a:lnTo>
                    <a:pt x="6349" y="9432"/>
                  </a:lnTo>
                  <a:lnTo>
                    <a:pt x="6071" y="9549"/>
                  </a:lnTo>
                  <a:lnTo>
                    <a:pt x="5774" y="9650"/>
                  </a:lnTo>
                  <a:lnTo>
                    <a:pt x="5496" y="9733"/>
                  </a:lnTo>
                  <a:lnTo>
                    <a:pt x="5198" y="9800"/>
                  </a:lnTo>
                  <a:lnTo>
                    <a:pt x="4881" y="9866"/>
                  </a:lnTo>
                  <a:lnTo>
                    <a:pt x="4583" y="9916"/>
                  </a:lnTo>
                  <a:lnTo>
                    <a:pt x="4266" y="9950"/>
                  </a:lnTo>
                  <a:lnTo>
                    <a:pt x="3968" y="9983"/>
                  </a:lnTo>
                  <a:lnTo>
                    <a:pt x="3651" y="10000"/>
                  </a:lnTo>
                  <a:lnTo>
                    <a:pt x="3333" y="10000"/>
                  </a:lnTo>
                  <a:lnTo>
                    <a:pt x="3036" y="9983"/>
                  </a:lnTo>
                  <a:lnTo>
                    <a:pt x="2718" y="9950"/>
                  </a:lnTo>
                  <a:lnTo>
                    <a:pt x="2401" y="9916"/>
                  </a:lnTo>
                  <a:lnTo>
                    <a:pt x="2083" y="9866"/>
                  </a:lnTo>
                  <a:lnTo>
                    <a:pt x="1786" y="9800"/>
                  </a:lnTo>
                  <a:lnTo>
                    <a:pt x="1468" y="9733"/>
                  </a:lnTo>
                  <a:lnTo>
                    <a:pt x="1171" y="9633"/>
                  </a:lnTo>
                  <a:lnTo>
                    <a:pt x="873" y="9533"/>
                  </a:lnTo>
                  <a:lnTo>
                    <a:pt x="575" y="9416"/>
                  </a:lnTo>
                  <a:lnTo>
                    <a:pt x="278" y="9282"/>
                  </a:lnTo>
                  <a:lnTo>
                    <a:pt x="0" y="913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13" name="Obdélník 17"/>
          <p:cNvSpPr/>
          <p:nvPr userDrawn="1"/>
        </p:nvSpPr>
        <p:spPr>
          <a:xfrm>
            <a:off x="-1" y="-8966"/>
            <a:ext cx="3748885" cy="5162740"/>
          </a:xfrm>
          <a:custGeom>
            <a:avLst/>
            <a:gdLst>
              <a:gd name="connsiteX0" fmla="*/ 0 w 4262593"/>
              <a:gd name="connsiteY0" fmla="*/ 0 h 5152466"/>
              <a:gd name="connsiteX1" fmla="*/ 4262593 w 4262593"/>
              <a:gd name="connsiteY1" fmla="*/ 0 h 5152466"/>
              <a:gd name="connsiteX2" fmla="*/ 4262593 w 4262593"/>
              <a:gd name="connsiteY2" fmla="*/ 5152466 h 5152466"/>
              <a:gd name="connsiteX3" fmla="*/ 0 w 4262593"/>
              <a:gd name="connsiteY3" fmla="*/ 5152466 h 5152466"/>
              <a:gd name="connsiteX4" fmla="*/ 0 w 4262593"/>
              <a:gd name="connsiteY4" fmla="*/ 0 h 5152466"/>
              <a:gd name="connsiteX0" fmla="*/ 0 w 4262593"/>
              <a:gd name="connsiteY0" fmla="*/ 0 h 5152466"/>
              <a:gd name="connsiteX1" fmla="*/ 337865 w 4262593"/>
              <a:gd name="connsiteY1" fmla="*/ 30822 h 5152466"/>
              <a:gd name="connsiteX2" fmla="*/ 4262593 w 4262593"/>
              <a:gd name="connsiteY2" fmla="*/ 5152466 h 5152466"/>
              <a:gd name="connsiteX3" fmla="*/ 0 w 4262593"/>
              <a:gd name="connsiteY3" fmla="*/ 5152466 h 5152466"/>
              <a:gd name="connsiteX4" fmla="*/ 0 w 4262593"/>
              <a:gd name="connsiteY4" fmla="*/ 0 h 5152466"/>
              <a:gd name="connsiteX0" fmla="*/ 0 w 3163258"/>
              <a:gd name="connsiteY0" fmla="*/ 0 h 5152466"/>
              <a:gd name="connsiteX1" fmla="*/ 337865 w 3163258"/>
              <a:gd name="connsiteY1" fmla="*/ 30822 h 5152466"/>
              <a:gd name="connsiteX2" fmla="*/ 3163258 w 3163258"/>
              <a:gd name="connsiteY2" fmla="*/ 5029176 h 5152466"/>
              <a:gd name="connsiteX3" fmla="*/ 0 w 3163258"/>
              <a:gd name="connsiteY3" fmla="*/ 5152466 h 5152466"/>
              <a:gd name="connsiteX4" fmla="*/ 0 w 3163258"/>
              <a:gd name="connsiteY4" fmla="*/ 0 h 5152466"/>
              <a:gd name="connsiteX0" fmla="*/ 0 w 3748885"/>
              <a:gd name="connsiteY0" fmla="*/ 0 h 5162740"/>
              <a:gd name="connsiteX1" fmla="*/ 337865 w 3748885"/>
              <a:gd name="connsiteY1" fmla="*/ 30822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  <a:gd name="connsiteX0" fmla="*/ 0 w 3748885"/>
              <a:gd name="connsiteY0" fmla="*/ 0 h 5162740"/>
              <a:gd name="connsiteX1" fmla="*/ 430332 w 3748885"/>
              <a:gd name="connsiteY1" fmla="*/ 10274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  <a:gd name="connsiteX0" fmla="*/ 0 w 3748885"/>
              <a:gd name="connsiteY0" fmla="*/ 0 h 5162740"/>
              <a:gd name="connsiteX1" fmla="*/ 450804 w 3748885"/>
              <a:gd name="connsiteY1" fmla="*/ 6862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  <a:gd name="connsiteX0" fmla="*/ 0 w 3748885"/>
              <a:gd name="connsiteY0" fmla="*/ 0 h 5162740"/>
              <a:gd name="connsiteX1" fmla="*/ 447392 w 3748885"/>
              <a:gd name="connsiteY1" fmla="*/ 3450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  <a:gd name="connsiteX0" fmla="*/ 0 w 3748885"/>
              <a:gd name="connsiteY0" fmla="*/ 0 h 5162740"/>
              <a:gd name="connsiteX1" fmla="*/ 447392 w 3748885"/>
              <a:gd name="connsiteY1" fmla="*/ 3450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  <a:gd name="connsiteX0" fmla="*/ 0 w 3748885"/>
              <a:gd name="connsiteY0" fmla="*/ 0 h 5162740"/>
              <a:gd name="connsiteX1" fmla="*/ 450804 w 3748885"/>
              <a:gd name="connsiteY1" fmla="*/ 38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8885" h="5162740">
                <a:moveTo>
                  <a:pt x="0" y="0"/>
                </a:moveTo>
                <a:lnTo>
                  <a:pt x="450804" y="38"/>
                </a:lnTo>
                <a:lnTo>
                  <a:pt x="3748885" y="5162740"/>
                </a:lnTo>
                <a:lnTo>
                  <a:pt x="0" y="5152466"/>
                </a:lnTo>
                <a:lnTo>
                  <a:pt x="0" y="0"/>
                </a:lnTo>
                <a:close/>
              </a:path>
            </a:pathLst>
          </a:custGeom>
          <a:solidFill>
            <a:srgbClr val="58595B"/>
          </a:solidFill>
          <a:ln w="25400" cap="flat" cmpd="sng" algn="ctr">
            <a:noFill/>
            <a:prstDash val="solid"/>
          </a:ln>
          <a:effectLst/>
        </p:spPr>
        <p:txBody>
          <a:bodyPr lIns="69659" tIns="34829" rIns="69659" bIns="34829" rtlCol="0" anchor="ctr"/>
          <a:lstStyle/>
          <a:p>
            <a:pPr marL="0" marR="0" lvl="0" indent="0" algn="ctr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Freeform 62"/>
          <p:cNvSpPr>
            <a:spLocks noChangeAspect="1"/>
          </p:cNvSpPr>
          <p:nvPr userDrawn="1"/>
        </p:nvSpPr>
        <p:spPr bwMode="ltGray">
          <a:xfrm flipH="1">
            <a:off x="1230670" y="1931376"/>
            <a:ext cx="1618770" cy="1987927"/>
          </a:xfrm>
          <a:custGeom>
            <a:avLst/>
            <a:gdLst>
              <a:gd name="T0" fmla="*/ 718 w 1008"/>
              <a:gd name="T1" fmla="*/ 0 h 1206"/>
              <a:gd name="T2" fmla="*/ 772 w 1008"/>
              <a:gd name="T3" fmla="*/ 38 h 1206"/>
              <a:gd name="T4" fmla="*/ 820 w 1008"/>
              <a:gd name="T5" fmla="*/ 82 h 1206"/>
              <a:gd name="T6" fmla="*/ 864 w 1008"/>
              <a:gd name="T7" fmla="*/ 128 h 1206"/>
              <a:gd name="T8" fmla="*/ 902 w 1008"/>
              <a:gd name="T9" fmla="*/ 180 h 1206"/>
              <a:gd name="T10" fmla="*/ 934 w 1008"/>
              <a:gd name="T11" fmla="*/ 234 h 1206"/>
              <a:gd name="T12" fmla="*/ 960 w 1008"/>
              <a:gd name="T13" fmla="*/ 290 h 1206"/>
              <a:gd name="T14" fmla="*/ 982 w 1008"/>
              <a:gd name="T15" fmla="*/ 350 h 1206"/>
              <a:gd name="T16" fmla="*/ 996 w 1008"/>
              <a:gd name="T17" fmla="*/ 410 h 1206"/>
              <a:gd name="T18" fmla="*/ 1006 w 1008"/>
              <a:gd name="T19" fmla="*/ 472 h 1206"/>
              <a:gd name="T20" fmla="*/ 1008 w 1008"/>
              <a:gd name="T21" fmla="*/ 534 h 1206"/>
              <a:gd name="T22" fmla="*/ 1006 w 1008"/>
              <a:gd name="T23" fmla="*/ 598 h 1206"/>
              <a:gd name="T24" fmla="*/ 998 w 1008"/>
              <a:gd name="T25" fmla="*/ 662 h 1206"/>
              <a:gd name="T26" fmla="*/ 984 w 1008"/>
              <a:gd name="T27" fmla="*/ 724 h 1206"/>
              <a:gd name="T28" fmla="*/ 962 w 1008"/>
              <a:gd name="T29" fmla="*/ 786 h 1206"/>
              <a:gd name="T30" fmla="*/ 936 w 1008"/>
              <a:gd name="T31" fmla="*/ 846 h 1206"/>
              <a:gd name="T32" fmla="*/ 902 w 1008"/>
              <a:gd name="T33" fmla="*/ 904 h 1206"/>
              <a:gd name="T34" fmla="*/ 884 w 1008"/>
              <a:gd name="T35" fmla="*/ 932 h 1206"/>
              <a:gd name="T36" fmla="*/ 842 w 1008"/>
              <a:gd name="T37" fmla="*/ 984 h 1206"/>
              <a:gd name="T38" fmla="*/ 798 w 1008"/>
              <a:gd name="T39" fmla="*/ 1030 h 1206"/>
              <a:gd name="T40" fmla="*/ 748 w 1008"/>
              <a:gd name="T41" fmla="*/ 1072 h 1206"/>
              <a:gd name="T42" fmla="*/ 696 w 1008"/>
              <a:gd name="T43" fmla="*/ 1108 h 1206"/>
              <a:gd name="T44" fmla="*/ 640 w 1008"/>
              <a:gd name="T45" fmla="*/ 1138 h 1206"/>
              <a:gd name="T46" fmla="*/ 582 w 1008"/>
              <a:gd name="T47" fmla="*/ 1164 h 1206"/>
              <a:gd name="T48" fmla="*/ 524 w 1008"/>
              <a:gd name="T49" fmla="*/ 1182 h 1206"/>
              <a:gd name="T50" fmla="*/ 462 w 1008"/>
              <a:gd name="T51" fmla="*/ 1196 h 1206"/>
              <a:gd name="T52" fmla="*/ 400 w 1008"/>
              <a:gd name="T53" fmla="*/ 1204 h 1206"/>
              <a:gd name="T54" fmla="*/ 336 w 1008"/>
              <a:gd name="T55" fmla="*/ 1206 h 1206"/>
              <a:gd name="T56" fmla="*/ 274 w 1008"/>
              <a:gd name="T57" fmla="*/ 1200 h 1206"/>
              <a:gd name="T58" fmla="*/ 210 w 1008"/>
              <a:gd name="T59" fmla="*/ 1190 h 1206"/>
              <a:gd name="T60" fmla="*/ 148 w 1008"/>
              <a:gd name="T61" fmla="*/ 1174 h 1206"/>
              <a:gd name="T62" fmla="*/ 88 w 1008"/>
              <a:gd name="T63" fmla="*/ 1150 h 1206"/>
              <a:gd name="T64" fmla="*/ 28 w 1008"/>
              <a:gd name="T65" fmla="*/ 1120 h 1206"/>
              <a:gd name="T66" fmla="*/ 718 w 1008"/>
              <a:gd name="T67" fmla="*/ 0 h 1206"/>
              <a:gd name="connsiteX0" fmla="*/ 7240 w 10000"/>
              <a:gd name="connsiteY0" fmla="*/ 65 h 10000"/>
              <a:gd name="connsiteX1" fmla="*/ 7123 w 10000"/>
              <a:gd name="connsiteY1" fmla="*/ 0 h 10000"/>
              <a:gd name="connsiteX2" fmla="*/ 7401 w 10000"/>
              <a:gd name="connsiteY2" fmla="*/ 149 h 10000"/>
              <a:gd name="connsiteX3" fmla="*/ 7659 w 10000"/>
              <a:gd name="connsiteY3" fmla="*/ 315 h 10000"/>
              <a:gd name="connsiteX4" fmla="*/ 7897 w 10000"/>
              <a:gd name="connsiteY4" fmla="*/ 498 h 10000"/>
              <a:gd name="connsiteX5" fmla="*/ 8135 w 10000"/>
              <a:gd name="connsiteY5" fmla="*/ 680 h 10000"/>
              <a:gd name="connsiteX6" fmla="*/ 8353 w 10000"/>
              <a:gd name="connsiteY6" fmla="*/ 862 h 10000"/>
              <a:gd name="connsiteX7" fmla="*/ 8571 w 10000"/>
              <a:gd name="connsiteY7" fmla="*/ 1061 h 10000"/>
              <a:gd name="connsiteX8" fmla="*/ 8770 w 10000"/>
              <a:gd name="connsiteY8" fmla="*/ 1277 h 10000"/>
              <a:gd name="connsiteX9" fmla="*/ 8948 w 10000"/>
              <a:gd name="connsiteY9" fmla="*/ 1493 h 10000"/>
              <a:gd name="connsiteX10" fmla="*/ 9107 w 10000"/>
              <a:gd name="connsiteY10" fmla="*/ 1708 h 10000"/>
              <a:gd name="connsiteX11" fmla="*/ 9266 w 10000"/>
              <a:gd name="connsiteY11" fmla="*/ 1940 h 10000"/>
              <a:gd name="connsiteX12" fmla="*/ 9405 w 10000"/>
              <a:gd name="connsiteY12" fmla="*/ 2172 h 10000"/>
              <a:gd name="connsiteX13" fmla="*/ 9524 w 10000"/>
              <a:gd name="connsiteY13" fmla="*/ 2405 h 10000"/>
              <a:gd name="connsiteX14" fmla="*/ 9643 w 10000"/>
              <a:gd name="connsiteY14" fmla="*/ 2653 h 10000"/>
              <a:gd name="connsiteX15" fmla="*/ 9742 w 10000"/>
              <a:gd name="connsiteY15" fmla="*/ 2902 h 10000"/>
              <a:gd name="connsiteX16" fmla="*/ 9821 w 10000"/>
              <a:gd name="connsiteY16" fmla="*/ 3151 h 10000"/>
              <a:gd name="connsiteX17" fmla="*/ 9881 w 10000"/>
              <a:gd name="connsiteY17" fmla="*/ 3400 h 10000"/>
              <a:gd name="connsiteX18" fmla="*/ 9940 w 10000"/>
              <a:gd name="connsiteY18" fmla="*/ 3648 h 10000"/>
              <a:gd name="connsiteX19" fmla="*/ 9980 w 10000"/>
              <a:gd name="connsiteY19" fmla="*/ 3914 h 10000"/>
              <a:gd name="connsiteX20" fmla="*/ 10000 w 10000"/>
              <a:gd name="connsiteY20" fmla="*/ 4179 h 10000"/>
              <a:gd name="connsiteX21" fmla="*/ 10000 w 10000"/>
              <a:gd name="connsiteY21" fmla="*/ 4428 h 10000"/>
              <a:gd name="connsiteX22" fmla="*/ 10000 w 10000"/>
              <a:gd name="connsiteY22" fmla="*/ 4693 h 10000"/>
              <a:gd name="connsiteX23" fmla="*/ 9980 w 10000"/>
              <a:gd name="connsiteY23" fmla="*/ 4959 h 10000"/>
              <a:gd name="connsiteX24" fmla="*/ 9940 w 10000"/>
              <a:gd name="connsiteY24" fmla="*/ 5224 h 10000"/>
              <a:gd name="connsiteX25" fmla="*/ 9901 w 10000"/>
              <a:gd name="connsiteY25" fmla="*/ 5489 h 10000"/>
              <a:gd name="connsiteX26" fmla="*/ 9841 w 10000"/>
              <a:gd name="connsiteY26" fmla="*/ 5738 h 10000"/>
              <a:gd name="connsiteX27" fmla="*/ 9762 w 10000"/>
              <a:gd name="connsiteY27" fmla="*/ 6003 h 10000"/>
              <a:gd name="connsiteX28" fmla="*/ 9663 w 10000"/>
              <a:gd name="connsiteY28" fmla="*/ 6252 h 10000"/>
              <a:gd name="connsiteX29" fmla="*/ 9544 w 10000"/>
              <a:gd name="connsiteY29" fmla="*/ 6517 h 10000"/>
              <a:gd name="connsiteX30" fmla="*/ 9425 w 10000"/>
              <a:gd name="connsiteY30" fmla="*/ 6766 h 10000"/>
              <a:gd name="connsiteX31" fmla="*/ 9286 w 10000"/>
              <a:gd name="connsiteY31" fmla="*/ 7015 h 10000"/>
              <a:gd name="connsiteX32" fmla="*/ 9127 w 10000"/>
              <a:gd name="connsiteY32" fmla="*/ 7247 h 10000"/>
              <a:gd name="connsiteX33" fmla="*/ 8948 w 10000"/>
              <a:gd name="connsiteY33" fmla="*/ 7496 h 10000"/>
              <a:gd name="connsiteX34" fmla="*/ 8948 w 10000"/>
              <a:gd name="connsiteY34" fmla="*/ 7496 h 10000"/>
              <a:gd name="connsiteX35" fmla="*/ 8770 w 10000"/>
              <a:gd name="connsiteY35" fmla="*/ 7728 h 10000"/>
              <a:gd name="connsiteX36" fmla="*/ 8571 w 10000"/>
              <a:gd name="connsiteY36" fmla="*/ 7944 h 10000"/>
              <a:gd name="connsiteX37" fmla="*/ 8353 w 10000"/>
              <a:gd name="connsiteY37" fmla="*/ 8159 h 10000"/>
              <a:gd name="connsiteX38" fmla="*/ 8135 w 10000"/>
              <a:gd name="connsiteY38" fmla="*/ 8358 h 10000"/>
              <a:gd name="connsiteX39" fmla="*/ 7917 w 10000"/>
              <a:gd name="connsiteY39" fmla="*/ 8541 h 10000"/>
              <a:gd name="connsiteX40" fmla="*/ 7679 w 10000"/>
              <a:gd name="connsiteY40" fmla="*/ 8723 h 10000"/>
              <a:gd name="connsiteX41" fmla="*/ 7421 w 10000"/>
              <a:gd name="connsiteY41" fmla="*/ 8889 h 10000"/>
              <a:gd name="connsiteX42" fmla="*/ 7163 w 10000"/>
              <a:gd name="connsiteY42" fmla="*/ 9038 h 10000"/>
              <a:gd name="connsiteX43" fmla="*/ 6905 w 10000"/>
              <a:gd name="connsiteY43" fmla="*/ 9187 h 10000"/>
              <a:gd name="connsiteX44" fmla="*/ 6627 w 10000"/>
              <a:gd name="connsiteY44" fmla="*/ 9320 h 10000"/>
              <a:gd name="connsiteX45" fmla="*/ 6349 w 10000"/>
              <a:gd name="connsiteY45" fmla="*/ 9436 h 10000"/>
              <a:gd name="connsiteX46" fmla="*/ 6071 w 10000"/>
              <a:gd name="connsiteY46" fmla="*/ 9552 h 10000"/>
              <a:gd name="connsiteX47" fmla="*/ 5774 w 10000"/>
              <a:gd name="connsiteY47" fmla="*/ 9652 h 10000"/>
              <a:gd name="connsiteX48" fmla="*/ 5496 w 10000"/>
              <a:gd name="connsiteY48" fmla="*/ 9735 h 10000"/>
              <a:gd name="connsiteX49" fmla="*/ 5198 w 10000"/>
              <a:gd name="connsiteY49" fmla="*/ 9801 h 10000"/>
              <a:gd name="connsiteX50" fmla="*/ 4881 w 10000"/>
              <a:gd name="connsiteY50" fmla="*/ 9867 h 10000"/>
              <a:gd name="connsiteX51" fmla="*/ 4583 w 10000"/>
              <a:gd name="connsiteY51" fmla="*/ 9917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7 h 10000"/>
              <a:gd name="connsiteX59" fmla="*/ 2083 w 10000"/>
              <a:gd name="connsiteY59" fmla="*/ 9867 h 10000"/>
              <a:gd name="connsiteX60" fmla="*/ 1786 w 10000"/>
              <a:gd name="connsiteY60" fmla="*/ 9801 h 10000"/>
              <a:gd name="connsiteX61" fmla="*/ 1468 w 10000"/>
              <a:gd name="connsiteY61" fmla="*/ 9735 h 10000"/>
              <a:gd name="connsiteX62" fmla="*/ 1171 w 10000"/>
              <a:gd name="connsiteY62" fmla="*/ 9635 h 10000"/>
              <a:gd name="connsiteX63" fmla="*/ 873 w 10000"/>
              <a:gd name="connsiteY63" fmla="*/ 9536 h 10000"/>
              <a:gd name="connsiteX64" fmla="*/ 575 w 10000"/>
              <a:gd name="connsiteY64" fmla="*/ 9420 h 10000"/>
              <a:gd name="connsiteX65" fmla="*/ 278 w 10000"/>
              <a:gd name="connsiteY65" fmla="*/ 9287 h 10000"/>
              <a:gd name="connsiteX66" fmla="*/ 0 w 10000"/>
              <a:gd name="connsiteY66" fmla="*/ 9138 h 10000"/>
              <a:gd name="connsiteX67" fmla="*/ 7240 w 10000"/>
              <a:gd name="connsiteY67" fmla="*/ 65 h 10000"/>
              <a:gd name="connsiteX0" fmla="*/ 6927 w 10000"/>
              <a:gd name="connsiteY0" fmla="*/ 98 h 10000"/>
              <a:gd name="connsiteX1" fmla="*/ 7123 w 10000"/>
              <a:gd name="connsiteY1" fmla="*/ 0 h 10000"/>
              <a:gd name="connsiteX2" fmla="*/ 7401 w 10000"/>
              <a:gd name="connsiteY2" fmla="*/ 149 h 10000"/>
              <a:gd name="connsiteX3" fmla="*/ 7659 w 10000"/>
              <a:gd name="connsiteY3" fmla="*/ 315 h 10000"/>
              <a:gd name="connsiteX4" fmla="*/ 7897 w 10000"/>
              <a:gd name="connsiteY4" fmla="*/ 498 h 10000"/>
              <a:gd name="connsiteX5" fmla="*/ 8135 w 10000"/>
              <a:gd name="connsiteY5" fmla="*/ 680 h 10000"/>
              <a:gd name="connsiteX6" fmla="*/ 8353 w 10000"/>
              <a:gd name="connsiteY6" fmla="*/ 862 h 10000"/>
              <a:gd name="connsiteX7" fmla="*/ 8571 w 10000"/>
              <a:gd name="connsiteY7" fmla="*/ 1061 h 10000"/>
              <a:gd name="connsiteX8" fmla="*/ 8770 w 10000"/>
              <a:gd name="connsiteY8" fmla="*/ 1277 h 10000"/>
              <a:gd name="connsiteX9" fmla="*/ 8948 w 10000"/>
              <a:gd name="connsiteY9" fmla="*/ 1493 h 10000"/>
              <a:gd name="connsiteX10" fmla="*/ 9107 w 10000"/>
              <a:gd name="connsiteY10" fmla="*/ 1708 h 10000"/>
              <a:gd name="connsiteX11" fmla="*/ 9266 w 10000"/>
              <a:gd name="connsiteY11" fmla="*/ 1940 h 10000"/>
              <a:gd name="connsiteX12" fmla="*/ 9405 w 10000"/>
              <a:gd name="connsiteY12" fmla="*/ 2172 h 10000"/>
              <a:gd name="connsiteX13" fmla="*/ 9524 w 10000"/>
              <a:gd name="connsiteY13" fmla="*/ 2405 h 10000"/>
              <a:gd name="connsiteX14" fmla="*/ 9643 w 10000"/>
              <a:gd name="connsiteY14" fmla="*/ 2653 h 10000"/>
              <a:gd name="connsiteX15" fmla="*/ 9742 w 10000"/>
              <a:gd name="connsiteY15" fmla="*/ 2902 h 10000"/>
              <a:gd name="connsiteX16" fmla="*/ 9821 w 10000"/>
              <a:gd name="connsiteY16" fmla="*/ 3151 h 10000"/>
              <a:gd name="connsiteX17" fmla="*/ 9881 w 10000"/>
              <a:gd name="connsiteY17" fmla="*/ 3400 h 10000"/>
              <a:gd name="connsiteX18" fmla="*/ 9940 w 10000"/>
              <a:gd name="connsiteY18" fmla="*/ 3648 h 10000"/>
              <a:gd name="connsiteX19" fmla="*/ 9980 w 10000"/>
              <a:gd name="connsiteY19" fmla="*/ 3914 h 10000"/>
              <a:gd name="connsiteX20" fmla="*/ 10000 w 10000"/>
              <a:gd name="connsiteY20" fmla="*/ 4179 h 10000"/>
              <a:gd name="connsiteX21" fmla="*/ 10000 w 10000"/>
              <a:gd name="connsiteY21" fmla="*/ 4428 h 10000"/>
              <a:gd name="connsiteX22" fmla="*/ 10000 w 10000"/>
              <a:gd name="connsiteY22" fmla="*/ 4693 h 10000"/>
              <a:gd name="connsiteX23" fmla="*/ 9980 w 10000"/>
              <a:gd name="connsiteY23" fmla="*/ 4959 h 10000"/>
              <a:gd name="connsiteX24" fmla="*/ 9940 w 10000"/>
              <a:gd name="connsiteY24" fmla="*/ 5224 h 10000"/>
              <a:gd name="connsiteX25" fmla="*/ 9901 w 10000"/>
              <a:gd name="connsiteY25" fmla="*/ 5489 h 10000"/>
              <a:gd name="connsiteX26" fmla="*/ 9841 w 10000"/>
              <a:gd name="connsiteY26" fmla="*/ 5738 h 10000"/>
              <a:gd name="connsiteX27" fmla="*/ 9762 w 10000"/>
              <a:gd name="connsiteY27" fmla="*/ 6003 h 10000"/>
              <a:gd name="connsiteX28" fmla="*/ 9663 w 10000"/>
              <a:gd name="connsiteY28" fmla="*/ 6252 h 10000"/>
              <a:gd name="connsiteX29" fmla="*/ 9544 w 10000"/>
              <a:gd name="connsiteY29" fmla="*/ 6517 h 10000"/>
              <a:gd name="connsiteX30" fmla="*/ 9425 w 10000"/>
              <a:gd name="connsiteY30" fmla="*/ 6766 h 10000"/>
              <a:gd name="connsiteX31" fmla="*/ 9286 w 10000"/>
              <a:gd name="connsiteY31" fmla="*/ 7015 h 10000"/>
              <a:gd name="connsiteX32" fmla="*/ 9127 w 10000"/>
              <a:gd name="connsiteY32" fmla="*/ 7247 h 10000"/>
              <a:gd name="connsiteX33" fmla="*/ 8948 w 10000"/>
              <a:gd name="connsiteY33" fmla="*/ 7496 h 10000"/>
              <a:gd name="connsiteX34" fmla="*/ 8948 w 10000"/>
              <a:gd name="connsiteY34" fmla="*/ 7496 h 10000"/>
              <a:gd name="connsiteX35" fmla="*/ 8770 w 10000"/>
              <a:gd name="connsiteY35" fmla="*/ 7728 h 10000"/>
              <a:gd name="connsiteX36" fmla="*/ 8571 w 10000"/>
              <a:gd name="connsiteY36" fmla="*/ 7944 h 10000"/>
              <a:gd name="connsiteX37" fmla="*/ 8353 w 10000"/>
              <a:gd name="connsiteY37" fmla="*/ 8159 h 10000"/>
              <a:gd name="connsiteX38" fmla="*/ 8135 w 10000"/>
              <a:gd name="connsiteY38" fmla="*/ 8358 h 10000"/>
              <a:gd name="connsiteX39" fmla="*/ 7917 w 10000"/>
              <a:gd name="connsiteY39" fmla="*/ 8541 h 10000"/>
              <a:gd name="connsiteX40" fmla="*/ 7679 w 10000"/>
              <a:gd name="connsiteY40" fmla="*/ 8723 h 10000"/>
              <a:gd name="connsiteX41" fmla="*/ 7421 w 10000"/>
              <a:gd name="connsiteY41" fmla="*/ 8889 h 10000"/>
              <a:gd name="connsiteX42" fmla="*/ 7163 w 10000"/>
              <a:gd name="connsiteY42" fmla="*/ 9038 h 10000"/>
              <a:gd name="connsiteX43" fmla="*/ 6905 w 10000"/>
              <a:gd name="connsiteY43" fmla="*/ 9187 h 10000"/>
              <a:gd name="connsiteX44" fmla="*/ 6627 w 10000"/>
              <a:gd name="connsiteY44" fmla="*/ 9320 h 10000"/>
              <a:gd name="connsiteX45" fmla="*/ 6349 w 10000"/>
              <a:gd name="connsiteY45" fmla="*/ 9436 h 10000"/>
              <a:gd name="connsiteX46" fmla="*/ 6071 w 10000"/>
              <a:gd name="connsiteY46" fmla="*/ 9552 h 10000"/>
              <a:gd name="connsiteX47" fmla="*/ 5774 w 10000"/>
              <a:gd name="connsiteY47" fmla="*/ 9652 h 10000"/>
              <a:gd name="connsiteX48" fmla="*/ 5496 w 10000"/>
              <a:gd name="connsiteY48" fmla="*/ 9735 h 10000"/>
              <a:gd name="connsiteX49" fmla="*/ 5198 w 10000"/>
              <a:gd name="connsiteY49" fmla="*/ 9801 h 10000"/>
              <a:gd name="connsiteX50" fmla="*/ 4881 w 10000"/>
              <a:gd name="connsiteY50" fmla="*/ 9867 h 10000"/>
              <a:gd name="connsiteX51" fmla="*/ 4583 w 10000"/>
              <a:gd name="connsiteY51" fmla="*/ 9917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7 h 10000"/>
              <a:gd name="connsiteX59" fmla="*/ 2083 w 10000"/>
              <a:gd name="connsiteY59" fmla="*/ 9867 h 10000"/>
              <a:gd name="connsiteX60" fmla="*/ 1786 w 10000"/>
              <a:gd name="connsiteY60" fmla="*/ 9801 h 10000"/>
              <a:gd name="connsiteX61" fmla="*/ 1468 w 10000"/>
              <a:gd name="connsiteY61" fmla="*/ 9735 h 10000"/>
              <a:gd name="connsiteX62" fmla="*/ 1171 w 10000"/>
              <a:gd name="connsiteY62" fmla="*/ 9635 h 10000"/>
              <a:gd name="connsiteX63" fmla="*/ 873 w 10000"/>
              <a:gd name="connsiteY63" fmla="*/ 9536 h 10000"/>
              <a:gd name="connsiteX64" fmla="*/ 575 w 10000"/>
              <a:gd name="connsiteY64" fmla="*/ 9420 h 10000"/>
              <a:gd name="connsiteX65" fmla="*/ 278 w 10000"/>
              <a:gd name="connsiteY65" fmla="*/ 9287 h 10000"/>
              <a:gd name="connsiteX66" fmla="*/ 0 w 10000"/>
              <a:gd name="connsiteY66" fmla="*/ 9138 h 10000"/>
              <a:gd name="connsiteX67" fmla="*/ 6927 w 10000"/>
              <a:gd name="connsiteY67" fmla="*/ 98 h 10000"/>
              <a:gd name="connsiteX0" fmla="*/ 0 w 10000"/>
              <a:gd name="connsiteY0" fmla="*/ 9138 h 10000"/>
              <a:gd name="connsiteX1" fmla="*/ 7123 w 10000"/>
              <a:gd name="connsiteY1" fmla="*/ 0 h 10000"/>
              <a:gd name="connsiteX2" fmla="*/ 7401 w 10000"/>
              <a:gd name="connsiteY2" fmla="*/ 149 h 10000"/>
              <a:gd name="connsiteX3" fmla="*/ 7659 w 10000"/>
              <a:gd name="connsiteY3" fmla="*/ 315 h 10000"/>
              <a:gd name="connsiteX4" fmla="*/ 7897 w 10000"/>
              <a:gd name="connsiteY4" fmla="*/ 498 h 10000"/>
              <a:gd name="connsiteX5" fmla="*/ 8135 w 10000"/>
              <a:gd name="connsiteY5" fmla="*/ 680 h 10000"/>
              <a:gd name="connsiteX6" fmla="*/ 8353 w 10000"/>
              <a:gd name="connsiteY6" fmla="*/ 862 h 10000"/>
              <a:gd name="connsiteX7" fmla="*/ 8571 w 10000"/>
              <a:gd name="connsiteY7" fmla="*/ 1061 h 10000"/>
              <a:gd name="connsiteX8" fmla="*/ 8770 w 10000"/>
              <a:gd name="connsiteY8" fmla="*/ 1277 h 10000"/>
              <a:gd name="connsiteX9" fmla="*/ 8948 w 10000"/>
              <a:gd name="connsiteY9" fmla="*/ 1493 h 10000"/>
              <a:gd name="connsiteX10" fmla="*/ 9107 w 10000"/>
              <a:gd name="connsiteY10" fmla="*/ 1708 h 10000"/>
              <a:gd name="connsiteX11" fmla="*/ 9266 w 10000"/>
              <a:gd name="connsiteY11" fmla="*/ 1940 h 10000"/>
              <a:gd name="connsiteX12" fmla="*/ 9405 w 10000"/>
              <a:gd name="connsiteY12" fmla="*/ 2172 h 10000"/>
              <a:gd name="connsiteX13" fmla="*/ 9524 w 10000"/>
              <a:gd name="connsiteY13" fmla="*/ 2405 h 10000"/>
              <a:gd name="connsiteX14" fmla="*/ 9643 w 10000"/>
              <a:gd name="connsiteY14" fmla="*/ 2653 h 10000"/>
              <a:gd name="connsiteX15" fmla="*/ 9742 w 10000"/>
              <a:gd name="connsiteY15" fmla="*/ 2902 h 10000"/>
              <a:gd name="connsiteX16" fmla="*/ 9821 w 10000"/>
              <a:gd name="connsiteY16" fmla="*/ 3151 h 10000"/>
              <a:gd name="connsiteX17" fmla="*/ 9881 w 10000"/>
              <a:gd name="connsiteY17" fmla="*/ 3400 h 10000"/>
              <a:gd name="connsiteX18" fmla="*/ 9940 w 10000"/>
              <a:gd name="connsiteY18" fmla="*/ 3648 h 10000"/>
              <a:gd name="connsiteX19" fmla="*/ 9980 w 10000"/>
              <a:gd name="connsiteY19" fmla="*/ 3914 h 10000"/>
              <a:gd name="connsiteX20" fmla="*/ 10000 w 10000"/>
              <a:gd name="connsiteY20" fmla="*/ 4179 h 10000"/>
              <a:gd name="connsiteX21" fmla="*/ 10000 w 10000"/>
              <a:gd name="connsiteY21" fmla="*/ 4428 h 10000"/>
              <a:gd name="connsiteX22" fmla="*/ 10000 w 10000"/>
              <a:gd name="connsiteY22" fmla="*/ 4693 h 10000"/>
              <a:gd name="connsiteX23" fmla="*/ 9980 w 10000"/>
              <a:gd name="connsiteY23" fmla="*/ 4959 h 10000"/>
              <a:gd name="connsiteX24" fmla="*/ 9940 w 10000"/>
              <a:gd name="connsiteY24" fmla="*/ 5224 h 10000"/>
              <a:gd name="connsiteX25" fmla="*/ 9901 w 10000"/>
              <a:gd name="connsiteY25" fmla="*/ 5489 h 10000"/>
              <a:gd name="connsiteX26" fmla="*/ 9841 w 10000"/>
              <a:gd name="connsiteY26" fmla="*/ 5738 h 10000"/>
              <a:gd name="connsiteX27" fmla="*/ 9762 w 10000"/>
              <a:gd name="connsiteY27" fmla="*/ 6003 h 10000"/>
              <a:gd name="connsiteX28" fmla="*/ 9663 w 10000"/>
              <a:gd name="connsiteY28" fmla="*/ 6252 h 10000"/>
              <a:gd name="connsiteX29" fmla="*/ 9544 w 10000"/>
              <a:gd name="connsiteY29" fmla="*/ 6517 h 10000"/>
              <a:gd name="connsiteX30" fmla="*/ 9425 w 10000"/>
              <a:gd name="connsiteY30" fmla="*/ 6766 h 10000"/>
              <a:gd name="connsiteX31" fmla="*/ 9286 w 10000"/>
              <a:gd name="connsiteY31" fmla="*/ 7015 h 10000"/>
              <a:gd name="connsiteX32" fmla="*/ 9127 w 10000"/>
              <a:gd name="connsiteY32" fmla="*/ 7247 h 10000"/>
              <a:gd name="connsiteX33" fmla="*/ 8948 w 10000"/>
              <a:gd name="connsiteY33" fmla="*/ 7496 h 10000"/>
              <a:gd name="connsiteX34" fmla="*/ 8948 w 10000"/>
              <a:gd name="connsiteY34" fmla="*/ 7496 h 10000"/>
              <a:gd name="connsiteX35" fmla="*/ 8770 w 10000"/>
              <a:gd name="connsiteY35" fmla="*/ 7728 h 10000"/>
              <a:gd name="connsiteX36" fmla="*/ 8571 w 10000"/>
              <a:gd name="connsiteY36" fmla="*/ 7944 h 10000"/>
              <a:gd name="connsiteX37" fmla="*/ 8353 w 10000"/>
              <a:gd name="connsiteY37" fmla="*/ 8159 h 10000"/>
              <a:gd name="connsiteX38" fmla="*/ 8135 w 10000"/>
              <a:gd name="connsiteY38" fmla="*/ 8358 h 10000"/>
              <a:gd name="connsiteX39" fmla="*/ 7917 w 10000"/>
              <a:gd name="connsiteY39" fmla="*/ 8541 h 10000"/>
              <a:gd name="connsiteX40" fmla="*/ 7679 w 10000"/>
              <a:gd name="connsiteY40" fmla="*/ 8723 h 10000"/>
              <a:gd name="connsiteX41" fmla="*/ 7421 w 10000"/>
              <a:gd name="connsiteY41" fmla="*/ 8889 h 10000"/>
              <a:gd name="connsiteX42" fmla="*/ 7163 w 10000"/>
              <a:gd name="connsiteY42" fmla="*/ 9038 h 10000"/>
              <a:gd name="connsiteX43" fmla="*/ 6905 w 10000"/>
              <a:gd name="connsiteY43" fmla="*/ 9187 h 10000"/>
              <a:gd name="connsiteX44" fmla="*/ 6627 w 10000"/>
              <a:gd name="connsiteY44" fmla="*/ 9320 h 10000"/>
              <a:gd name="connsiteX45" fmla="*/ 6349 w 10000"/>
              <a:gd name="connsiteY45" fmla="*/ 9436 h 10000"/>
              <a:gd name="connsiteX46" fmla="*/ 6071 w 10000"/>
              <a:gd name="connsiteY46" fmla="*/ 9552 h 10000"/>
              <a:gd name="connsiteX47" fmla="*/ 5774 w 10000"/>
              <a:gd name="connsiteY47" fmla="*/ 9652 h 10000"/>
              <a:gd name="connsiteX48" fmla="*/ 5496 w 10000"/>
              <a:gd name="connsiteY48" fmla="*/ 9735 h 10000"/>
              <a:gd name="connsiteX49" fmla="*/ 5198 w 10000"/>
              <a:gd name="connsiteY49" fmla="*/ 9801 h 10000"/>
              <a:gd name="connsiteX50" fmla="*/ 4881 w 10000"/>
              <a:gd name="connsiteY50" fmla="*/ 9867 h 10000"/>
              <a:gd name="connsiteX51" fmla="*/ 4583 w 10000"/>
              <a:gd name="connsiteY51" fmla="*/ 9917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7 h 10000"/>
              <a:gd name="connsiteX59" fmla="*/ 2083 w 10000"/>
              <a:gd name="connsiteY59" fmla="*/ 9867 h 10000"/>
              <a:gd name="connsiteX60" fmla="*/ 1786 w 10000"/>
              <a:gd name="connsiteY60" fmla="*/ 9801 h 10000"/>
              <a:gd name="connsiteX61" fmla="*/ 1468 w 10000"/>
              <a:gd name="connsiteY61" fmla="*/ 9735 h 10000"/>
              <a:gd name="connsiteX62" fmla="*/ 1171 w 10000"/>
              <a:gd name="connsiteY62" fmla="*/ 9635 h 10000"/>
              <a:gd name="connsiteX63" fmla="*/ 873 w 10000"/>
              <a:gd name="connsiteY63" fmla="*/ 9536 h 10000"/>
              <a:gd name="connsiteX64" fmla="*/ 575 w 10000"/>
              <a:gd name="connsiteY64" fmla="*/ 9420 h 10000"/>
              <a:gd name="connsiteX65" fmla="*/ 278 w 10000"/>
              <a:gd name="connsiteY65" fmla="*/ 9287 h 10000"/>
              <a:gd name="connsiteX66" fmla="*/ 0 w 10000"/>
              <a:gd name="connsiteY66" fmla="*/ 9138 h 10000"/>
              <a:gd name="connsiteX0" fmla="*/ 0 w 10000"/>
              <a:gd name="connsiteY0" fmla="*/ 9073 h 9935"/>
              <a:gd name="connsiteX1" fmla="*/ 7221 w 10000"/>
              <a:gd name="connsiteY1" fmla="*/ 0 h 9935"/>
              <a:gd name="connsiteX2" fmla="*/ 7401 w 10000"/>
              <a:gd name="connsiteY2" fmla="*/ 84 h 9935"/>
              <a:gd name="connsiteX3" fmla="*/ 7659 w 10000"/>
              <a:gd name="connsiteY3" fmla="*/ 250 h 9935"/>
              <a:gd name="connsiteX4" fmla="*/ 7897 w 10000"/>
              <a:gd name="connsiteY4" fmla="*/ 433 h 9935"/>
              <a:gd name="connsiteX5" fmla="*/ 8135 w 10000"/>
              <a:gd name="connsiteY5" fmla="*/ 615 h 9935"/>
              <a:gd name="connsiteX6" fmla="*/ 8353 w 10000"/>
              <a:gd name="connsiteY6" fmla="*/ 797 h 9935"/>
              <a:gd name="connsiteX7" fmla="*/ 8571 w 10000"/>
              <a:gd name="connsiteY7" fmla="*/ 996 h 9935"/>
              <a:gd name="connsiteX8" fmla="*/ 8770 w 10000"/>
              <a:gd name="connsiteY8" fmla="*/ 1212 h 9935"/>
              <a:gd name="connsiteX9" fmla="*/ 8948 w 10000"/>
              <a:gd name="connsiteY9" fmla="*/ 1428 h 9935"/>
              <a:gd name="connsiteX10" fmla="*/ 9107 w 10000"/>
              <a:gd name="connsiteY10" fmla="*/ 1643 h 9935"/>
              <a:gd name="connsiteX11" fmla="*/ 9266 w 10000"/>
              <a:gd name="connsiteY11" fmla="*/ 1875 h 9935"/>
              <a:gd name="connsiteX12" fmla="*/ 9405 w 10000"/>
              <a:gd name="connsiteY12" fmla="*/ 2107 h 9935"/>
              <a:gd name="connsiteX13" fmla="*/ 9524 w 10000"/>
              <a:gd name="connsiteY13" fmla="*/ 2340 h 9935"/>
              <a:gd name="connsiteX14" fmla="*/ 9643 w 10000"/>
              <a:gd name="connsiteY14" fmla="*/ 2588 h 9935"/>
              <a:gd name="connsiteX15" fmla="*/ 9742 w 10000"/>
              <a:gd name="connsiteY15" fmla="*/ 2837 h 9935"/>
              <a:gd name="connsiteX16" fmla="*/ 9821 w 10000"/>
              <a:gd name="connsiteY16" fmla="*/ 3086 h 9935"/>
              <a:gd name="connsiteX17" fmla="*/ 9881 w 10000"/>
              <a:gd name="connsiteY17" fmla="*/ 3335 h 9935"/>
              <a:gd name="connsiteX18" fmla="*/ 9940 w 10000"/>
              <a:gd name="connsiteY18" fmla="*/ 3583 h 9935"/>
              <a:gd name="connsiteX19" fmla="*/ 9980 w 10000"/>
              <a:gd name="connsiteY19" fmla="*/ 3849 h 9935"/>
              <a:gd name="connsiteX20" fmla="*/ 10000 w 10000"/>
              <a:gd name="connsiteY20" fmla="*/ 4114 h 9935"/>
              <a:gd name="connsiteX21" fmla="*/ 10000 w 10000"/>
              <a:gd name="connsiteY21" fmla="*/ 4363 h 9935"/>
              <a:gd name="connsiteX22" fmla="*/ 10000 w 10000"/>
              <a:gd name="connsiteY22" fmla="*/ 4628 h 9935"/>
              <a:gd name="connsiteX23" fmla="*/ 9980 w 10000"/>
              <a:gd name="connsiteY23" fmla="*/ 4894 h 9935"/>
              <a:gd name="connsiteX24" fmla="*/ 9940 w 10000"/>
              <a:gd name="connsiteY24" fmla="*/ 5159 h 9935"/>
              <a:gd name="connsiteX25" fmla="*/ 9901 w 10000"/>
              <a:gd name="connsiteY25" fmla="*/ 5424 h 9935"/>
              <a:gd name="connsiteX26" fmla="*/ 9841 w 10000"/>
              <a:gd name="connsiteY26" fmla="*/ 5673 h 9935"/>
              <a:gd name="connsiteX27" fmla="*/ 9762 w 10000"/>
              <a:gd name="connsiteY27" fmla="*/ 5938 h 9935"/>
              <a:gd name="connsiteX28" fmla="*/ 9663 w 10000"/>
              <a:gd name="connsiteY28" fmla="*/ 6187 h 9935"/>
              <a:gd name="connsiteX29" fmla="*/ 9544 w 10000"/>
              <a:gd name="connsiteY29" fmla="*/ 6452 h 9935"/>
              <a:gd name="connsiteX30" fmla="*/ 9425 w 10000"/>
              <a:gd name="connsiteY30" fmla="*/ 6701 h 9935"/>
              <a:gd name="connsiteX31" fmla="*/ 9286 w 10000"/>
              <a:gd name="connsiteY31" fmla="*/ 6950 h 9935"/>
              <a:gd name="connsiteX32" fmla="*/ 9127 w 10000"/>
              <a:gd name="connsiteY32" fmla="*/ 7182 h 9935"/>
              <a:gd name="connsiteX33" fmla="*/ 8948 w 10000"/>
              <a:gd name="connsiteY33" fmla="*/ 7431 h 9935"/>
              <a:gd name="connsiteX34" fmla="*/ 8948 w 10000"/>
              <a:gd name="connsiteY34" fmla="*/ 7431 h 9935"/>
              <a:gd name="connsiteX35" fmla="*/ 8770 w 10000"/>
              <a:gd name="connsiteY35" fmla="*/ 7663 h 9935"/>
              <a:gd name="connsiteX36" fmla="*/ 8571 w 10000"/>
              <a:gd name="connsiteY36" fmla="*/ 7879 h 9935"/>
              <a:gd name="connsiteX37" fmla="*/ 8353 w 10000"/>
              <a:gd name="connsiteY37" fmla="*/ 8094 h 9935"/>
              <a:gd name="connsiteX38" fmla="*/ 8135 w 10000"/>
              <a:gd name="connsiteY38" fmla="*/ 8293 h 9935"/>
              <a:gd name="connsiteX39" fmla="*/ 7917 w 10000"/>
              <a:gd name="connsiteY39" fmla="*/ 8476 h 9935"/>
              <a:gd name="connsiteX40" fmla="*/ 7679 w 10000"/>
              <a:gd name="connsiteY40" fmla="*/ 8658 h 9935"/>
              <a:gd name="connsiteX41" fmla="*/ 7421 w 10000"/>
              <a:gd name="connsiteY41" fmla="*/ 8824 h 9935"/>
              <a:gd name="connsiteX42" fmla="*/ 7163 w 10000"/>
              <a:gd name="connsiteY42" fmla="*/ 8973 h 9935"/>
              <a:gd name="connsiteX43" fmla="*/ 6905 w 10000"/>
              <a:gd name="connsiteY43" fmla="*/ 9122 h 9935"/>
              <a:gd name="connsiteX44" fmla="*/ 6627 w 10000"/>
              <a:gd name="connsiteY44" fmla="*/ 9255 h 9935"/>
              <a:gd name="connsiteX45" fmla="*/ 6349 w 10000"/>
              <a:gd name="connsiteY45" fmla="*/ 9371 h 9935"/>
              <a:gd name="connsiteX46" fmla="*/ 6071 w 10000"/>
              <a:gd name="connsiteY46" fmla="*/ 9487 h 9935"/>
              <a:gd name="connsiteX47" fmla="*/ 5774 w 10000"/>
              <a:gd name="connsiteY47" fmla="*/ 9587 h 9935"/>
              <a:gd name="connsiteX48" fmla="*/ 5496 w 10000"/>
              <a:gd name="connsiteY48" fmla="*/ 9670 h 9935"/>
              <a:gd name="connsiteX49" fmla="*/ 5198 w 10000"/>
              <a:gd name="connsiteY49" fmla="*/ 9736 h 9935"/>
              <a:gd name="connsiteX50" fmla="*/ 4881 w 10000"/>
              <a:gd name="connsiteY50" fmla="*/ 9802 h 9935"/>
              <a:gd name="connsiteX51" fmla="*/ 4583 w 10000"/>
              <a:gd name="connsiteY51" fmla="*/ 9852 h 9935"/>
              <a:gd name="connsiteX52" fmla="*/ 4266 w 10000"/>
              <a:gd name="connsiteY52" fmla="*/ 9885 h 9935"/>
              <a:gd name="connsiteX53" fmla="*/ 3968 w 10000"/>
              <a:gd name="connsiteY53" fmla="*/ 9918 h 9935"/>
              <a:gd name="connsiteX54" fmla="*/ 3651 w 10000"/>
              <a:gd name="connsiteY54" fmla="*/ 9935 h 9935"/>
              <a:gd name="connsiteX55" fmla="*/ 3333 w 10000"/>
              <a:gd name="connsiteY55" fmla="*/ 9935 h 9935"/>
              <a:gd name="connsiteX56" fmla="*/ 3036 w 10000"/>
              <a:gd name="connsiteY56" fmla="*/ 9918 h 9935"/>
              <a:gd name="connsiteX57" fmla="*/ 2718 w 10000"/>
              <a:gd name="connsiteY57" fmla="*/ 9885 h 9935"/>
              <a:gd name="connsiteX58" fmla="*/ 2401 w 10000"/>
              <a:gd name="connsiteY58" fmla="*/ 9852 h 9935"/>
              <a:gd name="connsiteX59" fmla="*/ 2083 w 10000"/>
              <a:gd name="connsiteY59" fmla="*/ 9802 h 9935"/>
              <a:gd name="connsiteX60" fmla="*/ 1786 w 10000"/>
              <a:gd name="connsiteY60" fmla="*/ 9736 h 9935"/>
              <a:gd name="connsiteX61" fmla="*/ 1468 w 10000"/>
              <a:gd name="connsiteY61" fmla="*/ 9670 h 9935"/>
              <a:gd name="connsiteX62" fmla="*/ 1171 w 10000"/>
              <a:gd name="connsiteY62" fmla="*/ 9570 h 9935"/>
              <a:gd name="connsiteX63" fmla="*/ 873 w 10000"/>
              <a:gd name="connsiteY63" fmla="*/ 9471 h 9935"/>
              <a:gd name="connsiteX64" fmla="*/ 575 w 10000"/>
              <a:gd name="connsiteY64" fmla="*/ 9355 h 9935"/>
              <a:gd name="connsiteX65" fmla="*/ 278 w 10000"/>
              <a:gd name="connsiteY65" fmla="*/ 9222 h 9935"/>
              <a:gd name="connsiteX66" fmla="*/ 0 w 10000"/>
              <a:gd name="connsiteY66" fmla="*/ 9073 h 9935"/>
              <a:gd name="connsiteX0" fmla="*/ 0 w 10000"/>
              <a:gd name="connsiteY0" fmla="*/ 9132 h 10000"/>
              <a:gd name="connsiteX1" fmla="*/ 7221 w 10000"/>
              <a:gd name="connsiteY1" fmla="*/ 0 h 10000"/>
              <a:gd name="connsiteX2" fmla="*/ 7401 w 10000"/>
              <a:gd name="connsiteY2" fmla="*/ 85 h 10000"/>
              <a:gd name="connsiteX3" fmla="*/ 7659 w 10000"/>
              <a:gd name="connsiteY3" fmla="*/ 252 h 10000"/>
              <a:gd name="connsiteX4" fmla="*/ 7897 w 10000"/>
              <a:gd name="connsiteY4" fmla="*/ 436 h 10000"/>
              <a:gd name="connsiteX5" fmla="*/ 8135 w 10000"/>
              <a:gd name="connsiteY5" fmla="*/ 619 h 10000"/>
              <a:gd name="connsiteX6" fmla="*/ 8353 w 10000"/>
              <a:gd name="connsiteY6" fmla="*/ 802 h 10000"/>
              <a:gd name="connsiteX7" fmla="*/ 8571 w 10000"/>
              <a:gd name="connsiteY7" fmla="*/ 1003 h 10000"/>
              <a:gd name="connsiteX8" fmla="*/ 8770 w 10000"/>
              <a:gd name="connsiteY8" fmla="*/ 1220 h 10000"/>
              <a:gd name="connsiteX9" fmla="*/ 8948 w 10000"/>
              <a:gd name="connsiteY9" fmla="*/ 1437 h 10000"/>
              <a:gd name="connsiteX10" fmla="*/ 9107 w 10000"/>
              <a:gd name="connsiteY10" fmla="*/ 1654 h 10000"/>
              <a:gd name="connsiteX11" fmla="*/ 9266 w 10000"/>
              <a:gd name="connsiteY11" fmla="*/ 1887 h 10000"/>
              <a:gd name="connsiteX12" fmla="*/ 9405 w 10000"/>
              <a:gd name="connsiteY12" fmla="*/ 2121 h 10000"/>
              <a:gd name="connsiteX13" fmla="*/ 9524 w 10000"/>
              <a:gd name="connsiteY13" fmla="*/ 2355 h 10000"/>
              <a:gd name="connsiteX14" fmla="*/ 9643 w 10000"/>
              <a:gd name="connsiteY14" fmla="*/ 2605 h 10000"/>
              <a:gd name="connsiteX15" fmla="*/ 9742 w 10000"/>
              <a:gd name="connsiteY15" fmla="*/ 2856 h 10000"/>
              <a:gd name="connsiteX16" fmla="*/ 9821 w 10000"/>
              <a:gd name="connsiteY16" fmla="*/ 3106 h 10000"/>
              <a:gd name="connsiteX17" fmla="*/ 9881 w 10000"/>
              <a:gd name="connsiteY17" fmla="*/ 3357 h 10000"/>
              <a:gd name="connsiteX18" fmla="*/ 9940 w 10000"/>
              <a:gd name="connsiteY18" fmla="*/ 3606 h 10000"/>
              <a:gd name="connsiteX19" fmla="*/ 9980 w 10000"/>
              <a:gd name="connsiteY19" fmla="*/ 3874 h 10000"/>
              <a:gd name="connsiteX20" fmla="*/ 10000 w 10000"/>
              <a:gd name="connsiteY20" fmla="*/ 4141 h 10000"/>
              <a:gd name="connsiteX21" fmla="*/ 10000 w 10000"/>
              <a:gd name="connsiteY21" fmla="*/ 4392 h 10000"/>
              <a:gd name="connsiteX22" fmla="*/ 10000 w 10000"/>
              <a:gd name="connsiteY22" fmla="*/ 4658 h 10000"/>
              <a:gd name="connsiteX23" fmla="*/ 9980 w 10000"/>
              <a:gd name="connsiteY23" fmla="*/ 4926 h 10000"/>
              <a:gd name="connsiteX24" fmla="*/ 9940 w 10000"/>
              <a:gd name="connsiteY24" fmla="*/ 5193 h 10000"/>
              <a:gd name="connsiteX25" fmla="*/ 9901 w 10000"/>
              <a:gd name="connsiteY25" fmla="*/ 5459 h 10000"/>
              <a:gd name="connsiteX26" fmla="*/ 9841 w 10000"/>
              <a:gd name="connsiteY26" fmla="*/ 5710 h 10000"/>
              <a:gd name="connsiteX27" fmla="*/ 9762 w 10000"/>
              <a:gd name="connsiteY27" fmla="*/ 5977 h 10000"/>
              <a:gd name="connsiteX28" fmla="*/ 9663 w 10000"/>
              <a:gd name="connsiteY28" fmla="*/ 6227 h 10000"/>
              <a:gd name="connsiteX29" fmla="*/ 9544 w 10000"/>
              <a:gd name="connsiteY29" fmla="*/ 6494 h 10000"/>
              <a:gd name="connsiteX30" fmla="*/ 9425 w 10000"/>
              <a:gd name="connsiteY30" fmla="*/ 6745 h 10000"/>
              <a:gd name="connsiteX31" fmla="*/ 9286 w 10000"/>
              <a:gd name="connsiteY31" fmla="*/ 6995 h 10000"/>
              <a:gd name="connsiteX32" fmla="*/ 9127 w 10000"/>
              <a:gd name="connsiteY32" fmla="*/ 7229 h 10000"/>
              <a:gd name="connsiteX33" fmla="*/ 8948 w 10000"/>
              <a:gd name="connsiteY33" fmla="*/ 7480 h 10000"/>
              <a:gd name="connsiteX34" fmla="*/ 8948 w 10000"/>
              <a:gd name="connsiteY34" fmla="*/ 7480 h 10000"/>
              <a:gd name="connsiteX35" fmla="*/ 8770 w 10000"/>
              <a:gd name="connsiteY35" fmla="*/ 7713 h 10000"/>
              <a:gd name="connsiteX36" fmla="*/ 8571 w 10000"/>
              <a:gd name="connsiteY36" fmla="*/ 7931 h 10000"/>
              <a:gd name="connsiteX37" fmla="*/ 8353 w 10000"/>
              <a:gd name="connsiteY37" fmla="*/ 8147 h 10000"/>
              <a:gd name="connsiteX38" fmla="*/ 8135 w 10000"/>
              <a:gd name="connsiteY38" fmla="*/ 8347 h 10000"/>
              <a:gd name="connsiteX39" fmla="*/ 7917 w 10000"/>
              <a:gd name="connsiteY39" fmla="*/ 8531 h 10000"/>
              <a:gd name="connsiteX40" fmla="*/ 7679 w 10000"/>
              <a:gd name="connsiteY40" fmla="*/ 8715 h 10000"/>
              <a:gd name="connsiteX41" fmla="*/ 7421 w 10000"/>
              <a:gd name="connsiteY41" fmla="*/ 8882 h 10000"/>
              <a:gd name="connsiteX42" fmla="*/ 7163 w 10000"/>
              <a:gd name="connsiteY42" fmla="*/ 9032 h 10000"/>
              <a:gd name="connsiteX43" fmla="*/ 6905 w 10000"/>
              <a:gd name="connsiteY43" fmla="*/ 9182 h 10000"/>
              <a:gd name="connsiteX44" fmla="*/ 6627 w 10000"/>
              <a:gd name="connsiteY44" fmla="*/ 9316 h 10000"/>
              <a:gd name="connsiteX45" fmla="*/ 6349 w 10000"/>
              <a:gd name="connsiteY45" fmla="*/ 9432 h 10000"/>
              <a:gd name="connsiteX46" fmla="*/ 6071 w 10000"/>
              <a:gd name="connsiteY46" fmla="*/ 9549 h 10000"/>
              <a:gd name="connsiteX47" fmla="*/ 5774 w 10000"/>
              <a:gd name="connsiteY47" fmla="*/ 9650 h 10000"/>
              <a:gd name="connsiteX48" fmla="*/ 5496 w 10000"/>
              <a:gd name="connsiteY48" fmla="*/ 9733 h 10000"/>
              <a:gd name="connsiteX49" fmla="*/ 5198 w 10000"/>
              <a:gd name="connsiteY49" fmla="*/ 9800 h 10000"/>
              <a:gd name="connsiteX50" fmla="*/ 4881 w 10000"/>
              <a:gd name="connsiteY50" fmla="*/ 9866 h 10000"/>
              <a:gd name="connsiteX51" fmla="*/ 4583 w 10000"/>
              <a:gd name="connsiteY51" fmla="*/ 9916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6 h 10000"/>
              <a:gd name="connsiteX59" fmla="*/ 2083 w 10000"/>
              <a:gd name="connsiteY59" fmla="*/ 9866 h 10000"/>
              <a:gd name="connsiteX60" fmla="*/ 1786 w 10000"/>
              <a:gd name="connsiteY60" fmla="*/ 9800 h 10000"/>
              <a:gd name="connsiteX61" fmla="*/ 1468 w 10000"/>
              <a:gd name="connsiteY61" fmla="*/ 9733 h 10000"/>
              <a:gd name="connsiteX62" fmla="*/ 1171 w 10000"/>
              <a:gd name="connsiteY62" fmla="*/ 9633 h 10000"/>
              <a:gd name="connsiteX63" fmla="*/ 873 w 10000"/>
              <a:gd name="connsiteY63" fmla="*/ 9533 h 10000"/>
              <a:gd name="connsiteX64" fmla="*/ 575 w 10000"/>
              <a:gd name="connsiteY64" fmla="*/ 9416 h 10000"/>
              <a:gd name="connsiteX65" fmla="*/ 278 w 10000"/>
              <a:gd name="connsiteY65" fmla="*/ 9282 h 10000"/>
              <a:gd name="connsiteX66" fmla="*/ 0 w 10000"/>
              <a:gd name="connsiteY66" fmla="*/ 9132 h 10000"/>
              <a:gd name="connsiteX0" fmla="*/ 0 w 10000"/>
              <a:gd name="connsiteY0" fmla="*/ 9132 h 10000"/>
              <a:gd name="connsiteX1" fmla="*/ 7221 w 10000"/>
              <a:gd name="connsiteY1" fmla="*/ 0 h 10000"/>
              <a:gd name="connsiteX2" fmla="*/ 7401 w 10000"/>
              <a:gd name="connsiteY2" fmla="*/ 85 h 10000"/>
              <a:gd name="connsiteX3" fmla="*/ 7659 w 10000"/>
              <a:gd name="connsiteY3" fmla="*/ 252 h 10000"/>
              <a:gd name="connsiteX4" fmla="*/ 7897 w 10000"/>
              <a:gd name="connsiteY4" fmla="*/ 436 h 10000"/>
              <a:gd name="connsiteX5" fmla="*/ 8135 w 10000"/>
              <a:gd name="connsiteY5" fmla="*/ 619 h 10000"/>
              <a:gd name="connsiteX6" fmla="*/ 8353 w 10000"/>
              <a:gd name="connsiteY6" fmla="*/ 802 h 10000"/>
              <a:gd name="connsiteX7" fmla="*/ 8571 w 10000"/>
              <a:gd name="connsiteY7" fmla="*/ 1003 h 10000"/>
              <a:gd name="connsiteX8" fmla="*/ 8770 w 10000"/>
              <a:gd name="connsiteY8" fmla="*/ 1220 h 10000"/>
              <a:gd name="connsiteX9" fmla="*/ 8948 w 10000"/>
              <a:gd name="connsiteY9" fmla="*/ 1437 h 10000"/>
              <a:gd name="connsiteX10" fmla="*/ 9107 w 10000"/>
              <a:gd name="connsiteY10" fmla="*/ 1654 h 10000"/>
              <a:gd name="connsiteX11" fmla="*/ 9266 w 10000"/>
              <a:gd name="connsiteY11" fmla="*/ 1887 h 10000"/>
              <a:gd name="connsiteX12" fmla="*/ 9405 w 10000"/>
              <a:gd name="connsiteY12" fmla="*/ 2121 h 10000"/>
              <a:gd name="connsiteX13" fmla="*/ 9524 w 10000"/>
              <a:gd name="connsiteY13" fmla="*/ 2355 h 10000"/>
              <a:gd name="connsiteX14" fmla="*/ 9643 w 10000"/>
              <a:gd name="connsiteY14" fmla="*/ 2605 h 10000"/>
              <a:gd name="connsiteX15" fmla="*/ 9742 w 10000"/>
              <a:gd name="connsiteY15" fmla="*/ 2856 h 10000"/>
              <a:gd name="connsiteX16" fmla="*/ 9821 w 10000"/>
              <a:gd name="connsiteY16" fmla="*/ 3106 h 10000"/>
              <a:gd name="connsiteX17" fmla="*/ 9881 w 10000"/>
              <a:gd name="connsiteY17" fmla="*/ 3357 h 10000"/>
              <a:gd name="connsiteX18" fmla="*/ 9940 w 10000"/>
              <a:gd name="connsiteY18" fmla="*/ 3606 h 10000"/>
              <a:gd name="connsiteX19" fmla="*/ 9980 w 10000"/>
              <a:gd name="connsiteY19" fmla="*/ 3874 h 10000"/>
              <a:gd name="connsiteX20" fmla="*/ 10000 w 10000"/>
              <a:gd name="connsiteY20" fmla="*/ 4141 h 10000"/>
              <a:gd name="connsiteX21" fmla="*/ 10000 w 10000"/>
              <a:gd name="connsiteY21" fmla="*/ 4392 h 10000"/>
              <a:gd name="connsiteX22" fmla="*/ 10000 w 10000"/>
              <a:gd name="connsiteY22" fmla="*/ 4658 h 10000"/>
              <a:gd name="connsiteX23" fmla="*/ 9980 w 10000"/>
              <a:gd name="connsiteY23" fmla="*/ 4926 h 10000"/>
              <a:gd name="connsiteX24" fmla="*/ 9940 w 10000"/>
              <a:gd name="connsiteY24" fmla="*/ 5193 h 10000"/>
              <a:gd name="connsiteX25" fmla="*/ 9901 w 10000"/>
              <a:gd name="connsiteY25" fmla="*/ 5459 h 10000"/>
              <a:gd name="connsiteX26" fmla="*/ 9841 w 10000"/>
              <a:gd name="connsiteY26" fmla="*/ 5710 h 10000"/>
              <a:gd name="connsiteX27" fmla="*/ 9762 w 10000"/>
              <a:gd name="connsiteY27" fmla="*/ 5977 h 10000"/>
              <a:gd name="connsiteX28" fmla="*/ 9663 w 10000"/>
              <a:gd name="connsiteY28" fmla="*/ 6227 h 10000"/>
              <a:gd name="connsiteX29" fmla="*/ 9544 w 10000"/>
              <a:gd name="connsiteY29" fmla="*/ 6494 h 10000"/>
              <a:gd name="connsiteX30" fmla="*/ 9425 w 10000"/>
              <a:gd name="connsiteY30" fmla="*/ 6745 h 10000"/>
              <a:gd name="connsiteX31" fmla="*/ 9286 w 10000"/>
              <a:gd name="connsiteY31" fmla="*/ 6995 h 10000"/>
              <a:gd name="connsiteX32" fmla="*/ 9127 w 10000"/>
              <a:gd name="connsiteY32" fmla="*/ 7229 h 10000"/>
              <a:gd name="connsiteX33" fmla="*/ 8948 w 10000"/>
              <a:gd name="connsiteY33" fmla="*/ 7480 h 10000"/>
              <a:gd name="connsiteX34" fmla="*/ 8948 w 10000"/>
              <a:gd name="connsiteY34" fmla="*/ 7480 h 10000"/>
              <a:gd name="connsiteX35" fmla="*/ 8770 w 10000"/>
              <a:gd name="connsiteY35" fmla="*/ 7713 h 10000"/>
              <a:gd name="connsiteX36" fmla="*/ 8571 w 10000"/>
              <a:gd name="connsiteY36" fmla="*/ 7931 h 10000"/>
              <a:gd name="connsiteX37" fmla="*/ 8353 w 10000"/>
              <a:gd name="connsiteY37" fmla="*/ 8147 h 10000"/>
              <a:gd name="connsiteX38" fmla="*/ 8135 w 10000"/>
              <a:gd name="connsiteY38" fmla="*/ 8347 h 10000"/>
              <a:gd name="connsiteX39" fmla="*/ 7917 w 10000"/>
              <a:gd name="connsiteY39" fmla="*/ 8531 h 10000"/>
              <a:gd name="connsiteX40" fmla="*/ 7679 w 10000"/>
              <a:gd name="connsiteY40" fmla="*/ 8715 h 10000"/>
              <a:gd name="connsiteX41" fmla="*/ 7421 w 10000"/>
              <a:gd name="connsiteY41" fmla="*/ 8882 h 10000"/>
              <a:gd name="connsiteX42" fmla="*/ 7163 w 10000"/>
              <a:gd name="connsiteY42" fmla="*/ 9032 h 10000"/>
              <a:gd name="connsiteX43" fmla="*/ 6905 w 10000"/>
              <a:gd name="connsiteY43" fmla="*/ 9182 h 10000"/>
              <a:gd name="connsiteX44" fmla="*/ 6627 w 10000"/>
              <a:gd name="connsiteY44" fmla="*/ 9316 h 10000"/>
              <a:gd name="connsiteX45" fmla="*/ 6349 w 10000"/>
              <a:gd name="connsiteY45" fmla="*/ 9432 h 10000"/>
              <a:gd name="connsiteX46" fmla="*/ 6071 w 10000"/>
              <a:gd name="connsiteY46" fmla="*/ 9549 h 10000"/>
              <a:gd name="connsiteX47" fmla="*/ 5774 w 10000"/>
              <a:gd name="connsiteY47" fmla="*/ 9650 h 10000"/>
              <a:gd name="connsiteX48" fmla="*/ 5496 w 10000"/>
              <a:gd name="connsiteY48" fmla="*/ 9733 h 10000"/>
              <a:gd name="connsiteX49" fmla="*/ 5198 w 10000"/>
              <a:gd name="connsiteY49" fmla="*/ 9800 h 10000"/>
              <a:gd name="connsiteX50" fmla="*/ 4881 w 10000"/>
              <a:gd name="connsiteY50" fmla="*/ 9866 h 10000"/>
              <a:gd name="connsiteX51" fmla="*/ 4583 w 10000"/>
              <a:gd name="connsiteY51" fmla="*/ 9916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6 h 10000"/>
              <a:gd name="connsiteX59" fmla="*/ 2083 w 10000"/>
              <a:gd name="connsiteY59" fmla="*/ 9866 h 10000"/>
              <a:gd name="connsiteX60" fmla="*/ 1786 w 10000"/>
              <a:gd name="connsiteY60" fmla="*/ 9800 h 10000"/>
              <a:gd name="connsiteX61" fmla="*/ 1468 w 10000"/>
              <a:gd name="connsiteY61" fmla="*/ 9733 h 10000"/>
              <a:gd name="connsiteX62" fmla="*/ 1171 w 10000"/>
              <a:gd name="connsiteY62" fmla="*/ 9633 h 10000"/>
              <a:gd name="connsiteX63" fmla="*/ 873 w 10000"/>
              <a:gd name="connsiteY63" fmla="*/ 9533 h 10000"/>
              <a:gd name="connsiteX64" fmla="*/ 575 w 10000"/>
              <a:gd name="connsiteY64" fmla="*/ 9416 h 10000"/>
              <a:gd name="connsiteX65" fmla="*/ 278 w 10000"/>
              <a:gd name="connsiteY65" fmla="*/ 9282 h 10000"/>
              <a:gd name="connsiteX66" fmla="*/ 0 w 10000"/>
              <a:gd name="connsiteY66" fmla="*/ 9132 h 10000"/>
              <a:gd name="connsiteX0" fmla="*/ 0 w 10000"/>
              <a:gd name="connsiteY0" fmla="*/ 9132 h 10000"/>
              <a:gd name="connsiteX1" fmla="*/ 7221 w 10000"/>
              <a:gd name="connsiteY1" fmla="*/ 0 h 10000"/>
              <a:gd name="connsiteX2" fmla="*/ 7401 w 10000"/>
              <a:gd name="connsiteY2" fmla="*/ 85 h 10000"/>
              <a:gd name="connsiteX3" fmla="*/ 7659 w 10000"/>
              <a:gd name="connsiteY3" fmla="*/ 252 h 10000"/>
              <a:gd name="connsiteX4" fmla="*/ 7897 w 10000"/>
              <a:gd name="connsiteY4" fmla="*/ 436 h 10000"/>
              <a:gd name="connsiteX5" fmla="*/ 8135 w 10000"/>
              <a:gd name="connsiteY5" fmla="*/ 619 h 10000"/>
              <a:gd name="connsiteX6" fmla="*/ 8353 w 10000"/>
              <a:gd name="connsiteY6" fmla="*/ 802 h 10000"/>
              <a:gd name="connsiteX7" fmla="*/ 8571 w 10000"/>
              <a:gd name="connsiteY7" fmla="*/ 1003 h 10000"/>
              <a:gd name="connsiteX8" fmla="*/ 8770 w 10000"/>
              <a:gd name="connsiteY8" fmla="*/ 1220 h 10000"/>
              <a:gd name="connsiteX9" fmla="*/ 8948 w 10000"/>
              <a:gd name="connsiteY9" fmla="*/ 1437 h 10000"/>
              <a:gd name="connsiteX10" fmla="*/ 9107 w 10000"/>
              <a:gd name="connsiteY10" fmla="*/ 1654 h 10000"/>
              <a:gd name="connsiteX11" fmla="*/ 9266 w 10000"/>
              <a:gd name="connsiteY11" fmla="*/ 1887 h 10000"/>
              <a:gd name="connsiteX12" fmla="*/ 9405 w 10000"/>
              <a:gd name="connsiteY12" fmla="*/ 2121 h 10000"/>
              <a:gd name="connsiteX13" fmla="*/ 9524 w 10000"/>
              <a:gd name="connsiteY13" fmla="*/ 2355 h 10000"/>
              <a:gd name="connsiteX14" fmla="*/ 9643 w 10000"/>
              <a:gd name="connsiteY14" fmla="*/ 2605 h 10000"/>
              <a:gd name="connsiteX15" fmla="*/ 9742 w 10000"/>
              <a:gd name="connsiteY15" fmla="*/ 2856 h 10000"/>
              <a:gd name="connsiteX16" fmla="*/ 9821 w 10000"/>
              <a:gd name="connsiteY16" fmla="*/ 3106 h 10000"/>
              <a:gd name="connsiteX17" fmla="*/ 9881 w 10000"/>
              <a:gd name="connsiteY17" fmla="*/ 3357 h 10000"/>
              <a:gd name="connsiteX18" fmla="*/ 9940 w 10000"/>
              <a:gd name="connsiteY18" fmla="*/ 3606 h 10000"/>
              <a:gd name="connsiteX19" fmla="*/ 9980 w 10000"/>
              <a:gd name="connsiteY19" fmla="*/ 3874 h 10000"/>
              <a:gd name="connsiteX20" fmla="*/ 10000 w 10000"/>
              <a:gd name="connsiteY20" fmla="*/ 4141 h 10000"/>
              <a:gd name="connsiteX21" fmla="*/ 10000 w 10000"/>
              <a:gd name="connsiteY21" fmla="*/ 4392 h 10000"/>
              <a:gd name="connsiteX22" fmla="*/ 10000 w 10000"/>
              <a:gd name="connsiteY22" fmla="*/ 4658 h 10000"/>
              <a:gd name="connsiteX23" fmla="*/ 9980 w 10000"/>
              <a:gd name="connsiteY23" fmla="*/ 4926 h 10000"/>
              <a:gd name="connsiteX24" fmla="*/ 9940 w 10000"/>
              <a:gd name="connsiteY24" fmla="*/ 5193 h 10000"/>
              <a:gd name="connsiteX25" fmla="*/ 9901 w 10000"/>
              <a:gd name="connsiteY25" fmla="*/ 5459 h 10000"/>
              <a:gd name="connsiteX26" fmla="*/ 9841 w 10000"/>
              <a:gd name="connsiteY26" fmla="*/ 5710 h 10000"/>
              <a:gd name="connsiteX27" fmla="*/ 9762 w 10000"/>
              <a:gd name="connsiteY27" fmla="*/ 5977 h 10000"/>
              <a:gd name="connsiteX28" fmla="*/ 9663 w 10000"/>
              <a:gd name="connsiteY28" fmla="*/ 6227 h 10000"/>
              <a:gd name="connsiteX29" fmla="*/ 9544 w 10000"/>
              <a:gd name="connsiteY29" fmla="*/ 6494 h 10000"/>
              <a:gd name="connsiteX30" fmla="*/ 9425 w 10000"/>
              <a:gd name="connsiteY30" fmla="*/ 6745 h 10000"/>
              <a:gd name="connsiteX31" fmla="*/ 9286 w 10000"/>
              <a:gd name="connsiteY31" fmla="*/ 6995 h 10000"/>
              <a:gd name="connsiteX32" fmla="*/ 9127 w 10000"/>
              <a:gd name="connsiteY32" fmla="*/ 7229 h 10000"/>
              <a:gd name="connsiteX33" fmla="*/ 8948 w 10000"/>
              <a:gd name="connsiteY33" fmla="*/ 7480 h 10000"/>
              <a:gd name="connsiteX34" fmla="*/ 8948 w 10000"/>
              <a:gd name="connsiteY34" fmla="*/ 7480 h 10000"/>
              <a:gd name="connsiteX35" fmla="*/ 8770 w 10000"/>
              <a:gd name="connsiteY35" fmla="*/ 7713 h 10000"/>
              <a:gd name="connsiteX36" fmla="*/ 8571 w 10000"/>
              <a:gd name="connsiteY36" fmla="*/ 7931 h 10000"/>
              <a:gd name="connsiteX37" fmla="*/ 8353 w 10000"/>
              <a:gd name="connsiteY37" fmla="*/ 8147 h 10000"/>
              <a:gd name="connsiteX38" fmla="*/ 8135 w 10000"/>
              <a:gd name="connsiteY38" fmla="*/ 8347 h 10000"/>
              <a:gd name="connsiteX39" fmla="*/ 7917 w 10000"/>
              <a:gd name="connsiteY39" fmla="*/ 8531 h 10000"/>
              <a:gd name="connsiteX40" fmla="*/ 7679 w 10000"/>
              <a:gd name="connsiteY40" fmla="*/ 8715 h 10000"/>
              <a:gd name="connsiteX41" fmla="*/ 7421 w 10000"/>
              <a:gd name="connsiteY41" fmla="*/ 8882 h 10000"/>
              <a:gd name="connsiteX42" fmla="*/ 7163 w 10000"/>
              <a:gd name="connsiteY42" fmla="*/ 9032 h 10000"/>
              <a:gd name="connsiteX43" fmla="*/ 6905 w 10000"/>
              <a:gd name="connsiteY43" fmla="*/ 9182 h 10000"/>
              <a:gd name="connsiteX44" fmla="*/ 6627 w 10000"/>
              <a:gd name="connsiteY44" fmla="*/ 9316 h 10000"/>
              <a:gd name="connsiteX45" fmla="*/ 6349 w 10000"/>
              <a:gd name="connsiteY45" fmla="*/ 9432 h 10000"/>
              <a:gd name="connsiteX46" fmla="*/ 6071 w 10000"/>
              <a:gd name="connsiteY46" fmla="*/ 9549 h 10000"/>
              <a:gd name="connsiteX47" fmla="*/ 5774 w 10000"/>
              <a:gd name="connsiteY47" fmla="*/ 9650 h 10000"/>
              <a:gd name="connsiteX48" fmla="*/ 5496 w 10000"/>
              <a:gd name="connsiteY48" fmla="*/ 9733 h 10000"/>
              <a:gd name="connsiteX49" fmla="*/ 5198 w 10000"/>
              <a:gd name="connsiteY49" fmla="*/ 9800 h 10000"/>
              <a:gd name="connsiteX50" fmla="*/ 4881 w 10000"/>
              <a:gd name="connsiteY50" fmla="*/ 9866 h 10000"/>
              <a:gd name="connsiteX51" fmla="*/ 4583 w 10000"/>
              <a:gd name="connsiteY51" fmla="*/ 9916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6 h 10000"/>
              <a:gd name="connsiteX59" fmla="*/ 2083 w 10000"/>
              <a:gd name="connsiteY59" fmla="*/ 9866 h 10000"/>
              <a:gd name="connsiteX60" fmla="*/ 1786 w 10000"/>
              <a:gd name="connsiteY60" fmla="*/ 9800 h 10000"/>
              <a:gd name="connsiteX61" fmla="*/ 1468 w 10000"/>
              <a:gd name="connsiteY61" fmla="*/ 9733 h 10000"/>
              <a:gd name="connsiteX62" fmla="*/ 1171 w 10000"/>
              <a:gd name="connsiteY62" fmla="*/ 9633 h 10000"/>
              <a:gd name="connsiteX63" fmla="*/ 873 w 10000"/>
              <a:gd name="connsiteY63" fmla="*/ 9533 h 10000"/>
              <a:gd name="connsiteX64" fmla="*/ 575 w 10000"/>
              <a:gd name="connsiteY64" fmla="*/ 9416 h 10000"/>
              <a:gd name="connsiteX65" fmla="*/ 278 w 10000"/>
              <a:gd name="connsiteY65" fmla="*/ 9282 h 10000"/>
              <a:gd name="connsiteX66" fmla="*/ 0 w 10000"/>
              <a:gd name="connsiteY66" fmla="*/ 9132 h 10000"/>
              <a:gd name="connsiteX0" fmla="*/ 0 w 10000"/>
              <a:gd name="connsiteY0" fmla="*/ 9132 h 10000"/>
              <a:gd name="connsiteX1" fmla="*/ 7221 w 10000"/>
              <a:gd name="connsiteY1" fmla="*/ 0 h 10000"/>
              <a:gd name="connsiteX2" fmla="*/ 7401 w 10000"/>
              <a:gd name="connsiteY2" fmla="*/ 85 h 10000"/>
              <a:gd name="connsiteX3" fmla="*/ 7659 w 10000"/>
              <a:gd name="connsiteY3" fmla="*/ 252 h 10000"/>
              <a:gd name="connsiteX4" fmla="*/ 7897 w 10000"/>
              <a:gd name="connsiteY4" fmla="*/ 436 h 10000"/>
              <a:gd name="connsiteX5" fmla="*/ 8135 w 10000"/>
              <a:gd name="connsiteY5" fmla="*/ 619 h 10000"/>
              <a:gd name="connsiteX6" fmla="*/ 8353 w 10000"/>
              <a:gd name="connsiteY6" fmla="*/ 802 h 10000"/>
              <a:gd name="connsiteX7" fmla="*/ 8571 w 10000"/>
              <a:gd name="connsiteY7" fmla="*/ 1003 h 10000"/>
              <a:gd name="connsiteX8" fmla="*/ 8770 w 10000"/>
              <a:gd name="connsiteY8" fmla="*/ 1220 h 10000"/>
              <a:gd name="connsiteX9" fmla="*/ 8948 w 10000"/>
              <a:gd name="connsiteY9" fmla="*/ 1437 h 10000"/>
              <a:gd name="connsiteX10" fmla="*/ 9107 w 10000"/>
              <a:gd name="connsiteY10" fmla="*/ 1654 h 10000"/>
              <a:gd name="connsiteX11" fmla="*/ 9266 w 10000"/>
              <a:gd name="connsiteY11" fmla="*/ 1887 h 10000"/>
              <a:gd name="connsiteX12" fmla="*/ 9405 w 10000"/>
              <a:gd name="connsiteY12" fmla="*/ 2121 h 10000"/>
              <a:gd name="connsiteX13" fmla="*/ 9524 w 10000"/>
              <a:gd name="connsiteY13" fmla="*/ 2355 h 10000"/>
              <a:gd name="connsiteX14" fmla="*/ 9643 w 10000"/>
              <a:gd name="connsiteY14" fmla="*/ 2605 h 10000"/>
              <a:gd name="connsiteX15" fmla="*/ 9742 w 10000"/>
              <a:gd name="connsiteY15" fmla="*/ 2856 h 10000"/>
              <a:gd name="connsiteX16" fmla="*/ 9821 w 10000"/>
              <a:gd name="connsiteY16" fmla="*/ 3106 h 10000"/>
              <a:gd name="connsiteX17" fmla="*/ 9881 w 10000"/>
              <a:gd name="connsiteY17" fmla="*/ 3357 h 10000"/>
              <a:gd name="connsiteX18" fmla="*/ 9940 w 10000"/>
              <a:gd name="connsiteY18" fmla="*/ 3606 h 10000"/>
              <a:gd name="connsiteX19" fmla="*/ 9980 w 10000"/>
              <a:gd name="connsiteY19" fmla="*/ 3874 h 10000"/>
              <a:gd name="connsiteX20" fmla="*/ 10000 w 10000"/>
              <a:gd name="connsiteY20" fmla="*/ 4141 h 10000"/>
              <a:gd name="connsiteX21" fmla="*/ 10000 w 10000"/>
              <a:gd name="connsiteY21" fmla="*/ 4392 h 10000"/>
              <a:gd name="connsiteX22" fmla="*/ 10000 w 10000"/>
              <a:gd name="connsiteY22" fmla="*/ 4658 h 10000"/>
              <a:gd name="connsiteX23" fmla="*/ 9980 w 10000"/>
              <a:gd name="connsiteY23" fmla="*/ 4926 h 10000"/>
              <a:gd name="connsiteX24" fmla="*/ 9940 w 10000"/>
              <a:gd name="connsiteY24" fmla="*/ 5193 h 10000"/>
              <a:gd name="connsiteX25" fmla="*/ 9901 w 10000"/>
              <a:gd name="connsiteY25" fmla="*/ 5459 h 10000"/>
              <a:gd name="connsiteX26" fmla="*/ 9841 w 10000"/>
              <a:gd name="connsiteY26" fmla="*/ 5710 h 10000"/>
              <a:gd name="connsiteX27" fmla="*/ 9762 w 10000"/>
              <a:gd name="connsiteY27" fmla="*/ 5977 h 10000"/>
              <a:gd name="connsiteX28" fmla="*/ 9663 w 10000"/>
              <a:gd name="connsiteY28" fmla="*/ 6227 h 10000"/>
              <a:gd name="connsiteX29" fmla="*/ 9544 w 10000"/>
              <a:gd name="connsiteY29" fmla="*/ 6494 h 10000"/>
              <a:gd name="connsiteX30" fmla="*/ 9425 w 10000"/>
              <a:gd name="connsiteY30" fmla="*/ 6745 h 10000"/>
              <a:gd name="connsiteX31" fmla="*/ 9286 w 10000"/>
              <a:gd name="connsiteY31" fmla="*/ 6995 h 10000"/>
              <a:gd name="connsiteX32" fmla="*/ 9127 w 10000"/>
              <a:gd name="connsiteY32" fmla="*/ 7229 h 10000"/>
              <a:gd name="connsiteX33" fmla="*/ 8948 w 10000"/>
              <a:gd name="connsiteY33" fmla="*/ 7480 h 10000"/>
              <a:gd name="connsiteX34" fmla="*/ 8948 w 10000"/>
              <a:gd name="connsiteY34" fmla="*/ 7480 h 10000"/>
              <a:gd name="connsiteX35" fmla="*/ 8770 w 10000"/>
              <a:gd name="connsiteY35" fmla="*/ 7713 h 10000"/>
              <a:gd name="connsiteX36" fmla="*/ 8571 w 10000"/>
              <a:gd name="connsiteY36" fmla="*/ 7931 h 10000"/>
              <a:gd name="connsiteX37" fmla="*/ 8353 w 10000"/>
              <a:gd name="connsiteY37" fmla="*/ 8147 h 10000"/>
              <a:gd name="connsiteX38" fmla="*/ 8135 w 10000"/>
              <a:gd name="connsiteY38" fmla="*/ 8347 h 10000"/>
              <a:gd name="connsiteX39" fmla="*/ 7917 w 10000"/>
              <a:gd name="connsiteY39" fmla="*/ 8531 h 10000"/>
              <a:gd name="connsiteX40" fmla="*/ 7679 w 10000"/>
              <a:gd name="connsiteY40" fmla="*/ 8715 h 10000"/>
              <a:gd name="connsiteX41" fmla="*/ 7421 w 10000"/>
              <a:gd name="connsiteY41" fmla="*/ 8882 h 10000"/>
              <a:gd name="connsiteX42" fmla="*/ 7163 w 10000"/>
              <a:gd name="connsiteY42" fmla="*/ 9032 h 10000"/>
              <a:gd name="connsiteX43" fmla="*/ 6905 w 10000"/>
              <a:gd name="connsiteY43" fmla="*/ 9182 h 10000"/>
              <a:gd name="connsiteX44" fmla="*/ 6627 w 10000"/>
              <a:gd name="connsiteY44" fmla="*/ 9316 h 10000"/>
              <a:gd name="connsiteX45" fmla="*/ 6349 w 10000"/>
              <a:gd name="connsiteY45" fmla="*/ 9432 h 10000"/>
              <a:gd name="connsiteX46" fmla="*/ 6071 w 10000"/>
              <a:gd name="connsiteY46" fmla="*/ 9549 h 10000"/>
              <a:gd name="connsiteX47" fmla="*/ 5774 w 10000"/>
              <a:gd name="connsiteY47" fmla="*/ 9650 h 10000"/>
              <a:gd name="connsiteX48" fmla="*/ 5496 w 10000"/>
              <a:gd name="connsiteY48" fmla="*/ 9733 h 10000"/>
              <a:gd name="connsiteX49" fmla="*/ 5198 w 10000"/>
              <a:gd name="connsiteY49" fmla="*/ 9800 h 10000"/>
              <a:gd name="connsiteX50" fmla="*/ 4881 w 10000"/>
              <a:gd name="connsiteY50" fmla="*/ 9866 h 10000"/>
              <a:gd name="connsiteX51" fmla="*/ 4583 w 10000"/>
              <a:gd name="connsiteY51" fmla="*/ 9916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6 h 10000"/>
              <a:gd name="connsiteX59" fmla="*/ 2083 w 10000"/>
              <a:gd name="connsiteY59" fmla="*/ 9866 h 10000"/>
              <a:gd name="connsiteX60" fmla="*/ 1786 w 10000"/>
              <a:gd name="connsiteY60" fmla="*/ 9800 h 10000"/>
              <a:gd name="connsiteX61" fmla="*/ 1468 w 10000"/>
              <a:gd name="connsiteY61" fmla="*/ 9733 h 10000"/>
              <a:gd name="connsiteX62" fmla="*/ 1171 w 10000"/>
              <a:gd name="connsiteY62" fmla="*/ 9633 h 10000"/>
              <a:gd name="connsiteX63" fmla="*/ 873 w 10000"/>
              <a:gd name="connsiteY63" fmla="*/ 9533 h 10000"/>
              <a:gd name="connsiteX64" fmla="*/ 575 w 10000"/>
              <a:gd name="connsiteY64" fmla="*/ 9416 h 10000"/>
              <a:gd name="connsiteX65" fmla="*/ 278 w 10000"/>
              <a:gd name="connsiteY65" fmla="*/ 9282 h 10000"/>
              <a:gd name="connsiteX66" fmla="*/ 0 w 10000"/>
              <a:gd name="connsiteY66" fmla="*/ 9132 h 10000"/>
              <a:gd name="connsiteX0" fmla="*/ 0 w 10000"/>
              <a:gd name="connsiteY0" fmla="*/ 9132 h 10000"/>
              <a:gd name="connsiteX1" fmla="*/ 7221 w 10000"/>
              <a:gd name="connsiteY1" fmla="*/ 0 h 10000"/>
              <a:gd name="connsiteX2" fmla="*/ 7401 w 10000"/>
              <a:gd name="connsiteY2" fmla="*/ 85 h 10000"/>
              <a:gd name="connsiteX3" fmla="*/ 7659 w 10000"/>
              <a:gd name="connsiteY3" fmla="*/ 252 h 10000"/>
              <a:gd name="connsiteX4" fmla="*/ 7897 w 10000"/>
              <a:gd name="connsiteY4" fmla="*/ 436 h 10000"/>
              <a:gd name="connsiteX5" fmla="*/ 8135 w 10000"/>
              <a:gd name="connsiteY5" fmla="*/ 619 h 10000"/>
              <a:gd name="connsiteX6" fmla="*/ 8353 w 10000"/>
              <a:gd name="connsiteY6" fmla="*/ 802 h 10000"/>
              <a:gd name="connsiteX7" fmla="*/ 8571 w 10000"/>
              <a:gd name="connsiteY7" fmla="*/ 1003 h 10000"/>
              <a:gd name="connsiteX8" fmla="*/ 8770 w 10000"/>
              <a:gd name="connsiteY8" fmla="*/ 1220 h 10000"/>
              <a:gd name="connsiteX9" fmla="*/ 8948 w 10000"/>
              <a:gd name="connsiteY9" fmla="*/ 1437 h 10000"/>
              <a:gd name="connsiteX10" fmla="*/ 9107 w 10000"/>
              <a:gd name="connsiteY10" fmla="*/ 1654 h 10000"/>
              <a:gd name="connsiteX11" fmla="*/ 9266 w 10000"/>
              <a:gd name="connsiteY11" fmla="*/ 1887 h 10000"/>
              <a:gd name="connsiteX12" fmla="*/ 9405 w 10000"/>
              <a:gd name="connsiteY12" fmla="*/ 2121 h 10000"/>
              <a:gd name="connsiteX13" fmla="*/ 9524 w 10000"/>
              <a:gd name="connsiteY13" fmla="*/ 2355 h 10000"/>
              <a:gd name="connsiteX14" fmla="*/ 9643 w 10000"/>
              <a:gd name="connsiteY14" fmla="*/ 2605 h 10000"/>
              <a:gd name="connsiteX15" fmla="*/ 9742 w 10000"/>
              <a:gd name="connsiteY15" fmla="*/ 2856 h 10000"/>
              <a:gd name="connsiteX16" fmla="*/ 9821 w 10000"/>
              <a:gd name="connsiteY16" fmla="*/ 3106 h 10000"/>
              <a:gd name="connsiteX17" fmla="*/ 9881 w 10000"/>
              <a:gd name="connsiteY17" fmla="*/ 3357 h 10000"/>
              <a:gd name="connsiteX18" fmla="*/ 9940 w 10000"/>
              <a:gd name="connsiteY18" fmla="*/ 3606 h 10000"/>
              <a:gd name="connsiteX19" fmla="*/ 9980 w 10000"/>
              <a:gd name="connsiteY19" fmla="*/ 3874 h 10000"/>
              <a:gd name="connsiteX20" fmla="*/ 10000 w 10000"/>
              <a:gd name="connsiteY20" fmla="*/ 4141 h 10000"/>
              <a:gd name="connsiteX21" fmla="*/ 10000 w 10000"/>
              <a:gd name="connsiteY21" fmla="*/ 4392 h 10000"/>
              <a:gd name="connsiteX22" fmla="*/ 10000 w 10000"/>
              <a:gd name="connsiteY22" fmla="*/ 4658 h 10000"/>
              <a:gd name="connsiteX23" fmla="*/ 9980 w 10000"/>
              <a:gd name="connsiteY23" fmla="*/ 4926 h 10000"/>
              <a:gd name="connsiteX24" fmla="*/ 9940 w 10000"/>
              <a:gd name="connsiteY24" fmla="*/ 5193 h 10000"/>
              <a:gd name="connsiteX25" fmla="*/ 9901 w 10000"/>
              <a:gd name="connsiteY25" fmla="*/ 5459 h 10000"/>
              <a:gd name="connsiteX26" fmla="*/ 9841 w 10000"/>
              <a:gd name="connsiteY26" fmla="*/ 5710 h 10000"/>
              <a:gd name="connsiteX27" fmla="*/ 9762 w 10000"/>
              <a:gd name="connsiteY27" fmla="*/ 5977 h 10000"/>
              <a:gd name="connsiteX28" fmla="*/ 9663 w 10000"/>
              <a:gd name="connsiteY28" fmla="*/ 6227 h 10000"/>
              <a:gd name="connsiteX29" fmla="*/ 9544 w 10000"/>
              <a:gd name="connsiteY29" fmla="*/ 6494 h 10000"/>
              <a:gd name="connsiteX30" fmla="*/ 9425 w 10000"/>
              <a:gd name="connsiteY30" fmla="*/ 6745 h 10000"/>
              <a:gd name="connsiteX31" fmla="*/ 9286 w 10000"/>
              <a:gd name="connsiteY31" fmla="*/ 6995 h 10000"/>
              <a:gd name="connsiteX32" fmla="*/ 9127 w 10000"/>
              <a:gd name="connsiteY32" fmla="*/ 7229 h 10000"/>
              <a:gd name="connsiteX33" fmla="*/ 8948 w 10000"/>
              <a:gd name="connsiteY33" fmla="*/ 7480 h 10000"/>
              <a:gd name="connsiteX34" fmla="*/ 8948 w 10000"/>
              <a:gd name="connsiteY34" fmla="*/ 7480 h 10000"/>
              <a:gd name="connsiteX35" fmla="*/ 8770 w 10000"/>
              <a:gd name="connsiteY35" fmla="*/ 7713 h 10000"/>
              <a:gd name="connsiteX36" fmla="*/ 8571 w 10000"/>
              <a:gd name="connsiteY36" fmla="*/ 7931 h 10000"/>
              <a:gd name="connsiteX37" fmla="*/ 8353 w 10000"/>
              <a:gd name="connsiteY37" fmla="*/ 8147 h 10000"/>
              <a:gd name="connsiteX38" fmla="*/ 8135 w 10000"/>
              <a:gd name="connsiteY38" fmla="*/ 8347 h 10000"/>
              <a:gd name="connsiteX39" fmla="*/ 7917 w 10000"/>
              <a:gd name="connsiteY39" fmla="*/ 8531 h 10000"/>
              <a:gd name="connsiteX40" fmla="*/ 7679 w 10000"/>
              <a:gd name="connsiteY40" fmla="*/ 8715 h 10000"/>
              <a:gd name="connsiteX41" fmla="*/ 7421 w 10000"/>
              <a:gd name="connsiteY41" fmla="*/ 8882 h 10000"/>
              <a:gd name="connsiteX42" fmla="*/ 7163 w 10000"/>
              <a:gd name="connsiteY42" fmla="*/ 9032 h 10000"/>
              <a:gd name="connsiteX43" fmla="*/ 6905 w 10000"/>
              <a:gd name="connsiteY43" fmla="*/ 9182 h 10000"/>
              <a:gd name="connsiteX44" fmla="*/ 6627 w 10000"/>
              <a:gd name="connsiteY44" fmla="*/ 9316 h 10000"/>
              <a:gd name="connsiteX45" fmla="*/ 6349 w 10000"/>
              <a:gd name="connsiteY45" fmla="*/ 9432 h 10000"/>
              <a:gd name="connsiteX46" fmla="*/ 6071 w 10000"/>
              <a:gd name="connsiteY46" fmla="*/ 9549 h 10000"/>
              <a:gd name="connsiteX47" fmla="*/ 5774 w 10000"/>
              <a:gd name="connsiteY47" fmla="*/ 9650 h 10000"/>
              <a:gd name="connsiteX48" fmla="*/ 5496 w 10000"/>
              <a:gd name="connsiteY48" fmla="*/ 9733 h 10000"/>
              <a:gd name="connsiteX49" fmla="*/ 5198 w 10000"/>
              <a:gd name="connsiteY49" fmla="*/ 9800 h 10000"/>
              <a:gd name="connsiteX50" fmla="*/ 4881 w 10000"/>
              <a:gd name="connsiteY50" fmla="*/ 9866 h 10000"/>
              <a:gd name="connsiteX51" fmla="*/ 4583 w 10000"/>
              <a:gd name="connsiteY51" fmla="*/ 9916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6 h 10000"/>
              <a:gd name="connsiteX59" fmla="*/ 2083 w 10000"/>
              <a:gd name="connsiteY59" fmla="*/ 9866 h 10000"/>
              <a:gd name="connsiteX60" fmla="*/ 1786 w 10000"/>
              <a:gd name="connsiteY60" fmla="*/ 9800 h 10000"/>
              <a:gd name="connsiteX61" fmla="*/ 1468 w 10000"/>
              <a:gd name="connsiteY61" fmla="*/ 9733 h 10000"/>
              <a:gd name="connsiteX62" fmla="*/ 1171 w 10000"/>
              <a:gd name="connsiteY62" fmla="*/ 9633 h 10000"/>
              <a:gd name="connsiteX63" fmla="*/ 873 w 10000"/>
              <a:gd name="connsiteY63" fmla="*/ 9533 h 10000"/>
              <a:gd name="connsiteX64" fmla="*/ 575 w 10000"/>
              <a:gd name="connsiteY64" fmla="*/ 9416 h 10000"/>
              <a:gd name="connsiteX65" fmla="*/ 278 w 10000"/>
              <a:gd name="connsiteY65" fmla="*/ 9282 h 10000"/>
              <a:gd name="connsiteX66" fmla="*/ 0 w 10000"/>
              <a:gd name="connsiteY66" fmla="*/ 913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0000" h="10000">
                <a:moveTo>
                  <a:pt x="0" y="9132"/>
                </a:moveTo>
                <a:cubicBezTo>
                  <a:pt x="-59" y="9118"/>
                  <a:pt x="7182" y="-52"/>
                  <a:pt x="7221" y="0"/>
                </a:cubicBezTo>
                <a:lnTo>
                  <a:pt x="7401" y="85"/>
                </a:lnTo>
                <a:lnTo>
                  <a:pt x="7659" y="252"/>
                </a:lnTo>
                <a:lnTo>
                  <a:pt x="7897" y="436"/>
                </a:lnTo>
                <a:lnTo>
                  <a:pt x="8135" y="619"/>
                </a:lnTo>
                <a:lnTo>
                  <a:pt x="8353" y="802"/>
                </a:lnTo>
                <a:lnTo>
                  <a:pt x="8571" y="1003"/>
                </a:lnTo>
                <a:lnTo>
                  <a:pt x="8770" y="1220"/>
                </a:lnTo>
                <a:lnTo>
                  <a:pt x="8948" y="1437"/>
                </a:lnTo>
                <a:lnTo>
                  <a:pt x="9107" y="1654"/>
                </a:lnTo>
                <a:lnTo>
                  <a:pt x="9266" y="1887"/>
                </a:lnTo>
                <a:cubicBezTo>
                  <a:pt x="9312" y="1965"/>
                  <a:pt x="9359" y="2043"/>
                  <a:pt x="9405" y="2121"/>
                </a:cubicBezTo>
                <a:cubicBezTo>
                  <a:pt x="9445" y="2199"/>
                  <a:pt x="9484" y="2277"/>
                  <a:pt x="9524" y="2355"/>
                </a:cubicBezTo>
                <a:cubicBezTo>
                  <a:pt x="9564" y="2438"/>
                  <a:pt x="9603" y="2522"/>
                  <a:pt x="9643" y="2605"/>
                </a:cubicBezTo>
                <a:cubicBezTo>
                  <a:pt x="9676" y="2689"/>
                  <a:pt x="9709" y="2772"/>
                  <a:pt x="9742" y="2856"/>
                </a:cubicBezTo>
                <a:cubicBezTo>
                  <a:pt x="9768" y="2939"/>
                  <a:pt x="9795" y="3023"/>
                  <a:pt x="9821" y="3106"/>
                </a:cubicBezTo>
                <a:cubicBezTo>
                  <a:pt x="9841" y="3190"/>
                  <a:pt x="9861" y="3273"/>
                  <a:pt x="9881" y="3357"/>
                </a:cubicBezTo>
                <a:cubicBezTo>
                  <a:pt x="9901" y="3440"/>
                  <a:pt x="9920" y="3523"/>
                  <a:pt x="9940" y="3606"/>
                </a:cubicBezTo>
                <a:cubicBezTo>
                  <a:pt x="9953" y="3696"/>
                  <a:pt x="9967" y="3785"/>
                  <a:pt x="9980" y="3874"/>
                </a:cubicBezTo>
                <a:cubicBezTo>
                  <a:pt x="9987" y="3963"/>
                  <a:pt x="9993" y="4052"/>
                  <a:pt x="10000" y="4141"/>
                </a:cubicBezTo>
                <a:lnTo>
                  <a:pt x="10000" y="4392"/>
                </a:lnTo>
                <a:lnTo>
                  <a:pt x="10000" y="4658"/>
                </a:lnTo>
                <a:cubicBezTo>
                  <a:pt x="9993" y="4748"/>
                  <a:pt x="9987" y="4836"/>
                  <a:pt x="9980" y="4926"/>
                </a:cubicBezTo>
                <a:cubicBezTo>
                  <a:pt x="9967" y="5015"/>
                  <a:pt x="9953" y="5104"/>
                  <a:pt x="9940" y="5193"/>
                </a:cubicBezTo>
                <a:cubicBezTo>
                  <a:pt x="9927" y="5281"/>
                  <a:pt x="9914" y="5371"/>
                  <a:pt x="9901" y="5459"/>
                </a:cubicBezTo>
                <a:cubicBezTo>
                  <a:pt x="9881" y="5543"/>
                  <a:pt x="9861" y="5626"/>
                  <a:pt x="9841" y="5710"/>
                </a:cubicBezTo>
                <a:cubicBezTo>
                  <a:pt x="9815" y="5799"/>
                  <a:pt x="9788" y="5888"/>
                  <a:pt x="9762" y="5977"/>
                </a:cubicBezTo>
                <a:cubicBezTo>
                  <a:pt x="9729" y="6060"/>
                  <a:pt x="9696" y="6144"/>
                  <a:pt x="9663" y="6227"/>
                </a:cubicBezTo>
                <a:cubicBezTo>
                  <a:pt x="9623" y="6316"/>
                  <a:pt x="9584" y="6406"/>
                  <a:pt x="9544" y="6494"/>
                </a:cubicBezTo>
                <a:lnTo>
                  <a:pt x="9425" y="6745"/>
                </a:lnTo>
                <a:lnTo>
                  <a:pt x="9286" y="6995"/>
                </a:lnTo>
                <a:lnTo>
                  <a:pt x="9127" y="7229"/>
                </a:lnTo>
                <a:lnTo>
                  <a:pt x="8948" y="7480"/>
                </a:lnTo>
                <a:lnTo>
                  <a:pt x="8948" y="7480"/>
                </a:lnTo>
                <a:cubicBezTo>
                  <a:pt x="8889" y="7558"/>
                  <a:pt x="8829" y="7635"/>
                  <a:pt x="8770" y="7713"/>
                </a:cubicBezTo>
                <a:cubicBezTo>
                  <a:pt x="8704" y="7786"/>
                  <a:pt x="8637" y="7858"/>
                  <a:pt x="8571" y="7931"/>
                </a:cubicBezTo>
                <a:lnTo>
                  <a:pt x="8353" y="8147"/>
                </a:lnTo>
                <a:lnTo>
                  <a:pt x="8135" y="8347"/>
                </a:lnTo>
                <a:lnTo>
                  <a:pt x="7917" y="8531"/>
                </a:lnTo>
                <a:lnTo>
                  <a:pt x="7679" y="8715"/>
                </a:lnTo>
                <a:lnTo>
                  <a:pt x="7421" y="8882"/>
                </a:lnTo>
                <a:lnTo>
                  <a:pt x="7163" y="9032"/>
                </a:lnTo>
                <a:lnTo>
                  <a:pt x="6905" y="9182"/>
                </a:lnTo>
                <a:lnTo>
                  <a:pt x="6627" y="9316"/>
                </a:lnTo>
                <a:lnTo>
                  <a:pt x="6349" y="9432"/>
                </a:lnTo>
                <a:lnTo>
                  <a:pt x="6071" y="9549"/>
                </a:lnTo>
                <a:lnTo>
                  <a:pt x="5774" y="9650"/>
                </a:lnTo>
                <a:lnTo>
                  <a:pt x="5496" y="9733"/>
                </a:lnTo>
                <a:lnTo>
                  <a:pt x="5198" y="9800"/>
                </a:lnTo>
                <a:lnTo>
                  <a:pt x="4881" y="9866"/>
                </a:lnTo>
                <a:lnTo>
                  <a:pt x="4583" y="9916"/>
                </a:lnTo>
                <a:lnTo>
                  <a:pt x="4266" y="9950"/>
                </a:lnTo>
                <a:lnTo>
                  <a:pt x="3968" y="9983"/>
                </a:lnTo>
                <a:lnTo>
                  <a:pt x="3651" y="10000"/>
                </a:lnTo>
                <a:lnTo>
                  <a:pt x="3333" y="10000"/>
                </a:lnTo>
                <a:lnTo>
                  <a:pt x="3036" y="9983"/>
                </a:lnTo>
                <a:lnTo>
                  <a:pt x="2718" y="9950"/>
                </a:lnTo>
                <a:lnTo>
                  <a:pt x="2401" y="9916"/>
                </a:lnTo>
                <a:lnTo>
                  <a:pt x="2083" y="9866"/>
                </a:lnTo>
                <a:lnTo>
                  <a:pt x="1786" y="9800"/>
                </a:lnTo>
                <a:lnTo>
                  <a:pt x="1468" y="9733"/>
                </a:lnTo>
                <a:lnTo>
                  <a:pt x="1171" y="9633"/>
                </a:lnTo>
                <a:lnTo>
                  <a:pt x="873" y="9533"/>
                </a:lnTo>
                <a:lnTo>
                  <a:pt x="575" y="9416"/>
                </a:lnTo>
                <a:lnTo>
                  <a:pt x="278" y="9282"/>
                </a:lnTo>
                <a:lnTo>
                  <a:pt x="0" y="9132"/>
                </a:lnTo>
                <a:close/>
              </a:path>
            </a:pathLst>
          </a:custGeom>
          <a:solidFill>
            <a:srgbClr val="038F9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1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</a:endParaRPr>
          </a:p>
        </p:txBody>
      </p:sp>
      <p:sp>
        <p:nvSpPr>
          <p:cNvPr id="115" name="Footer Placeholder 10"/>
          <p:cNvSpPr txBox="1">
            <a:spLocks/>
          </p:cNvSpPr>
          <p:nvPr userDrawn="1"/>
        </p:nvSpPr>
        <p:spPr>
          <a:xfrm>
            <a:off x="4203867" y="4080052"/>
            <a:ext cx="4699059" cy="595972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24282" rtl="0" eaLnBrk="1" latinLnBrk="0" hangingPunct="1">
              <a:defRPr sz="1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62140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4282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6422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48564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10704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72846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34986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97126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242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C8C9C7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C8C9C7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C8C9C7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Ipsos.  All rights reserved. Contains Ipsos' Confidential and Proprietary information and may not be disclosed or reproduced without the prior written consent of Ipsos.</a:t>
            </a:r>
          </a:p>
        </p:txBody>
      </p:sp>
      <p:sp>
        <p:nvSpPr>
          <p:cNvPr id="116" name="Zástupný symbol pro obrázek 9"/>
          <p:cNvSpPr>
            <a:spLocks noGrp="1"/>
          </p:cNvSpPr>
          <p:nvPr>
            <p:ph type="pic" sz="quarter" idx="15" hasCustomPrompt="1"/>
          </p:nvPr>
        </p:nvSpPr>
        <p:spPr>
          <a:xfrm>
            <a:off x="7520185" y="1000305"/>
            <a:ext cx="1368425" cy="912813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cs-CZ" sz="1800" b="0" i="0" u="none" strike="noStrike" kern="0" cap="none" spc="0" normalizeH="0" baseline="0" noProof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Client</a:t>
            </a: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Logo </a:t>
            </a:r>
            <a:r>
              <a:rPr kumimoji="0" lang="cs-CZ" sz="1800" b="0" i="0" u="none" strike="noStrike" kern="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optional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7" name="Picture 11" descr="IPSOS_GAMECHANGERS_blu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10" r="22774"/>
          <a:stretch/>
        </p:blipFill>
        <p:spPr>
          <a:xfrm>
            <a:off x="7080246" y="4771852"/>
            <a:ext cx="1380187" cy="277167"/>
          </a:xfrm>
          <a:prstGeom prst="rect">
            <a:avLst/>
          </a:prstGeom>
        </p:spPr>
      </p:pic>
      <p:sp>
        <p:nvSpPr>
          <p:cNvPr id="118" name="Zástupný symbol pro 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4067944" y="2463589"/>
            <a:ext cx="4535487" cy="4321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 cap="all" baseline="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en-US" dirty="0"/>
          </a:p>
        </p:txBody>
      </p:sp>
      <p:sp>
        <p:nvSpPr>
          <p:cNvPr id="119" name="Zástupný symbol pro text 11"/>
          <p:cNvSpPr>
            <a:spLocks noGrp="1"/>
          </p:cNvSpPr>
          <p:nvPr>
            <p:ph type="body" sz="quarter" idx="17" hasCustomPrompt="1"/>
          </p:nvPr>
        </p:nvSpPr>
        <p:spPr>
          <a:xfrm>
            <a:off x="4091229" y="3665935"/>
            <a:ext cx="833437" cy="2762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 err="1"/>
              <a:t>Date</a:t>
            </a:r>
            <a:endParaRPr lang="en-US" dirty="0"/>
          </a:p>
        </p:txBody>
      </p:sp>
      <p:sp>
        <p:nvSpPr>
          <p:cNvPr id="120" name="Zástupný symbol pro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4067944" y="3075657"/>
            <a:ext cx="4535487" cy="432197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3600" b="1" baseline="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 err="1"/>
              <a:t>Additional</a:t>
            </a:r>
            <a:r>
              <a:rPr lang="cs-CZ" dirty="0"/>
              <a:t> </a:t>
            </a:r>
            <a:r>
              <a:rPr lang="cs-CZ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2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Vlastní rozložení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5" name="Zástupný symbol pro obrázek 12"/>
          <p:cNvSpPr>
            <a:spLocks noGrp="1"/>
          </p:cNvSpPr>
          <p:nvPr>
            <p:ph type="pic" sz="quarter" idx="15"/>
          </p:nvPr>
        </p:nvSpPr>
        <p:spPr>
          <a:xfrm>
            <a:off x="-9526" y="-10"/>
            <a:ext cx="4581525" cy="5143500"/>
          </a:xfrm>
          <a:custGeom>
            <a:avLst/>
            <a:gdLst>
              <a:gd name="connsiteX0" fmla="*/ 0 w 4467496"/>
              <a:gd name="connsiteY0" fmla="*/ 0 h 5143500"/>
              <a:gd name="connsiteX1" fmla="*/ 2781325 w 4467496"/>
              <a:gd name="connsiteY1" fmla="*/ 0 h 5143500"/>
              <a:gd name="connsiteX2" fmla="*/ 4467496 w 4467496"/>
              <a:gd name="connsiteY2" fmla="*/ 5143500 h 5143500"/>
              <a:gd name="connsiteX3" fmla="*/ 0 w 4467496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7496" h="5143500">
                <a:moveTo>
                  <a:pt x="0" y="0"/>
                </a:moveTo>
                <a:lnTo>
                  <a:pt x="2781325" y="0"/>
                </a:lnTo>
                <a:lnTo>
                  <a:pt x="4467496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cs-CZ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831776" y="-6985"/>
            <a:ext cx="2901414" cy="2177509"/>
          </a:xfrm>
          <a:custGeom>
            <a:avLst/>
            <a:gdLst>
              <a:gd name="T0" fmla="*/ 2678 w 2678"/>
              <a:gd name="T1" fmla="*/ 0 h 2016"/>
              <a:gd name="T2" fmla="*/ 0 w 2678"/>
              <a:gd name="T3" fmla="*/ 0 h 2016"/>
              <a:gd name="T4" fmla="*/ 2018 w 2678"/>
              <a:gd name="T5" fmla="*/ 2016 h 2016"/>
              <a:gd name="T6" fmla="*/ 2678 w 2678"/>
              <a:gd name="T7" fmla="*/ 0 h 2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8" h="2016">
                <a:moveTo>
                  <a:pt x="2678" y="0"/>
                </a:moveTo>
                <a:lnTo>
                  <a:pt x="0" y="0"/>
                </a:lnTo>
                <a:lnTo>
                  <a:pt x="2018" y="2016"/>
                </a:lnTo>
                <a:lnTo>
                  <a:pt x="2678" y="0"/>
                </a:lnTo>
                <a:close/>
              </a:path>
            </a:pathLst>
          </a:custGeom>
          <a:solidFill>
            <a:srgbClr val="A9CCD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1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0953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Vlastní rozložení">
    <p:bg>
      <p:bgPr>
        <a:solidFill>
          <a:srgbClr val="008E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5" name="Zástupný symbol pro obrázek 12"/>
          <p:cNvSpPr>
            <a:spLocks noGrp="1"/>
          </p:cNvSpPr>
          <p:nvPr>
            <p:ph type="pic" sz="quarter" idx="15"/>
          </p:nvPr>
        </p:nvSpPr>
        <p:spPr>
          <a:xfrm>
            <a:off x="-9526" y="-10"/>
            <a:ext cx="4581525" cy="5143500"/>
          </a:xfrm>
          <a:custGeom>
            <a:avLst/>
            <a:gdLst>
              <a:gd name="connsiteX0" fmla="*/ 0 w 4467496"/>
              <a:gd name="connsiteY0" fmla="*/ 0 h 5143500"/>
              <a:gd name="connsiteX1" fmla="*/ 2781325 w 4467496"/>
              <a:gd name="connsiteY1" fmla="*/ 0 h 5143500"/>
              <a:gd name="connsiteX2" fmla="*/ 4467496 w 4467496"/>
              <a:gd name="connsiteY2" fmla="*/ 5143500 h 5143500"/>
              <a:gd name="connsiteX3" fmla="*/ 0 w 4467496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7496" h="5143500">
                <a:moveTo>
                  <a:pt x="0" y="0"/>
                </a:moveTo>
                <a:lnTo>
                  <a:pt x="2781325" y="0"/>
                </a:lnTo>
                <a:lnTo>
                  <a:pt x="4467496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cs-CZ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831776" y="-6985"/>
            <a:ext cx="2901414" cy="2177509"/>
          </a:xfrm>
          <a:custGeom>
            <a:avLst/>
            <a:gdLst>
              <a:gd name="T0" fmla="*/ 2678 w 2678"/>
              <a:gd name="T1" fmla="*/ 0 h 2016"/>
              <a:gd name="T2" fmla="*/ 0 w 2678"/>
              <a:gd name="T3" fmla="*/ 0 h 2016"/>
              <a:gd name="T4" fmla="*/ 2018 w 2678"/>
              <a:gd name="T5" fmla="*/ 2016 h 2016"/>
              <a:gd name="T6" fmla="*/ 2678 w 2678"/>
              <a:gd name="T7" fmla="*/ 0 h 2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8" h="2016">
                <a:moveTo>
                  <a:pt x="2678" y="0"/>
                </a:moveTo>
                <a:lnTo>
                  <a:pt x="0" y="0"/>
                </a:lnTo>
                <a:lnTo>
                  <a:pt x="2018" y="2016"/>
                </a:lnTo>
                <a:lnTo>
                  <a:pt x="2678" y="0"/>
                </a:lnTo>
                <a:close/>
              </a:path>
            </a:pathLst>
          </a:custGeom>
          <a:solidFill>
            <a:srgbClr val="A9CCD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1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81714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Vlastní rozložení">
    <p:bg>
      <p:bgPr>
        <a:solidFill>
          <a:srgbClr val="A8CC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5" name="Zástupný symbol pro obrázek 12"/>
          <p:cNvSpPr>
            <a:spLocks noGrp="1"/>
          </p:cNvSpPr>
          <p:nvPr>
            <p:ph type="pic" sz="quarter" idx="15"/>
          </p:nvPr>
        </p:nvSpPr>
        <p:spPr>
          <a:xfrm>
            <a:off x="-9526" y="-10"/>
            <a:ext cx="4581525" cy="5143500"/>
          </a:xfrm>
          <a:custGeom>
            <a:avLst/>
            <a:gdLst>
              <a:gd name="connsiteX0" fmla="*/ 0 w 4467496"/>
              <a:gd name="connsiteY0" fmla="*/ 0 h 5143500"/>
              <a:gd name="connsiteX1" fmla="*/ 2781325 w 4467496"/>
              <a:gd name="connsiteY1" fmla="*/ 0 h 5143500"/>
              <a:gd name="connsiteX2" fmla="*/ 4467496 w 4467496"/>
              <a:gd name="connsiteY2" fmla="*/ 5143500 h 5143500"/>
              <a:gd name="connsiteX3" fmla="*/ 0 w 4467496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7496" h="5143500">
                <a:moveTo>
                  <a:pt x="0" y="0"/>
                </a:moveTo>
                <a:lnTo>
                  <a:pt x="2781325" y="0"/>
                </a:lnTo>
                <a:lnTo>
                  <a:pt x="4467496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cs-CZ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831776" y="-6985"/>
            <a:ext cx="2901414" cy="2177509"/>
          </a:xfrm>
          <a:custGeom>
            <a:avLst/>
            <a:gdLst>
              <a:gd name="T0" fmla="*/ 2678 w 2678"/>
              <a:gd name="T1" fmla="*/ 0 h 2016"/>
              <a:gd name="T2" fmla="*/ 0 w 2678"/>
              <a:gd name="T3" fmla="*/ 0 h 2016"/>
              <a:gd name="T4" fmla="*/ 2018 w 2678"/>
              <a:gd name="T5" fmla="*/ 2016 h 2016"/>
              <a:gd name="T6" fmla="*/ 2678 w 2678"/>
              <a:gd name="T7" fmla="*/ 0 h 2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8" h="2016">
                <a:moveTo>
                  <a:pt x="2678" y="0"/>
                </a:moveTo>
                <a:lnTo>
                  <a:pt x="0" y="0"/>
                </a:lnTo>
                <a:lnTo>
                  <a:pt x="2018" y="2016"/>
                </a:lnTo>
                <a:lnTo>
                  <a:pt x="2678" y="0"/>
                </a:lnTo>
                <a:close/>
              </a:path>
            </a:pathLst>
          </a:custGeom>
          <a:solidFill>
            <a:srgbClr val="A9CCD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1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82487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Vlastní rozložení">
    <p:bg>
      <p:bgPr>
        <a:solidFill>
          <a:srgbClr val="008B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5" name="Zástupný symbol pro obrázek 12"/>
          <p:cNvSpPr>
            <a:spLocks noGrp="1"/>
          </p:cNvSpPr>
          <p:nvPr>
            <p:ph type="pic" sz="quarter" idx="15"/>
          </p:nvPr>
        </p:nvSpPr>
        <p:spPr>
          <a:xfrm>
            <a:off x="-9526" y="-10"/>
            <a:ext cx="4581525" cy="5143500"/>
          </a:xfrm>
          <a:custGeom>
            <a:avLst/>
            <a:gdLst>
              <a:gd name="connsiteX0" fmla="*/ 0 w 4467496"/>
              <a:gd name="connsiteY0" fmla="*/ 0 h 5143500"/>
              <a:gd name="connsiteX1" fmla="*/ 2781325 w 4467496"/>
              <a:gd name="connsiteY1" fmla="*/ 0 h 5143500"/>
              <a:gd name="connsiteX2" fmla="*/ 4467496 w 4467496"/>
              <a:gd name="connsiteY2" fmla="*/ 5143500 h 5143500"/>
              <a:gd name="connsiteX3" fmla="*/ 0 w 4467496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7496" h="5143500">
                <a:moveTo>
                  <a:pt x="0" y="0"/>
                </a:moveTo>
                <a:lnTo>
                  <a:pt x="2781325" y="0"/>
                </a:lnTo>
                <a:lnTo>
                  <a:pt x="4467496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cs-CZ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831776" y="-6985"/>
            <a:ext cx="2901414" cy="2177509"/>
          </a:xfrm>
          <a:custGeom>
            <a:avLst/>
            <a:gdLst>
              <a:gd name="T0" fmla="*/ 2678 w 2678"/>
              <a:gd name="T1" fmla="*/ 0 h 2016"/>
              <a:gd name="T2" fmla="*/ 0 w 2678"/>
              <a:gd name="T3" fmla="*/ 0 h 2016"/>
              <a:gd name="T4" fmla="*/ 2018 w 2678"/>
              <a:gd name="T5" fmla="*/ 2016 h 2016"/>
              <a:gd name="T6" fmla="*/ 2678 w 2678"/>
              <a:gd name="T7" fmla="*/ 0 h 2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8" h="2016">
                <a:moveTo>
                  <a:pt x="2678" y="0"/>
                </a:moveTo>
                <a:lnTo>
                  <a:pt x="0" y="0"/>
                </a:lnTo>
                <a:lnTo>
                  <a:pt x="2018" y="2016"/>
                </a:lnTo>
                <a:lnTo>
                  <a:pt x="2678" y="0"/>
                </a:lnTo>
                <a:close/>
              </a:path>
            </a:pathLst>
          </a:custGeom>
          <a:solidFill>
            <a:srgbClr val="A9CCD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1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12888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Vlastní rozložen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5" name="Zástupný symbol pro obrázek 12"/>
          <p:cNvSpPr>
            <a:spLocks noGrp="1"/>
          </p:cNvSpPr>
          <p:nvPr>
            <p:ph type="pic" sz="quarter" idx="15"/>
          </p:nvPr>
        </p:nvSpPr>
        <p:spPr>
          <a:xfrm>
            <a:off x="-9526" y="-10"/>
            <a:ext cx="4581525" cy="5143500"/>
          </a:xfrm>
          <a:custGeom>
            <a:avLst/>
            <a:gdLst>
              <a:gd name="connsiteX0" fmla="*/ 0 w 4467496"/>
              <a:gd name="connsiteY0" fmla="*/ 0 h 5143500"/>
              <a:gd name="connsiteX1" fmla="*/ 2781325 w 4467496"/>
              <a:gd name="connsiteY1" fmla="*/ 0 h 5143500"/>
              <a:gd name="connsiteX2" fmla="*/ 4467496 w 4467496"/>
              <a:gd name="connsiteY2" fmla="*/ 5143500 h 5143500"/>
              <a:gd name="connsiteX3" fmla="*/ 0 w 4467496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7496" h="5143500">
                <a:moveTo>
                  <a:pt x="0" y="0"/>
                </a:moveTo>
                <a:lnTo>
                  <a:pt x="2781325" y="0"/>
                </a:lnTo>
                <a:lnTo>
                  <a:pt x="4467496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cs-CZ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831776" y="-6985"/>
            <a:ext cx="2901414" cy="2177509"/>
          </a:xfrm>
          <a:custGeom>
            <a:avLst/>
            <a:gdLst>
              <a:gd name="T0" fmla="*/ 2678 w 2678"/>
              <a:gd name="T1" fmla="*/ 0 h 2016"/>
              <a:gd name="T2" fmla="*/ 0 w 2678"/>
              <a:gd name="T3" fmla="*/ 0 h 2016"/>
              <a:gd name="T4" fmla="*/ 2018 w 2678"/>
              <a:gd name="T5" fmla="*/ 2016 h 2016"/>
              <a:gd name="T6" fmla="*/ 2678 w 2678"/>
              <a:gd name="T7" fmla="*/ 0 h 2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8" h="2016">
                <a:moveTo>
                  <a:pt x="2678" y="0"/>
                </a:moveTo>
                <a:lnTo>
                  <a:pt x="0" y="0"/>
                </a:lnTo>
                <a:lnTo>
                  <a:pt x="2018" y="2016"/>
                </a:lnTo>
                <a:lnTo>
                  <a:pt x="2678" y="0"/>
                </a:lnTo>
                <a:close/>
              </a:path>
            </a:pathLst>
          </a:custGeom>
          <a:solidFill>
            <a:srgbClr val="A9CCD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1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35424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Vlastní rozložení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rgbClr val="404040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rgbClr val="404040"/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5" name="Zástupný symbol pro obrázek 12"/>
          <p:cNvSpPr>
            <a:spLocks noGrp="1"/>
          </p:cNvSpPr>
          <p:nvPr>
            <p:ph type="pic" sz="quarter" idx="15"/>
          </p:nvPr>
        </p:nvSpPr>
        <p:spPr>
          <a:xfrm>
            <a:off x="-9526" y="-10"/>
            <a:ext cx="4581525" cy="5143500"/>
          </a:xfrm>
          <a:custGeom>
            <a:avLst/>
            <a:gdLst>
              <a:gd name="connsiteX0" fmla="*/ 0 w 4467496"/>
              <a:gd name="connsiteY0" fmla="*/ 0 h 5143500"/>
              <a:gd name="connsiteX1" fmla="*/ 2781325 w 4467496"/>
              <a:gd name="connsiteY1" fmla="*/ 0 h 5143500"/>
              <a:gd name="connsiteX2" fmla="*/ 4467496 w 4467496"/>
              <a:gd name="connsiteY2" fmla="*/ 5143500 h 5143500"/>
              <a:gd name="connsiteX3" fmla="*/ 0 w 4467496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7496" h="5143500">
                <a:moveTo>
                  <a:pt x="0" y="0"/>
                </a:moveTo>
                <a:lnTo>
                  <a:pt x="2781325" y="0"/>
                </a:lnTo>
                <a:lnTo>
                  <a:pt x="4467496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cs-CZ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831776" y="-6985"/>
            <a:ext cx="2901414" cy="2177509"/>
          </a:xfrm>
          <a:custGeom>
            <a:avLst/>
            <a:gdLst>
              <a:gd name="T0" fmla="*/ 2678 w 2678"/>
              <a:gd name="T1" fmla="*/ 0 h 2016"/>
              <a:gd name="T2" fmla="*/ 0 w 2678"/>
              <a:gd name="T3" fmla="*/ 0 h 2016"/>
              <a:gd name="T4" fmla="*/ 2018 w 2678"/>
              <a:gd name="T5" fmla="*/ 2016 h 2016"/>
              <a:gd name="T6" fmla="*/ 2678 w 2678"/>
              <a:gd name="T7" fmla="*/ 0 h 2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8" h="2016">
                <a:moveTo>
                  <a:pt x="2678" y="0"/>
                </a:moveTo>
                <a:lnTo>
                  <a:pt x="0" y="0"/>
                </a:lnTo>
                <a:lnTo>
                  <a:pt x="2018" y="2016"/>
                </a:lnTo>
                <a:lnTo>
                  <a:pt x="2678" y="0"/>
                </a:lnTo>
                <a:close/>
              </a:path>
            </a:pathLst>
          </a:custGeom>
          <a:solidFill>
            <a:srgbClr val="A9CCD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1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32549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Vlastní rozložení">
    <p:bg>
      <p:bgPr>
        <a:solidFill>
          <a:srgbClr val="5859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/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5" name="Zástupný symbol pro obrázek 12"/>
          <p:cNvSpPr>
            <a:spLocks noGrp="1"/>
          </p:cNvSpPr>
          <p:nvPr>
            <p:ph type="pic" sz="quarter" idx="15"/>
          </p:nvPr>
        </p:nvSpPr>
        <p:spPr>
          <a:xfrm>
            <a:off x="-9526" y="-10"/>
            <a:ext cx="4581525" cy="5143500"/>
          </a:xfrm>
          <a:custGeom>
            <a:avLst/>
            <a:gdLst>
              <a:gd name="connsiteX0" fmla="*/ 0 w 4467496"/>
              <a:gd name="connsiteY0" fmla="*/ 0 h 5143500"/>
              <a:gd name="connsiteX1" fmla="*/ 2781325 w 4467496"/>
              <a:gd name="connsiteY1" fmla="*/ 0 h 5143500"/>
              <a:gd name="connsiteX2" fmla="*/ 4467496 w 4467496"/>
              <a:gd name="connsiteY2" fmla="*/ 5143500 h 5143500"/>
              <a:gd name="connsiteX3" fmla="*/ 0 w 4467496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7496" h="5143500">
                <a:moveTo>
                  <a:pt x="0" y="0"/>
                </a:moveTo>
                <a:lnTo>
                  <a:pt x="2781325" y="0"/>
                </a:lnTo>
                <a:lnTo>
                  <a:pt x="4467496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cs-CZ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831776" y="-6985"/>
            <a:ext cx="2901414" cy="2177509"/>
          </a:xfrm>
          <a:custGeom>
            <a:avLst/>
            <a:gdLst>
              <a:gd name="T0" fmla="*/ 2678 w 2678"/>
              <a:gd name="T1" fmla="*/ 0 h 2016"/>
              <a:gd name="T2" fmla="*/ 0 w 2678"/>
              <a:gd name="T3" fmla="*/ 0 h 2016"/>
              <a:gd name="T4" fmla="*/ 2018 w 2678"/>
              <a:gd name="T5" fmla="*/ 2016 h 2016"/>
              <a:gd name="T6" fmla="*/ 2678 w 2678"/>
              <a:gd name="T7" fmla="*/ 0 h 2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8" h="2016">
                <a:moveTo>
                  <a:pt x="2678" y="0"/>
                </a:moveTo>
                <a:lnTo>
                  <a:pt x="0" y="0"/>
                </a:lnTo>
                <a:lnTo>
                  <a:pt x="2018" y="2016"/>
                </a:lnTo>
                <a:lnTo>
                  <a:pt x="2678" y="0"/>
                </a:lnTo>
                <a:close/>
              </a:path>
            </a:pathLst>
          </a:custGeom>
          <a:solidFill>
            <a:srgbClr val="A9CCD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1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75820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Vlastní rozložení">
    <p:bg>
      <p:bgPr>
        <a:solidFill>
          <a:srgbClr val="008E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 flipH="1">
            <a:off x="-36512" y="540"/>
            <a:ext cx="4506093" cy="5143500"/>
          </a:xfrm>
          <a:prstGeom prst="rect">
            <a:avLst/>
          </a:prstGeom>
          <a:solidFill>
            <a:srgbClr val="58595B"/>
          </a:solidFill>
          <a:ln w="25400" cap="flat" cmpd="sng" algn="ctr">
            <a:noFill/>
            <a:prstDash val="solid"/>
          </a:ln>
          <a:effectLst/>
        </p:spPr>
        <p:txBody>
          <a:bodyPr lIns="69659" tIns="34829" rIns="69659" bIns="34829" rtlCol="0" anchor="ctr"/>
          <a:lstStyle/>
          <a:p>
            <a:pPr marL="0" marR="0" lvl="0" indent="0" algn="ctr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22"/>
          <p:cNvGrpSpPr>
            <a:grpSpLocks noChangeAspect="1"/>
          </p:cNvGrpSpPr>
          <p:nvPr userDrawn="1"/>
        </p:nvGrpSpPr>
        <p:grpSpPr bwMode="auto">
          <a:xfrm flipH="1">
            <a:off x="2771800" y="0"/>
            <a:ext cx="2974579" cy="5143500"/>
            <a:chOff x="1049" y="-630"/>
            <a:chExt cx="2752" cy="4762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049" y="-630"/>
              <a:ext cx="2752" cy="4762"/>
            </a:xfrm>
            <a:custGeom>
              <a:avLst/>
              <a:gdLst>
                <a:gd name="T0" fmla="*/ 1192 w 2752"/>
                <a:gd name="T1" fmla="*/ 4762 h 4762"/>
                <a:gd name="T2" fmla="*/ 0 w 2752"/>
                <a:gd name="T3" fmla="*/ 4762 h 4762"/>
                <a:gd name="T4" fmla="*/ 0 w 2752"/>
                <a:gd name="T5" fmla="*/ 0 h 4762"/>
                <a:gd name="T6" fmla="*/ 2752 w 2752"/>
                <a:gd name="T7" fmla="*/ 0 h 4762"/>
                <a:gd name="T8" fmla="*/ 1192 w 2752"/>
                <a:gd name="T9" fmla="*/ 4762 h 4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4762">
                  <a:moveTo>
                    <a:pt x="1192" y="4762"/>
                  </a:moveTo>
                  <a:lnTo>
                    <a:pt x="0" y="4762"/>
                  </a:lnTo>
                  <a:lnTo>
                    <a:pt x="0" y="0"/>
                  </a:lnTo>
                  <a:lnTo>
                    <a:pt x="2752" y="0"/>
                  </a:lnTo>
                  <a:lnTo>
                    <a:pt x="1192" y="4762"/>
                  </a:lnTo>
                  <a:close/>
                </a:path>
              </a:pathLst>
            </a:custGeom>
            <a:solidFill>
              <a:srgbClr val="008E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123" y="-630"/>
              <a:ext cx="2678" cy="2016"/>
            </a:xfrm>
            <a:custGeom>
              <a:avLst/>
              <a:gdLst>
                <a:gd name="T0" fmla="*/ 2678 w 2678"/>
                <a:gd name="T1" fmla="*/ 0 h 2016"/>
                <a:gd name="T2" fmla="*/ 0 w 2678"/>
                <a:gd name="T3" fmla="*/ 0 h 2016"/>
                <a:gd name="T4" fmla="*/ 2018 w 2678"/>
                <a:gd name="T5" fmla="*/ 2016 h 2016"/>
                <a:gd name="T6" fmla="*/ 2678 w 2678"/>
                <a:gd name="T7" fmla="*/ 0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8" h="2016">
                  <a:moveTo>
                    <a:pt x="2678" y="0"/>
                  </a:moveTo>
                  <a:lnTo>
                    <a:pt x="0" y="0"/>
                  </a:lnTo>
                  <a:lnTo>
                    <a:pt x="2018" y="2016"/>
                  </a:lnTo>
                  <a:lnTo>
                    <a:pt x="2678" y="0"/>
                  </a:lnTo>
                  <a:close/>
                </a:path>
              </a:pathLst>
            </a:custGeom>
            <a:solidFill>
              <a:srgbClr val="A9CC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3868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Vlastní rozložení">
    <p:bg>
      <p:bgPr>
        <a:solidFill>
          <a:srgbClr val="008B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 flipH="1">
            <a:off x="-36512" y="540"/>
            <a:ext cx="4506093" cy="5143500"/>
          </a:xfrm>
          <a:prstGeom prst="rect">
            <a:avLst/>
          </a:prstGeom>
          <a:solidFill>
            <a:srgbClr val="58595B"/>
          </a:solidFill>
          <a:ln w="25400" cap="flat" cmpd="sng" algn="ctr">
            <a:noFill/>
            <a:prstDash val="solid"/>
          </a:ln>
          <a:effectLst/>
        </p:spPr>
        <p:txBody>
          <a:bodyPr lIns="69659" tIns="34829" rIns="69659" bIns="34829" rtlCol="0" anchor="ctr"/>
          <a:lstStyle/>
          <a:p>
            <a:pPr marL="0" marR="0" lvl="0" indent="0" algn="ctr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22"/>
          <p:cNvGrpSpPr>
            <a:grpSpLocks noChangeAspect="1"/>
          </p:cNvGrpSpPr>
          <p:nvPr userDrawn="1"/>
        </p:nvGrpSpPr>
        <p:grpSpPr bwMode="auto">
          <a:xfrm flipH="1">
            <a:off x="2771800" y="0"/>
            <a:ext cx="2974579" cy="5143500"/>
            <a:chOff x="1049" y="-630"/>
            <a:chExt cx="2752" cy="4762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049" y="-630"/>
              <a:ext cx="2752" cy="4762"/>
            </a:xfrm>
            <a:custGeom>
              <a:avLst/>
              <a:gdLst>
                <a:gd name="T0" fmla="*/ 1192 w 2752"/>
                <a:gd name="T1" fmla="*/ 4762 h 4762"/>
                <a:gd name="T2" fmla="*/ 0 w 2752"/>
                <a:gd name="T3" fmla="*/ 4762 h 4762"/>
                <a:gd name="T4" fmla="*/ 0 w 2752"/>
                <a:gd name="T5" fmla="*/ 0 h 4762"/>
                <a:gd name="T6" fmla="*/ 2752 w 2752"/>
                <a:gd name="T7" fmla="*/ 0 h 4762"/>
                <a:gd name="T8" fmla="*/ 1192 w 2752"/>
                <a:gd name="T9" fmla="*/ 4762 h 4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4762">
                  <a:moveTo>
                    <a:pt x="1192" y="4762"/>
                  </a:moveTo>
                  <a:lnTo>
                    <a:pt x="0" y="4762"/>
                  </a:lnTo>
                  <a:lnTo>
                    <a:pt x="0" y="0"/>
                  </a:lnTo>
                  <a:lnTo>
                    <a:pt x="2752" y="0"/>
                  </a:lnTo>
                  <a:lnTo>
                    <a:pt x="1192" y="4762"/>
                  </a:lnTo>
                  <a:close/>
                </a:path>
              </a:pathLst>
            </a:custGeom>
            <a:solidFill>
              <a:srgbClr val="008BC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123" y="-630"/>
              <a:ext cx="2678" cy="2016"/>
            </a:xfrm>
            <a:custGeom>
              <a:avLst/>
              <a:gdLst>
                <a:gd name="T0" fmla="*/ 2678 w 2678"/>
                <a:gd name="T1" fmla="*/ 0 h 2016"/>
                <a:gd name="T2" fmla="*/ 0 w 2678"/>
                <a:gd name="T3" fmla="*/ 0 h 2016"/>
                <a:gd name="T4" fmla="*/ 2018 w 2678"/>
                <a:gd name="T5" fmla="*/ 2016 h 2016"/>
                <a:gd name="T6" fmla="*/ 2678 w 2678"/>
                <a:gd name="T7" fmla="*/ 0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8" h="2016">
                  <a:moveTo>
                    <a:pt x="2678" y="0"/>
                  </a:moveTo>
                  <a:lnTo>
                    <a:pt x="0" y="0"/>
                  </a:lnTo>
                  <a:lnTo>
                    <a:pt x="2018" y="2016"/>
                  </a:lnTo>
                  <a:lnTo>
                    <a:pt x="2678" y="0"/>
                  </a:lnTo>
                  <a:close/>
                </a:path>
              </a:pathLst>
            </a:custGeom>
            <a:solidFill>
              <a:srgbClr val="A9CC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72923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Vlastní rozložení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 flipH="1">
            <a:off x="-36512" y="540"/>
            <a:ext cx="4506093" cy="5143500"/>
          </a:xfrm>
          <a:prstGeom prst="rect">
            <a:avLst/>
          </a:prstGeom>
          <a:solidFill>
            <a:srgbClr val="58595B"/>
          </a:solidFill>
          <a:ln w="25400" cap="flat" cmpd="sng" algn="ctr">
            <a:noFill/>
            <a:prstDash val="solid"/>
          </a:ln>
          <a:effectLst/>
        </p:spPr>
        <p:txBody>
          <a:bodyPr lIns="69659" tIns="34829" rIns="69659" bIns="34829" rtlCol="0" anchor="ctr"/>
          <a:lstStyle/>
          <a:p>
            <a:pPr marL="0" marR="0" lvl="0" indent="0" algn="ctr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22"/>
          <p:cNvGrpSpPr>
            <a:grpSpLocks noChangeAspect="1"/>
          </p:cNvGrpSpPr>
          <p:nvPr userDrawn="1"/>
        </p:nvGrpSpPr>
        <p:grpSpPr bwMode="auto">
          <a:xfrm flipH="1">
            <a:off x="2771800" y="0"/>
            <a:ext cx="2974579" cy="5143500"/>
            <a:chOff x="1049" y="-630"/>
            <a:chExt cx="2752" cy="4762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049" y="-630"/>
              <a:ext cx="2752" cy="4762"/>
            </a:xfrm>
            <a:custGeom>
              <a:avLst/>
              <a:gdLst>
                <a:gd name="T0" fmla="*/ 1192 w 2752"/>
                <a:gd name="T1" fmla="*/ 4762 h 4762"/>
                <a:gd name="T2" fmla="*/ 0 w 2752"/>
                <a:gd name="T3" fmla="*/ 4762 h 4762"/>
                <a:gd name="T4" fmla="*/ 0 w 2752"/>
                <a:gd name="T5" fmla="*/ 0 h 4762"/>
                <a:gd name="T6" fmla="*/ 2752 w 2752"/>
                <a:gd name="T7" fmla="*/ 0 h 4762"/>
                <a:gd name="T8" fmla="*/ 1192 w 2752"/>
                <a:gd name="T9" fmla="*/ 4762 h 4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4762">
                  <a:moveTo>
                    <a:pt x="1192" y="4762"/>
                  </a:moveTo>
                  <a:lnTo>
                    <a:pt x="0" y="4762"/>
                  </a:lnTo>
                  <a:lnTo>
                    <a:pt x="0" y="0"/>
                  </a:lnTo>
                  <a:lnTo>
                    <a:pt x="2752" y="0"/>
                  </a:lnTo>
                  <a:lnTo>
                    <a:pt x="1192" y="4762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123" y="-630"/>
              <a:ext cx="2678" cy="2016"/>
            </a:xfrm>
            <a:custGeom>
              <a:avLst/>
              <a:gdLst>
                <a:gd name="T0" fmla="*/ 2678 w 2678"/>
                <a:gd name="T1" fmla="*/ 0 h 2016"/>
                <a:gd name="T2" fmla="*/ 0 w 2678"/>
                <a:gd name="T3" fmla="*/ 0 h 2016"/>
                <a:gd name="T4" fmla="*/ 2018 w 2678"/>
                <a:gd name="T5" fmla="*/ 2016 h 2016"/>
                <a:gd name="T6" fmla="*/ 2678 w 2678"/>
                <a:gd name="T7" fmla="*/ 0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8" h="2016">
                  <a:moveTo>
                    <a:pt x="2678" y="0"/>
                  </a:moveTo>
                  <a:lnTo>
                    <a:pt x="0" y="0"/>
                  </a:lnTo>
                  <a:lnTo>
                    <a:pt x="2018" y="2016"/>
                  </a:lnTo>
                  <a:lnTo>
                    <a:pt x="2678" y="0"/>
                  </a:lnTo>
                  <a:close/>
                </a:path>
              </a:pathLst>
            </a:custGeom>
            <a:solidFill>
              <a:srgbClr val="A9CC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488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obsah - 2 radky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10"/>
          <p:cNvSpPr>
            <a:spLocks noGrp="1"/>
          </p:cNvSpPr>
          <p:nvPr>
            <p:ph sz="quarter" idx="18" hasCustomPrompt="1"/>
          </p:nvPr>
        </p:nvSpPr>
        <p:spPr>
          <a:xfrm>
            <a:off x="684250" y="1201500"/>
            <a:ext cx="7920000" cy="3585600"/>
          </a:xfrm>
        </p:spPr>
        <p:txBody>
          <a:bodyPr/>
          <a:lstStyle/>
          <a:p>
            <a:pPr lvl="0"/>
            <a:r>
              <a:rPr lang="en-US" dirty="0"/>
              <a:t>Click to edit the style of the original text</a:t>
            </a:r>
            <a:r>
              <a:rPr lang="cs-CZ" dirty="0"/>
              <a:t>.</a:t>
            </a:r>
          </a:p>
          <a:p>
            <a:pPr lvl="1"/>
            <a:r>
              <a:rPr lang="en-US" dirty="0"/>
              <a:t>second level</a:t>
            </a:r>
            <a:endParaRPr lang="cs-CZ" dirty="0"/>
          </a:p>
          <a:p>
            <a:pPr lvl="2"/>
            <a:r>
              <a:rPr lang="en-US" dirty="0"/>
              <a:t>third level</a:t>
            </a:r>
            <a:endParaRPr lang="cs-CZ" dirty="0"/>
          </a:p>
          <a:p>
            <a:pPr lvl="3"/>
            <a:r>
              <a:rPr lang="en-US" dirty="0"/>
              <a:t>fourth level </a:t>
            </a:r>
            <a:endParaRPr lang="cs-CZ" dirty="0"/>
          </a:p>
          <a:p>
            <a:pPr lvl="4"/>
            <a:r>
              <a:rPr lang="en-US" dirty="0"/>
              <a:t>fifth lev el</a:t>
            </a:r>
            <a:endParaRPr lang="cs-CZ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64000" y="834033"/>
            <a:ext cx="7884713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4001" y="4660200"/>
            <a:ext cx="7884713" cy="166712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1300"/>
              </a:lnSpc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5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372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lastní rozložení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 flipH="1">
            <a:off x="-36512" y="540"/>
            <a:ext cx="4506093" cy="5143500"/>
          </a:xfrm>
          <a:prstGeom prst="rect">
            <a:avLst/>
          </a:prstGeom>
          <a:solidFill>
            <a:srgbClr val="58595B"/>
          </a:solidFill>
          <a:ln w="25400" cap="flat" cmpd="sng" algn="ctr">
            <a:noFill/>
            <a:prstDash val="solid"/>
          </a:ln>
          <a:effectLst/>
        </p:spPr>
        <p:txBody>
          <a:bodyPr lIns="69659" tIns="34829" rIns="69659" bIns="34829" rtlCol="0" anchor="ctr"/>
          <a:lstStyle/>
          <a:p>
            <a:pPr marL="0" marR="0" lvl="0" indent="0" algn="ctr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22"/>
          <p:cNvGrpSpPr>
            <a:grpSpLocks noChangeAspect="1"/>
          </p:cNvGrpSpPr>
          <p:nvPr userDrawn="1"/>
        </p:nvGrpSpPr>
        <p:grpSpPr bwMode="auto">
          <a:xfrm flipH="1">
            <a:off x="2771800" y="0"/>
            <a:ext cx="2974579" cy="5143500"/>
            <a:chOff x="1049" y="-630"/>
            <a:chExt cx="2752" cy="4762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049" y="-630"/>
              <a:ext cx="2752" cy="4762"/>
            </a:xfrm>
            <a:custGeom>
              <a:avLst/>
              <a:gdLst>
                <a:gd name="T0" fmla="*/ 1192 w 2752"/>
                <a:gd name="T1" fmla="*/ 4762 h 4762"/>
                <a:gd name="T2" fmla="*/ 0 w 2752"/>
                <a:gd name="T3" fmla="*/ 4762 h 4762"/>
                <a:gd name="T4" fmla="*/ 0 w 2752"/>
                <a:gd name="T5" fmla="*/ 0 h 4762"/>
                <a:gd name="T6" fmla="*/ 2752 w 2752"/>
                <a:gd name="T7" fmla="*/ 0 h 4762"/>
                <a:gd name="T8" fmla="*/ 1192 w 2752"/>
                <a:gd name="T9" fmla="*/ 4762 h 4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4762">
                  <a:moveTo>
                    <a:pt x="1192" y="4762"/>
                  </a:moveTo>
                  <a:lnTo>
                    <a:pt x="0" y="4762"/>
                  </a:lnTo>
                  <a:lnTo>
                    <a:pt x="0" y="0"/>
                  </a:lnTo>
                  <a:lnTo>
                    <a:pt x="2752" y="0"/>
                  </a:lnTo>
                  <a:lnTo>
                    <a:pt x="1192" y="4762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123" y="-630"/>
              <a:ext cx="2678" cy="2016"/>
            </a:xfrm>
            <a:custGeom>
              <a:avLst/>
              <a:gdLst>
                <a:gd name="T0" fmla="*/ 2678 w 2678"/>
                <a:gd name="T1" fmla="*/ 0 h 2016"/>
                <a:gd name="T2" fmla="*/ 0 w 2678"/>
                <a:gd name="T3" fmla="*/ 0 h 2016"/>
                <a:gd name="T4" fmla="*/ 2018 w 2678"/>
                <a:gd name="T5" fmla="*/ 2016 h 2016"/>
                <a:gd name="T6" fmla="*/ 2678 w 2678"/>
                <a:gd name="T7" fmla="*/ 0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8" h="2016">
                  <a:moveTo>
                    <a:pt x="2678" y="0"/>
                  </a:moveTo>
                  <a:lnTo>
                    <a:pt x="0" y="0"/>
                  </a:lnTo>
                  <a:lnTo>
                    <a:pt x="2018" y="2016"/>
                  </a:lnTo>
                  <a:lnTo>
                    <a:pt x="2678" y="0"/>
                  </a:lnTo>
                  <a:close/>
                </a:path>
              </a:pathLst>
            </a:custGeom>
            <a:solidFill>
              <a:srgbClr val="A9CC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5815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Vlastní rozložení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 flipH="1">
            <a:off x="-36512" y="540"/>
            <a:ext cx="4506093" cy="5143500"/>
          </a:xfrm>
          <a:prstGeom prst="rect">
            <a:avLst/>
          </a:prstGeom>
          <a:solidFill>
            <a:srgbClr val="58595B"/>
          </a:solidFill>
          <a:ln w="25400" cap="flat" cmpd="sng" algn="ctr">
            <a:noFill/>
            <a:prstDash val="solid"/>
          </a:ln>
          <a:effectLst/>
        </p:spPr>
        <p:txBody>
          <a:bodyPr lIns="69659" tIns="34829" rIns="69659" bIns="34829" rtlCol="0" anchor="ctr"/>
          <a:lstStyle/>
          <a:p>
            <a:pPr marL="0" marR="0" lvl="0" indent="0" algn="ctr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22"/>
          <p:cNvGrpSpPr>
            <a:grpSpLocks noChangeAspect="1"/>
          </p:cNvGrpSpPr>
          <p:nvPr userDrawn="1"/>
        </p:nvGrpSpPr>
        <p:grpSpPr bwMode="auto">
          <a:xfrm flipH="1">
            <a:off x="2771800" y="0"/>
            <a:ext cx="2974579" cy="5143500"/>
            <a:chOff x="1049" y="-630"/>
            <a:chExt cx="2752" cy="4762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049" y="-630"/>
              <a:ext cx="2752" cy="4762"/>
            </a:xfrm>
            <a:custGeom>
              <a:avLst/>
              <a:gdLst>
                <a:gd name="T0" fmla="*/ 1192 w 2752"/>
                <a:gd name="T1" fmla="*/ 4762 h 4762"/>
                <a:gd name="T2" fmla="*/ 0 w 2752"/>
                <a:gd name="T3" fmla="*/ 4762 h 4762"/>
                <a:gd name="T4" fmla="*/ 0 w 2752"/>
                <a:gd name="T5" fmla="*/ 0 h 4762"/>
                <a:gd name="T6" fmla="*/ 2752 w 2752"/>
                <a:gd name="T7" fmla="*/ 0 h 4762"/>
                <a:gd name="T8" fmla="*/ 1192 w 2752"/>
                <a:gd name="T9" fmla="*/ 4762 h 4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4762">
                  <a:moveTo>
                    <a:pt x="1192" y="4762"/>
                  </a:moveTo>
                  <a:lnTo>
                    <a:pt x="0" y="4762"/>
                  </a:lnTo>
                  <a:lnTo>
                    <a:pt x="0" y="0"/>
                  </a:lnTo>
                  <a:lnTo>
                    <a:pt x="2752" y="0"/>
                  </a:lnTo>
                  <a:lnTo>
                    <a:pt x="1192" y="476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123" y="-630"/>
              <a:ext cx="2678" cy="2016"/>
            </a:xfrm>
            <a:custGeom>
              <a:avLst/>
              <a:gdLst>
                <a:gd name="T0" fmla="*/ 2678 w 2678"/>
                <a:gd name="T1" fmla="*/ 0 h 2016"/>
                <a:gd name="T2" fmla="*/ 0 w 2678"/>
                <a:gd name="T3" fmla="*/ 0 h 2016"/>
                <a:gd name="T4" fmla="*/ 2018 w 2678"/>
                <a:gd name="T5" fmla="*/ 2016 h 2016"/>
                <a:gd name="T6" fmla="*/ 2678 w 2678"/>
                <a:gd name="T7" fmla="*/ 0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8" h="2016">
                  <a:moveTo>
                    <a:pt x="2678" y="0"/>
                  </a:moveTo>
                  <a:lnTo>
                    <a:pt x="0" y="0"/>
                  </a:lnTo>
                  <a:lnTo>
                    <a:pt x="2018" y="2016"/>
                  </a:lnTo>
                  <a:lnTo>
                    <a:pt x="2678" y="0"/>
                  </a:lnTo>
                  <a:close/>
                </a:path>
              </a:pathLst>
            </a:custGeom>
            <a:solidFill>
              <a:srgbClr val="A9CC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8429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Vlastní rozložení">
    <p:bg>
      <p:bgPr>
        <a:solidFill>
          <a:srgbClr val="BABA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 flipH="1">
            <a:off x="-36512" y="540"/>
            <a:ext cx="4506093" cy="5143500"/>
          </a:xfrm>
          <a:prstGeom prst="rect">
            <a:avLst/>
          </a:prstGeom>
          <a:solidFill>
            <a:srgbClr val="58595B"/>
          </a:solidFill>
          <a:ln w="25400" cap="flat" cmpd="sng" algn="ctr">
            <a:noFill/>
            <a:prstDash val="solid"/>
          </a:ln>
          <a:effectLst/>
        </p:spPr>
        <p:txBody>
          <a:bodyPr lIns="69659" tIns="34829" rIns="69659" bIns="34829" rtlCol="0" anchor="ctr"/>
          <a:lstStyle/>
          <a:p>
            <a:pPr marL="0" marR="0" lvl="0" indent="0" algn="ctr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22"/>
          <p:cNvGrpSpPr>
            <a:grpSpLocks noChangeAspect="1"/>
          </p:cNvGrpSpPr>
          <p:nvPr userDrawn="1"/>
        </p:nvGrpSpPr>
        <p:grpSpPr bwMode="auto">
          <a:xfrm flipH="1">
            <a:off x="2771800" y="0"/>
            <a:ext cx="2974579" cy="5143500"/>
            <a:chOff x="1049" y="-630"/>
            <a:chExt cx="2752" cy="4762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049" y="-630"/>
              <a:ext cx="2752" cy="4762"/>
            </a:xfrm>
            <a:custGeom>
              <a:avLst/>
              <a:gdLst>
                <a:gd name="T0" fmla="*/ 1192 w 2752"/>
                <a:gd name="T1" fmla="*/ 4762 h 4762"/>
                <a:gd name="T2" fmla="*/ 0 w 2752"/>
                <a:gd name="T3" fmla="*/ 4762 h 4762"/>
                <a:gd name="T4" fmla="*/ 0 w 2752"/>
                <a:gd name="T5" fmla="*/ 0 h 4762"/>
                <a:gd name="T6" fmla="*/ 2752 w 2752"/>
                <a:gd name="T7" fmla="*/ 0 h 4762"/>
                <a:gd name="T8" fmla="*/ 1192 w 2752"/>
                <a:gd name="T9" fmla="*/ 4762 h 4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4762">
                  <a:moveTo>
                    <a:pt x="1192" y="4762"/>
                  </a:moveTo>
                  <a:lnTo>
                    <a:pt x="0" y="4762"/>
                  </a:lnTo>
                  <a:lnTo>
                    <a:pt x="0" y="0"/>
                  </a:lnTo>
                  <a:lnTo>
                    <a:pt x="2752" y="0"/>
                  </a:lnTo>
                  <a:lnTo>
                    <a:pt x="1192" y="476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123" y="-630"/>
              <a:ext cx="2678" cy="2016"/>
            </a:xfrm>
            <a:custGeom>
              <a:avLst/>
              <a:gdLst>
                <a:gd name="T0" fmla="*/ 2678 w 2678"/>
                <a:gd name="T1" fmla="*/ 0 h 2016"/>
                <a:gd name="T2" fmla="*/ 0 w 2678"/>
                <a:gd name="T3" fmla="*/ 0 h 2016"/>
                <a:gd name="T4" fmla="*/ 2018 w 2678"/>
                <a:gd name="T5" fmla="*/ 2016 h 2016"/>
                <a:gd name="T6" fmla="*/ 2678 w 2678"/>
                <a:gd name="T7" fmla="*/ 0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8" h="2016">
                  <a:moveTo>
                    <a:pt x="2678" y="0"/>
                  </a:moveTo>
                  <a:lnTo>
                    <a:pt x="0" y="0"/>
                  </a:lnTo>
                  <a:lnTo>
                    <a:pt x="2018" y="2016"/>
                  </a:lnTo>
                  <a:lnTo>
                    <a:pt x="2678" y="0"/>
                  </a:lnTo>
                  <a:close/>
                </a:path>
              </a:pathLst>
            </a:custGeom>
            <a:solidFill>
              <a:srgbClr val="A9CC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14488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Vlastní rozložení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 flipH="1">
            <a:off x="-36512" y="540"/>
            <a:ext cx="4506093" cy="5143500"/>
          </a:xfrm>
          <a:prstGeom prst="rect">
            <a:avLst/>
          </a:prstGeom>
          <a:solidFill>
            <a:srgbClr val="58595B"/>
          </a:solidFill>
          <a:ln w="25400" cap="flat" cmpd="sng" algn="ctr">
            <a:noFill/>
            <a:prstDash val="solid"/>
          </a:ln>
          <a:effectLst/>
        </p:spPr>
        <p:txBody>
          <a:bodyPr lIns="69659" tIns="34829" rIns="69659" bIns="34829" rtlCol="0" anchor="ctr"/>
          <a:lstStyle/>
          <a:p>
            <a:pPr marL="0" marR="0" lvl="0" indent="0" algn="ctr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22"/>
          <p:cNvGrpSpPr>
            <a:grpSpLocks noChangeAspect="1"/>
          </p:cNvGrpSpPr>
          <p:nvPr userDrawn="1"/>
        </p:nvGrpSpPr>
        <p:grpSpPr bwMode="auto">
          <a:xfrm flipH="1">
            <a:off x="2771800" y="0"/>
            <a:ext cx="2974579" cy="5143500"/>
            <a:chOff x="1049" y="-630"/>
            <a:chExt cx="2752" cy="4762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049" y="-630"/>
              <a:ext cx="2752" cy="4762"/>
            </a:xfrm>
            <a:custGeom>
              <a:avLst/>
              <a:gdLst>
                <a:gd name="T0" fmla="*/ 1192 w 2752"/>
                <a:gd name="T1" fmla="*/ 4762 h 4762"/>
                <a:gd name="T2" fmla="*/ 0 w 2752"/>
                <a:gd name="T3" fmla="*/ 4762 h 4762"/>
                <a:gd name="T4" fmla="*/ 0 w 2752"/>
                <a:gd name="T5" fmla="*/ 0 h 4762"/>
                <a:gd name="T6" fmla="*/ 2752 w 2752"/>
                <a:gd name="T7" fmla="*/ 0 h 4762"/>
                <a:gd name="T8" fmla="*/ 1192 w 2752"/>
                <a:gd name="T9" fmla="*/ 4762 h 4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4762">
                  <a:moveTo>
                    <a:pt x="1192" y="4762"/>
                  </a:moveTo>
                  <a:lnTo>
                    <a:pt x="0" y="4762"/>
                  </a:lnTo>
                  <a:lnTo>
                    <a:pt x="0" y="0"/>
                  </a:lnTo>
                  <a:lnTo>
                    <a:pt x="2752" y="0"/>
                  </a:lnTo>
                  <a:lnTo>
                    <a:pt x="1192" y="47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123" y="-630"/>
              <a:ext cx="2678" cy="2016"/>
            </a:xfrm>
            <a:custGeom>
              <a:avLst/>
              <a:gdLst>
                <a:gd name="T0" fmla="*/ 2678 w 2678"/>
                <a:gd name="T1" fmla="*/ 0 h 2016"/>
                <a:gd name="T2" fmla="*/ 0 w 2678"/>
                <a:gd name="T3" fmla="*/ 0 h 2016"/>
                <a:gd name="T4" fmla="*/ 2018 w 2678"/>
                <a:gd name="T5" fmla="*/ 2016 h 2016"/>
                <a:gd name="T6" fmla="*/ 2678 w 2678"/>
                <a:gd name="T7" fmla="*/ 0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8" h="2016">
                  <a:moveTo>
                    <a:pt x="2678" y="0"/>
                  </a:moveTo>
                  <a:lnTo>
                    <a:pt x="0" y="0"/>
                  </a:lnTo>
                  <a:lnTo>
                    <a:pt x="2018" y="2016"/>
                  </a:lnTo>
                  <a:lnTo>
                    <a:pt x="2678" y="0"/>
                  </a:lnTo>
                  <a:close/>
                </a:path>
              </a:pathLst>
            </a:custGeom>
            <a:solidFill>
              <a:srgbClr val="A9CC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9184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Vlastní rozložení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 flipH="1">
            <a:off x="-36512" y="540"/>
            <a:ext cx="4506093" cy="5143500"/>
          </a:xfrm>
          <a:prstGeom prst="rect">
            <a:avLst/>
          </a:prstGeom>
          <a:solidFill>
            <a:srgbClr val="58595B"/>
          </a:solidFill>
          <a:ln w="25400" cap="flat" cmpd="sng" algn="ctr">
            <a:noFill/>
            <a:prstDash val="solid"/>
          </a:ln>
          <a:effectLst/>
        </p:spPr>
        <p:txBody>
          <a:bodyPr lIns="69659" tIns="34829" rIns="69659" bIns="34829" rtlCol="0" anchor="ctr"/>
          <a:lstStyle/>
          <a:p>
            <a:pPr marL="0" marR="0" lvl="0" indent="0" algn="ctr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22"/>
          <p:cNvGrpSpPr>
            <a:grpSpLocks noChangeAspect="1"/>
          </p:cNvGrpSpPr>
          <p:nvPr userDrawn="1"/>
        </p:nvGrpSpPr>
        <p:grpSpPr bwMode="auto">
          <a:xfrm flipH="1">
            <a:off x="2771800" y="0"/>
            <a:ext cx="2974579" cy="5143500"/>
            <a:chOff x="1049" y="-630"/>
            <a:chExt cx="2752" cy="4762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049" y="-630"/>
              <a:ext cx="2752" cy="4762"/>
            </a:xfrm>
            <a:custGeom>
              <a:avLst/>
              <a:gdLst>
                <a:gd name="T0" fmla="*/ 1192 w 2752"/>
                <a:gd name="T1" fmla="*/ 4762 h 4762"/>
                <a:gd name="T2" fmla="*/ 0 w 2752"/>
                <a:gd name="T3" fmla="*/ 4762 h 4762"/>
                <a:gd name="T4" fmla="*/ 0 w 2752"/>
                <a:gd name="T5" fmla="*/ 0 h 4762"/>
                <a:gd name="T6" fmla="*/ 2752 w 2752"/>
                <a:gd name="T7" fmla="*/ 0 h 4762"/>
                <a:gd name="T8" fmla="*/ 1192 w 2752"/>
                <a:gd name="T9" fmla="*/ 4762 h 4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4762">
                  <a:moveTo>
                    <a:pt x="1192" y="4762"/>
                  </a:moveTo>
                  <a:lnTo>
                    <a:pt x="0" y="4762"/>
                  </a:lnTo>
                  <a:lnTo>
                    <a:pt x="0" y="0"/>
                  </a:lnTo>
                  <a:lnTo>
                    <a:pt x="2752" y="0"/>
                  </a:lnTo>
                  <a:lnTo>
                    <a:pt x="1192" y="476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123" y="-630"/>
              <a:ext cx="2678" cy="2016"/>
            </a:xfrm>
            <a:custGeom>
              <a:avLst/>
              <a:gdLst>
                <a:gd name="T0" fmla="*/ 2678 w 2678"/>
                <a:gd name="T1" fmla="*/ 0 h 2016"/>
                <a:gd name="T2" fmla="*/ 0 w 2678"/>
                <a:gd name="T3" fmla="*/ 0 h 2016"/>
                <a:gd name="T4" fmla="*/ 2018 w 2678"/>
                <a:gd name="T5" fmla="*/ 2016 h 2016"/>
                <a:gd name="T6" fmla="*/ 2678 w 2678"/>
                <a:gd name="T7" fmla="*/ 0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8" h="2016">
                  <a:moveTo>
                    <a:pt x="2678" y="0"/>
                  </a:moveTo>
                  <a:lnTo>
                    <a:pt x="0" y="0"/>
                  </a:lnTo>
                  <a:lnTo>
                    <a:pt x="2018" y="2016"/>
                  </a:lnTo>
                  <a:lnTo>
                    <a:pt x="2678" y="0"/>
                  </a:lnTo>
                  <a:close/>
                </a:path>
              </a:pathLst>
            </a:custGeom>
            <a:solidFill>
              <a:srgbClr val="A9CC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15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rgbClr val="404040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rgbClr val="404040"/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62155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2" y="0"/>
            <a:ext cx="9143999" cy="5143500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baseline="0">
                <a:solidFill>
                  <a:srgbClr val="404040"/>
                </a:solidFill>
              </a:defRPr>
            </a:lvl1pPr>
          </a:lstStyle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     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24880" y="2479435"/>
            <a:ext cx="7093160" cy="812531"/>
          </a:xfrm>
          <a:prstGeom prst="rect">
            <a:avLst/>
          </a:prstGeom>
          <a:effectLst>
            <a:outerShdw blurRad="825500" algn="ctr" rotWithShape="0">
              <a:prstClr val="black">
                <a:alpha val="20000"/>
              </a:prstClr>
            </a:outerShdw>
          </a:effectLst>
        </p:spPr>
        <p:txBody>
          <a:bodyPr anchor="t"/>
          <a:lstStyle>
            <a:lvl1pPr>
              <a:lnSpc>
                <a:spcPct val="80000"/>
              </a:lnSpc>
              <a:spcBef>
                <a:spcPts val="914"/>
              </a:spcBef>
              <a:defRPr sz="8800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Something</a:t>
            </a:r>
            <a:endParaRPr lang="en-GB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89060" y="1857552"/>
            <a:ext cx="6033722" cy="6218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371"/>
              </a:spcBef>
              <a:buNone/>
              <a:defRPr sz="3000" b="0" cap="none" baseline="0">
                <a:solidFill>
                  <a:schemeClr val="bg1"/>
                </a:solidFill>
                <a:effectLst>
                  <a:outerShdw blurRad="2286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en-US" dirty="0"/>
              <a:t>Something </a:t>
            </a:r>
            <a:r>
              <a:rPr lang="en-US" dirty="0" err="1"/>
              <a:t>something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790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Vlastní rozložení">
    <p:bg>
      <p:bgPr>
        <a:solidFill>
          <a:srgbClr val="FBB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024880" y="2479435"/>
            <a:ext cx="7093160" cy="812531"/>
          </a:xfrm>
          <a:prstGeom prst="rect">
            <a:avLst/>
          </a:prstGeom>
        </p:spPr>
        <p:txBody>
          <a:bodyPr lIns="0" anchor="t"/>
          <a:lstStyle>
            <a:lvl1pPr>
              <a:lnSpc>
                <a:spcPct val="80000"/>
              </a:lnSpc>
              <a:spcBef>
                <a:spcPts val="914"/>
              </a:spcBef>
              <a:defRPr sz="8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Something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89060" y="1857552"/>
            <a:ext cx="6033722" cy="6218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371"/>
              </a:spcBef>
              <a:buNone/>
              <a:defRPr sz="3000" b="0" cap="none" baseline="0">
                <a:solidFill>
                  <a:srgbClr val="404040"/>
                </a:solidFill>
              </a:defRPr>
            </a:lvl1pPr>
          </a:lstStyle>
          <a:p>
            <a:pPr lvl="0"/>
            <a:r>
              <a:rPr lang="en-US" dirty="0"/>
              <a:t>Something </a:t>
            </a:r>
            <a:r>
              <a:rPr lang="en-US" dirty="0" err="1"/>
              <a:t>something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5274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Vlastní rozložení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24880" y="2479435"/>
            <a:ext cx="7093160" cy="812531"/>
          </a:xfrm>
          <a:prstGeom prst="rect">
            <a:avLst/>
          </a:prstGeom>
        </p:spPr>
        <p:txBody>
          <a:bodyPr lIns="0" anchor="t"/>
          <a:lstStyle>
            <a:lvl1pPr>
              <a:lnSpc>
                <a:spcPct val="80000"/>
              </a:lnSpc>
              <a:spcBef>
                <a:spcPts val="914"/>
              </a:spcBef>
              <a:defRPr sz="8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Something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89060" y="1857552"/>
            <a:ext cx="6033722" cy="6218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371"/>
              </a:spcBef>
              <a:buNone/>
              <a:defRPr sz="3000" b="0" cap="none" baseline="0">
                <a:solidFill>
                  <a:srgbClr val="A1C46B"/>
                </a:solidFill>
              </a:defRPr>
            </a:lvl1pPr>
          </a:lstStyle>
          <a:p>
            <a:pPr lvl="0"/>
            <a:r>
              <a:rPr lang="en-US" dirty="0"/>
              <a:t>Something </a:t>
            </a:r>
            <a:r>
              <a:rPr lang="en-US" dirty="0" err="1"/>
              <a:t>something</a:t>
            </a:r>
            <a:endParaRPr lang="en-GB" dirty="0"/>
          </a:p>
        </p:txBody>
      </p:sp>
      <p:sp>
        <p:nvSpPr>
          <p:cNvPr id="4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>
                <a:solidFill>
                  <a:schemeClr val="bg1"/>
                </a:solidFill>
              </a:rPr>
              <a:pPr/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3849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Vlastní rozložení">
    <p:bg>
      <p:bgPr>
        <a:solidFill>
          <a:srgbClr val="A8CC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24880" y="2479435"/>
            <a:ext cx="7093160" cy="812531"/>
          </a:xfrm>
          <a:prstGeom prst="rect">
            <a:avLst/>
          </a:prstGeom>
        </p:spPr>
        <p:txBody>
          <a:bodyPr lIns="0" anchor="t"/>
          <a:lstStyle>
            <a:lvl1pPr>
              <a:lnSpc>
                <a:spcPct val="80000"/>
              </a:lnSpc>
              <a:spcBef>
                <a:spcPts val="914"/>
              </a:spcBef>
              <a:defRPr sz="8800" cap="all" baseline="0">
                <a:solidFill>
                  <a:srgbClr val="008E94"/>
                </a:solidFill>
              </a:defRPr>
            </a:lvl1pPr>
          </a:lstStyle>
          <a:p>
            <a:r>
              <a:rPr lang="en-US" dirty="0"/>
              <a:t>Something</a:t>
            </a:r>
            <a:endParaRPr lang="en-GB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89060" y="1857552"/>
            <a:ext cx="6033722" cy="6218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371"/>
              </a:spcBef>
              <a:buNone/>
              <a:defRPr sz="3000" b="0" cap="none" baseline="0">
                <a:solidFill>
                  <a:srgbClr val="58595B"/>
                </a:solidFill>
              </a:defRPr>
            </a:lvl1pPr>
          </a:lstStyle>
          <a:p>
            <a:pPr lvl="0"/>
            <a:r>
              <a:rPr lang="en-US" dirty="0"/>
              <a:t>Something </a:t>
            </a:r>
            <a:r>
              <a:rPr lang="en-US" dirty="0" err="1"/>
              <a:t>something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6666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Vlastní rozložení">
    <p:bg>
      <p:bgPr>
        <a:solidFill>
          <a:srgbClr val="008E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24880" y="2479435"/>
            <a:ext cx="7093160" cy="812531"/>
          </a:xfrm>
          <a:prstGeom prst="rect">
            <a:avLst/>
          </a:prstGeom>
        </p:spPr>
        <p:txBody>
          <a:bodyPr lIns="0" anchor="t"/>
          <a:lstStyle>
            <a:lvl1pPr>
              <a:lnSpc>
                <a:spcPct val="80000"/>
              </a:lnSpc>
              <a:spcBef>
                <a:spcPts val="914"/>
              </a:spcBef>
              <a:defRPr sz="8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Something</a:t>
            </a:r>
            <a:endParaRPr lang="en-GB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89060" y="1857552"/>
            <a:ext cx="6033722" cy="6218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371"/>
              </a:spcBef>
              <a:buNone/>
              <a:defRPr sz="3000" b="0" cap="none" baseline="0">
                <a:solidFill>
                  <a:srgbClr val="FBB040"/>
                </a:solidFill>
              </a:defRPr>
            </a:lvl1pPr>
          </a:lstStyle>
          <a:p>
            <a:pPr lvl="0"/>
            <a:r>
              <a:rPr lang="en-US" dirty="0"/>
              <a:t>Something </a:t>
            </a:r>
            <a:r>
              <a:rPr lang="en-US" dirty="0" err="1"/>
              <a:t>something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92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rc 3"/>
          <p:cNvSpPr/>
          <p:nvPr userDrawn="1"/>
        </p:nvSpPr>
        <p:spPr>
          <a:xfrm>
            <a:off x="0" y="1"/>
            <a:ext cx="1776413" cy="4251722"/>
          </a:xfrm>
          <a:custGeom>
            <a:avLst/>
            <a:gdLst/>
            <a:ahLst/>
            <a:cxnLst/>
            <a:rect l="l" t="t" r="r" b="b"/>
            <a:pathLst>
              <a:path w="1777200" h="5668420">
                <a:moveTo>
                  <a:pt x="0" y="0"/>
                </a:moveTo>
                <a:lnTo>
                  <a:pt x="1768724" y="0"/>
                </a:lnTo>
                <a:cubicBezTo>
                  <a:pt x="1842864" y="1684551"/>
                  <a:pt x="1430582" y="3384278"/>
                  <a:pt x="535352" y="4882011"/>
                </a:cubicBezTo>
                <a:cubicBezTo>
                  <a:pt x="371375" y="5156347"/>
                  <a:pt x="193756" y="5419621"/>
                  <a:pt x="0" y="5668420"/>
                </a:cubicBezTo>
                <a:close/>
              </a:path>
            </a:pathLst>
          </a:custGeom>
          <a:solidFill>
            <a:srgbClr val="FFFFFF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81" name="Group 4"/>
          <p:cNvGrpSpPr>
            <a:grpSpLocks noChangeAspect="1"/>
          </p:cNvGrpSpPr>
          <p:nvPr userDrawn="1"/>
        </p:nvGrpSpPr>
        <p:grpSpPr bwMode="auto">
          <a:xfrm>
            <a:off x="381000" y="381000"/>
            <a:ext cx="1079500" cy="968375"/>
            <a:chOff x="1352" y="681"/>
            <a:chExt cx="3519" cy="3153"/>
          </a:xfrm>
        </p:grpSpPr>
        <p:sp>
          <p:nvSpPr>
            <p:cNvPr id="82" name="Freeform 5"/>
            <p:cNvSpPr>
              <a:spLocks noChangeAspect="1"/>
            </p:cNvSpPr>
            <p:nvPr/>
          </p:nvSpPr>
          <p:spPr bwMode="auto">
            <a:xfrm>
              <a:off x="1352" y="681"/>
              <a:ext cx="3519" cy="3153"/>
            </a:xfrm>
            <a:custGeom>
              <a:avLst/>
              <a:gdLst>
                <a:gd name="T0" fmla="*/ 0 w 3862"/>
                <a:gd name="T1" fmla="*/ 215 h 3449"/>
                <a:gd name="T2" fmla="*/ 0 w 3862"/>
                <a:gd name="T3" fmla="*/ 215 h 3449"/>
                <a:gd name="T4" fmla="*/ 0 w 3862"/>
                <a:gd name="T5" fmla="*/ 0 h 3449"/>
                <a:gd name="T6" fmla="*/ 207 w 3862"/>
                <a:gd name="T7" fmla="*/ 0 h 3449"/>
                <a:gd name="T8" fmla="*/ 186 w 3862"/>
                <a:gd name="T9" fmla="*/ 215 h 3449"/>
                <a:gd name="T10" fmla="*/ 0 w 3862"/>
                <a:gd name="T11" fmla="*/ 215 h 34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62"/>
                <a:gd name="T19" fmla="*/ 0 h 3449"/>
                <a:gd name="T20" fmla="*/ 3862 w 3862"/>
                <a:gd name="T21" fmla="*/ 3449 h 34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62" h="3449">
                  <a:moveTo>
                    <a:pt x="0" y="3449"/>
                  </a:moveTo>
                  <a:lnTo>
                    <a:pt x="0" y="3449"/>
                  </a:lnTo>
                  <a:lnTo>
                    <a:pt x="0" y="0"/>
                  </a:lnTo>
                  <a:lnTo>
                    <a:pt x="3696" y="0"/>
                  </a:lnTo>
                  <a:cubicBezTo>
                    <a:pt x="3862" y="1150"/>
                    <a:pt x="3797" y="2241"/>
                    <a:pt x="3327" y="3449"/>
                  </a:cubicBezTo>
                  <a:lnTo>
                    <a:pt x="0" y="3449"/>
                  </a:lnTo>
                  <a:close/>
                </a:path>
              </a:pathLst>
            </a:custGeom>
            <a:solidFill>
              <a:srgbClr val="00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83" name="Freeform 6"/>
            <p:cNvSpPr>
              <a:spLocks noChangeAspect="1"/>
            </p:cNvSpPr>
            <p:nvPr/>
          </p:nvSpPr>
          <p:spPr bwMode="auto">
            <a:xfrm>
              <a:off x="2708" y="1843"/>
              <a:ext cx="75" cy="54"/>
            </a:xfrm>
            <a:custGeom>
              <a:avLst/>
              <a:gdLst>
                <a:gd name="T0" fmla="*/ 6 w 81"/>
                <a:gd name="T1" fmla="*/ 2 h 66"/>
                <a:gd name="T2" fmla="*/ 6 w 81"/>
                <a:gd name="T3" fmla="*/ 2 h 66"/>
                <a:gd name="T4" fmla="*/ 0 w 81"/>
                <a:gd name="T5" fmla="*/ 2 h 66"/>
                <a:gd name="T6" fmla="*/ 6 w 81"/>
                <a:gd name="T7" fmla="*/ 2 h 66"/>
                <a:gd name="T8" fmla="*/ 7 w 81"/>
                <a:gd name="T9" fmla="*/ 0 h 66"/>
                <a:gd name="T10" fmla="*/ 6 w 81"/>
                <a:gd name="T11" fmla="*/ 2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66"/>
                <a:gd name="T20" fmla="*/ 81 w 81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66">
                  <a:moveTo>
                    <a:pt x="16" y="40"/>
                  </a:moveTo>
                  <a:lnTo>
                    <a:pt x="16" y="40"/>
                  </a:lnTo>
                  <a:lnTo>
                    <a:pt x="0" y="54"/>
                  </a:lnTo>
                  <a:cubicBezTo>
                    <a:pt x="35" y="66"/>
                    <a:pt x="72" y="42"/>
                    <a:pt x="79" y="22"/>
                  </a:cubicBezTo>
                  <a:lnTo>
                    <a:pt x="81" y="0"/>
                  </a:lnTo>
                  <a:cubicBezTo>
                    <a:pt x="54" y="6"/>
                    <a:pt x="27" y="19"/>
                    <a:pt x="16" y="40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84" name="Freeform 7"/>
            <p:cNvSpPr>
              <a:spLocks noChangeAspect="1"/>
            </p:cNvSpPr>
            <p:nvPr/>
          </p:nvSpPr>
          <p:spPr bwMode="auto">
            <a:xfrm>
              <a:off x="2869" y="1972"/>
              <a:ext cx="65" cy="54"/>
            </a:xfrm>
            <a:custGeom>
              <a:avLst/>
              <a:gdLst>
                <a:gd name="T0" fmla="*/ 2 w 81"/>
                <a:gd name="T1" fmla="*/ 1 h 63"/>
                <a:gd name="T2" fmla="*/ 2 w 81"/>
                <a:gd name="T3" fmla="*/ 1 h 63"/>
                <a:gd name="T4" fmla="*/ 0 w 81"/>
                <a:gd name="T5" fmla="*/ 0 h 63"/>
                <a:gd name="T6" fmla="*/ 2 w 81"/>
                <a:gd name="T7" fmla="*/ 3 h 63"/>
                <a:gd name="T8" fmla="*/ 2 w 81"/>
                <a:gd name="T9" fmla="*/ 3 h 63"/>
                <a:gd name="T10" fmla="*/ 2 w 81"/>
                <a:gd name="T11" fmla="*/ 1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63"/>
                <a:gd name="T20" fmla="*/ 81 w 81"/>
                <a:gd name="T21" fmla="*/ 63 h 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63">
                  <a:moveTo>
                    <a:pt x="27" y="1"/>
                  </a:moveTo>
                  <a:lnTo>
                    <a:pt x="27" y="1"/>
                  </a:lnTo>
                  <a:lnTo>
                    <a:pt x="0" y="0"/>
                  </a:lnTo>
                  <a:cubicBezTo>
                    <a:pt x="0" y="24"/>
                    <a:pt x="8" y="43"/>
                    <a:pt x="33" y="58"/>
                  </a:cubicBezTo>
                  <a:lnTo>
                    <a:pt x="53" y="63"/>
                  </a:lnTo>
                  <a:cubicBezTo>
                    <a:pt x="81" y="39"/>
                    <a:pt x="44" y="15"/>
                    <a:pt x="27" y="1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85" name="Freeform 8"/>
            <p:cNvSpPr>
              <a:spLocks noChangeAspect="1"/>
            </p:cNvSpPr>
            <p:nvPr/>
          </p:nvSpPr>
          <p:spPr bwMode="auto">
            <a:xfrm>
              <a:off x="2622" y="1413"/>
              <a:ext cx="86" cy="75"/>
            </a:xfrm>
            <a:custGeom>
              <a:avLst/>
              <a:gdLst>
                <a:gd name="T0" fmla="*/ 4 w 96"/>
                <a:gd name="T1" fmla="*/ 9 h 79"/>
                <a:gd name="T2" fmla="*/ 4 w 96"/>
                <a:gd name="T3" fmla="*/ 9 h 79"/>
                <a:gd name="T4" fmla="*/ 0 w 96"/>
                <a:gd name="T5" fmla="*/ 13 h 79"/>
                <a:gd name="T6" fmla="*/ 4 w 96"/>
                <a:gd name="T7" fmla="*/ 9 h 79"/>
                <a:gd name="T8" fmla="*/ 4 w 96"/>
                <a:gd name="T9" fmla="*/ 0 h 79"/>
                <a:gd name="T10" fmla="*/ 4 w 96"/>
                <a:gd name="T11" fmla="*/ 9 h 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79"/>
                <a:gd name="T20" fmla="*/ 96 w 96"/>
                <a:gd name="T21" fmla="*/ 79 h 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79">
                  <a:moveTo>
                    <a:pt x="20" y="50"/>
                  </a:moveTo>
                  <a:lnTo>
                    <a:pt x="20" y="50"/>
                  </a:lnTo>
                  <a:lnTo>
                    <a:pt x="0" y="64"/>
                  </a:lnTo>
                  <a:cubicBezTo>
                    <a:pt x="41" y="79"/>
                    <a:pt x="75" y="57"/>
                    <a:pt x="89" y="27"/>
                  </a:cubicBezTo>
                  <a:lnTo>
                    <a:pt x="96" y="0"/>
                  </a:lnTo>
                  <a:cubicBezTo>
                    <a:pt x="63" y="8"/>
                    <a:pt x="38" y="8"/>
                    <a:pt x="20" y="50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86" name="Freeform 9"/>
            <p:cNvSpPr>
              <a:spLocks noChangeAspect="1"/>
            </p:cNvSpPr>
            <p:nvPr/>
          </p:nvSpPr>
          <p:spPr bwMode="auto">
            <a:xfrm>
              <a:off x="2568" y="1563"/>
              <a:ext cx="75" cy="76"/>
            </a:xfrm>
            <a:custGeom>
              <a:avLst/>
              <a:gdLst>
                <a:gd name="T0" fmla="*/ 36 w 77"/>
                <a:gd name="T1" fmla="*/ 22 h 77"/>
                <a:gd name="T2" fmla="*/ 36 w 77"/>
                <a:gd name="T3" fmla="*/ 22 h 77"/>
                <a:gd name="T4" fmla="*/ 33 w 77"/>
                <a:gd name="T5" fmla="*/ 0 h 77"/>
                <a:gd name="T6" fmla="*/ 0 w 77"/>
                <a:gd name="T7" fmla="*/ 38 h 77"/>
                <a:gd name="T8" fmla="*/ 0 w 77"/>
                <a:gd name="T9" fmla="*/ 38 h 77"/>
                <a:gd name="T10" fmla="*/ 36 w 77"/>
                <a:gd name="T11" fmla="*/ 22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7"/>
                <a:gd name="T19" fmla="*/ 0 h 77"/>
                <a:gd name="T20" fmla="*/ 77 w 77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7" h="77">
                  <a:moveTo>
                    <a:pt x="77" y="22"/>
                  </a:moveTo>
                  <a:lnTo>
                    <a:pt x="77" y="22"/>
                  </a:lnTo>
                  <a:lnTo>
                    <a:pt x="71" y="0"/>
                  </a:lnTo>
                  <a:cubicBezTo>
                    <a:pt x="38" y="7"/>
                    <a:pt x="14" y="19"/>
                    <a:pt x="0" y="44"/>
                  </a:cubicBezTo>
                  <a:lnTo>
                    <a:pt x="0" y="62"/>
                  </a:lnTo>
                  <a:cubicBezTo>
                    <a:pt x="42" y="77"/>
                    <a:pt x="64" y="40"/>
                    <a:pt x="77" y="22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87" name="Freeform 10"/>
            <p:cNvSpPr>
              <a:spLocks noChangeAspect="1"/>
            </p:cNvSpPr>
            <p:nvPr/>
          </p:nvSpPr>
          <p:spPr bwMode="auto">
            <a:xfrm>
              <a:off x="2547" y="1725"/>
              <a:ext cx="86" cy="64"/>
            </a:xfrm>
            <a:custGeom>
              <a:avLst/>
              <a:gdLst>
                <a:gd name="T0" fmla="*/ 0 w 90"/>
                <a:gd name="T1" fmla="*/ 3 h 74"/>
                <a:gd name="T2" fmla="*/ 0 w 90"/>
                <a:gd name="T3" fmla="*/ 3 h 74"/>
                <a:gd name="T4" fmla="*/ 11 w 90"/>
                <a:gd name="T5" fmla="*/ 3 h 74"/>
                <a:gd name="T6" fmla="*/ 19 w 90"/>
                <a:gd name="T7" fmla="*/ 3 h 74"/>
                <a:gd name="T8" fmla="*/ 23 w 90"/>
                <a:gd name="T9" fmla="*/ 3 h 74"/>
                <a:gd name="T10" fmla="*/ 0 w 90"/>
                <a:gd name="T11" fmla="*/ 3 h 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0"/>
                <a:gd name="T19" fmla="*/ 0 h 74"/>
                <a:gd name="T20" fmla="*/ 90 w 90"/>
                <a:gd name="T21" fmla="*/ 74 h 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0" h="74">
                  <a:moveTo>
                    <a:pt x="0" y="52"/>
                  </a:moveTo>
                  <a:lnTo>
                    <a:pt x="0" y="52"/>
                  </a:lnTo>
                  <a:lnTo>
                    <a:pt x="14" y="60"/>
                  </a:lnTo>
                  <a:cubicBezTo>
                    <a:pt x="59" y="74"/>
                    <a:pt x="62" y="38"/>
                    <a:pt x="73" y="23"/>
                  </a:cubicBezTo>
                  <a:lnTo>
                    <a:pt x="90" y="8"/>
                  </a:lnTo>
                  <a:cubicBezTo>
                    <a:pt x="48" y="0"/>
                    <a:pt x="11" y="31"/>
                    <a:pt x="0" y="52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88" name="Freeform 11"/>
            <p:cNvSpPr>
              <a:spLocks noChangeAspect="1"/>
            </p:cNvSpPr>
            <p:nvPr/>
          </p:nvSpPr>
          <p:spPr bwMode="auto">
            <a:xfrm>
              <a:off x="2773" y="1176"/>
              <a:ext cx="86" cy="75"/>
            </a:xfrm>
            <a:custGeom>
              <a:avLst/>
              <a:gdLst>
                <a:gd name="T0" fmla="*/ 16 w 88"/>
                <a:gd name="T1" fmla="*/ 4 h 72"/>
                <a:gd name="T2" fmla="*/ 16 w 88"/>
                <a:gd name="T3" fmla="*/ 4 h 72"/>
                <a:gd name="T4" fmla="*/ 0 w 88"/>
                <a:gd name="T5" fmla="*/ 28 h 72"/>
                <a:gd name="T6" fmla="*/ 45 w 88"/>
                <a:gd name="T7" fmla="*/ 172 h 72"/>
                <a:gd name="T8" fmla="*/ 46 w 88"/>
                <a:gd name="T9" fmla="*/ 74 h 72"/>
                <a:gd name="T10" fmla="*/ 16 w 88"/>
                <a:gd name="T11" fmla="*/ 4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72"/>
                <a:gd name="T20" fmla="*/ 88 w 88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72">
                  <a:moveTo>
                    <a:pt x="16" y="4"/>
                  </a:moveTo>
                  <a:lnTo>
                    <a:pt x="16" y="4"/>
                  </a:lnTo>
                  <a:lnTo>
                    <a:pt x="0" y="12"/>
                  </a:lnTo>
                  <a:cubicBezTo>
                    <a:pt x="4" y="40"/>
                    <a:pt x="70" y="72"/>
                    <a:pt x="86" y="49"/>
                  </a:cubicBezTo>
                  <a:lnTo>
                    <a:pt x="88" y="22"/>
                  </a:lnTo>
                  <a:cubicBezTo>
                    <a:pt x="67" y="8"/>
                    <a:pt x="45" y="0"/>
                    <a:pt x="16" y="4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89" name="Freeform 12"/>
            <p:cNvSpPr>
              <a:spLocks noChangeAspect="1"/>
            </p:cNvSpPr>
            <p:nvPr/>
          </p:nvSpPr>
          <p:spPr bwMode="auto">
            <a:xfrm>
              <a:off x="2955" y="1111"/>
              <a:ext cx="76" cy="87"/>
            </a:xfrm>
            <a:custGeom>
              <a:avLst/>
              <a:gdLst>
                <a:gd name="T0" fmla="*/ 4 w 86"/>
                <a:gd name="T1" fmla="*/ 7 h 92"/>
                <a:gd name="T2" fmla="*/ 4 w 86"/>
                <a:gd name="T3" fmla="*/ 7 h 92"/>
                <a:gd name="T4" fmla="*/ 4 w 86"/>
                <a:gd name="T5" fmla="*/ 0 h 92"/>
                <a:gd name="T6" fmla="*/ 4 w 86"/>
                <a:gd name="T7" fmla="*/ 11 h 92"/>
                <a:gd name="T8" fmla="*/ 4 w 86"/>
                <a:gd name="T9" fmla="*/ 17 h 92"/>
                <a:gd name="T10" fmla="*/ 4 w 86"/>
                <a:gd name="T11" fmla="*/ 7 h 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"/>
                <a:gd name="T19" fmla="*/ 0 h 92"/>
                <a:gd name="T20" fmla="*/ 86 w 86"/>
                <a:gd name="T21" fmla="*/ 92 h 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" h="92">
                  <a:moveTo>
                    <a:pt x="46" y="7"/>
                  </a:moveTo>
                  <a:lnTo>
                    <a:pt x="46" y="7"/>
                  </a:lnTo>
                  <a:lnTo>
                    <a:pt x="21" y="0"/>
                  </a:lnTo>
                  <a:cubicBezTo>
                    <a:pt x="7" y="19"/>
                    <a:pt x="0" y="33"/>
                    <a:pt x="14" y="66"/>
                  </a:cubicBezTo>
                  <a:lnTo>
                    <a:pt x="27" y="92"/>
                  </a:lnTo>
                  <a:cubicBezTo>
                    <a:pt x="57" y="63"/>
                    <a:pt x="86" y="36"/>
                    <a:pt x="46" y="7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90" name="Freeform 13"/>
            <p:cNvSpPr>
              <a:spLocks noChangeAspect="1" noEditPoints="1"/>
            </p:cNvSpPr>
            <p:nvPr/>
          </p:nvSpPr>
          <p:spPr bwMode="auto">
            <a:xfrm>
              <a:off x="3149" y="929"/>
              <a:ext cx="667" cy="1678"/>
            </a:xfrm>
            <a:custGeom>
              <a:avLst/>
              <a:gdLst>
                <a:gd name="T0" fmla="*/ 36 w 724"/>
                <a:gd name="T1" fmla="*/ 43 h 1845"/>
                <a:gd name="T2" fmla="*/ 36 w 724"/>
                <a:gd name="T3" fmla="*/ 43 h 1845"/>
                <a:gd name="T4" fmla="*/ 26 w 724"/>
                <a:gd name="T5" fmla="*/ 41 h 1845"/>
                <a:gd name="T6" fmla="*/ 38 w 724"/>
                <a:gd name="T7" fmla="*/ 39 h 1845"/>
                <a:gd name="T8" fmla="*/ 39 w 724"/>
                <a:gd name="T9" fmla="*/ 41 h 1845"/>
                <a:gd name="T10" fmla="*/ 36 w 724"/>
                <a:gd name="T11" fmla="*/ 43 h 1845"/>
                <a:gd name="T12" fmla="*/ 36 w 724"/>
                <a:gd name="T13" fmla="*/ 43 h 1845"/>
                <a:gd name="T14" fmla="*/ 50 w 724"/>
                <a:gd name="T15" fmla="*/ 45 h 1845"/>
                <a:gd name="T16" fmla="*/ 50 w 724"/>
                <a:gd name="T17" fmla="*/ 45 h 1845"/>
                <a:gd name="T18" fmla="*/ 46 w 724"/>
                <a:gd name="T19" fmla="*/ 37 h 1845"/>
                <a:gd name="T20" fmla="*/ 50 w 724"/>
                <a:gd name="T21" fmla="*/ 34 h 1845"/>
                <a:gd name="T22" fmla="*/ 50 w 724"/>
                <a:gd name="T23" fmla="*/ 25 h 1845"/>
                <a:gd name="T24" fmla="*/ 50 w 724"/>
                <a:gd name="T25" fmla="*/ 24 h 1845"/>
                <a:gd name="T26" fmla="*/ 50 w 724"/>
                <a:gd name="T27" fmla="*/ 22 h 1845"/>
                <a:gd name="T28" fmla="*/ 49 w 724"/>
                <a:gd name="T29" fmla="*/ 18 h 1845"/>
                <a:gd name="T30" fmla="*/ 46 w 724"/>
                <a:gd name="T31" fmla="*/ 15 h 1845"/>
                <a:gd name="T32" fmla="*/ 47 w 724"/>
                <a:gd name="T33" fmla="*/ 14 h 1845"/>
                <a:gd name="T34" fmla="*/ 44 w 724"/>
                <a:gd name="T35" fmla="*/ 13 h 1845"/>
                <a:gd name="T36" fmla="*/ 41 w 724"/>
                <a:gd name="T37" fmla="*/ 12 h 1845"/>
                <a:gd name="T38" fmla="*/ 41 w 724"/>
                <a:gd name="T39" fmla="*/ 10 h 1845"/>
                <a:gd name="T40" fmla="*/ 38 w 724"/>
                <a:gd name="T41" fmla="*/ 11 h 1845"/>
                <a:gd name="T42" fmla="*/ 38 w 724"/>
                <a:gd name="T43" fmla="*/ 8 h 1845"/>
                <a:gd name="T44" fmla="*/ 34 w 724"/>
                <a:gd name="T45" fmla="*/ 9 h 1845"/>
                <a:gd name="T46" fmla="*/ 32 w 724"/>
                <a:gd name="T47" fmla="*/ 5 h 1845"/>
                <a:gd name="T48" fmla="*/ 30 w 724"/>
                <a:gd name="T49" fmla="*/ 6 h 1845"/>
                <a:gd name="T50" fmla="*/ 28 w 724"/>
                <a:gd name="T51" fmla="*/ 8 h 1845"/>
                <a:gd name="T52" fmla="*/ 28 w 724"/>
                <a:gd name="T53" fmla="*/ 5 h 1845"/>
                <a:gd name="T54" fmla="*/ 27 w 724"/>
                <a:gd name="T55" fmla="*/ 5 h 1845"/>
                <a:gd name="T56" fmla="*/ 25 w 724"/>
                <a:gd name="T57" fmla="*/ 5 h 1845"/>
                <a:gd name="T58" fmla="*/ 22 w 724"/>
                <a:gd name="T59" fmla="*/ 5 h 1845"/>
                <a:gd name="T60" fmla="*/ 23 w 724"/>
                <a:gd name="T61" fmla="*/ 5 h 1845"/>
                <a:gd name="T62" fmla="*/ 19 w 724"/>
                <a:gd name="T63" fmla="*/ 5 h 1845"/>
                <a:gd name="T64" fmla="*/ 17 w 724"/>
                <a:gd name="T65" fmla="*/ 5 h 1845"/>
                <a:gd name="T66" fmla="*/ 21 w 724"/>
                <a:gd name="T67" fmla="*/ 5 h 1845"/>
                <a:gd name="T68" fmla="*/ 17 w 724"/>
                <a:gd name="T69" fmla="*/ 5 h 1845"/>
                <a:gd name="T70" fmla="*/ 14 w 724"/>
                <a:gd name="T71" fmla="*/ 5 h 1845"/>
                <a:gd name="T72" fmla="*/ 15 w 724"/>
                <a:gd name="T73" fmla="*/ 5 h 1845"/>
                <a:gd name="T74" fmla="*/ 14 w 724"/>
                <a:gd name="T75" fmla="*/ 5 h 1845"/>
                <a:gd name="T76" fmla="*/ 14 w 724"/>
                <a:gd name="T77" fmla="*/ 5 h 1845"/>
                <a:gd name="T78" fmla="*/ 12 w 724"/>
                <a:gd name="T79" fmla="*/ 5 h 1845"/>
                <a:gd name="T80" fmla="*/ 11 w 724"/>
                <a:gd name="T81" fmla="*/ 5 h 1845"/>
                <a:gd name="T82" fmla="*/ 6 w 724"/>
                <a:gd name="T83" fmla="*/ 5 h 1845"/>
                <a:gd name="T84" fmla="*/ 6 w 724"/>
                <a:gd name="T85" fmla="*/ 5 h 1845"/>
                <a:gd name="T86" fmla="*/ 6 w 724"/>
                <a:gd name="T87" fmla="*/ 5 h 1845"/>
                <a:gd name="T88" fmla="*/ 5 w 724"/>
                <a:gd name="T89" fmla="*/ 96 h 1845"/>
                <a:gd name="T90" fmla="*/ 0 w 724"/>
                <a:gd name="T91" fmla="*/ 96 h 1845"/>
                <a:gd name="T92" fmla="*/ 14 w 724"/>
                <a:gd name="T93" fmla="*/ 96 h 1845"/>
                <a:gd name="T94" fmla="*/ 42 w 724"/>
                <a:gd name="T95" fmla="*/ 96 h 1845"/>
                <a:gd name="T96" fmla="*/ 49 w 724"/>
                <a:gd name="T97" fmla="*/ 96 h 1845"/>
                <a:gd name="T98" fmla="*/ 33 w 724"/>
                <a:gd name="T99" fmla="*/ 95 h 1845"/>
                <a:gd name="T100" fmla="*/ 21 w 724"/>
                <a:gd name="T101" fmla="*/ 87 h 1845"/>
                <a:gd name="T102" fmla="*/ 18 w 724"/>
                <a:gd name="T103" fmla="*/ 84 h 1845"/>
                <a:gd name="T104" fmla="*/ 18 w 724"/>
                <a:gd name="T105" fmla="*/ 76 h 1845"/>
                <a:gd name="T106" fmla="*/ 25 w 724"/>
                <a:gd name="T107" fmla="*/ 74 h 1845"/>
                <a:gd name="T108" fmla="*/ 46 w 724"/>
                <a:gd name="T109" fmla="*/ 72 h 1845"/>
                <a:gd name="T110" fmla="*/ 47 w 724"/>
                <a:gd name="T111" fmla="*/ 68 h 1845"/>
                <a:gd name="T112" fmla="*/ 48 w 724"/>
                <a:gd name="T113" fmla="*/ 65 h 1845"/>
                <a:gd name="T114" fmla="*/ 50 w 724"/>
                <a:gd name="T115" fmla="*/ 62 h 1845"/>
                <a:gd name="T116" fmla="*/ 46 w 724"/>
                <a:gd name="T117" fmla="*/ 59 h 1845"/>
                <a:gd name="T118" fmla="*/ 50 w 724"/>
                <a:gd name="T119" fmla="*/ 57 h 1845"/>
                <a:gd name="T120" fmla="*/ 49 w 724"/>
                <a:gd name="T121" fmla="*/ 54 h 1845"/>
                <a:gd name="T122" fmla="*/ 54 w 724"/>
                <a:gd name="T123" fmla="*/ 50 h 1845"/>
                <a:gd name="T124" fmla="*/ 50 w 724"/>
                <a:gd name="T125" fmla="*/ 45 h 184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24"/>
                <a:gd name="T190" fmla="*/ 0 h 1845"/>
                <a:gd name="T191" fmla="*/ 724 w 724"/>
                <a:gd name="T192" fmla="*/ 1845 h 184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24" h="1845">
                  <a:moveTo>
                    <a:pt x="451" y="808"/>
                  </a:moveTo>
                  <a:lnTo>
                    <a:pt x="451" y="808"/>
                  </a:lnTo>
                  <a:cubicBezTo>
                    <a:pt x="397" y="820"/>
                    <a:pt x="315" y="783"/>
                    <a:pt x="326" y="776"/>
                  </a:cubicBezTo>
                  <a:cubicBezTo>
                    <a:pt x="353" y="757"/>
                    <a:pt x="416" y="725"/>
                    <a:pt x="477" y="746"/>
                  </a:cubicBezTo>
                  <a:cubicBezTo>
                    <a:pt x="488" y="750"/>
                    <a:pt x="492" y="760"/>
                    <a:pt x="493" y="773"/>
                  </a:cubicBezTo>
                  <a:cubicBezTo>
                    <a:pt x="496" y="804"/>
                    <a:pt x="471" y="805"/>
                    <a:pt x="451" y="808"/>
                  </a:cubicBezTo>
                  <a:close/>
                  <a:moveTo>
                    <a:pt x="639" y="841"/>
                  </a:moveTo>
                  <a:lnTo>
                    <a:pt x="639" y="841"/>
                  </a:lnTo>
                  <a:cubicBezTo>
                    <a:pt x="610" y="803"/>
                    <a:pt x="557" y="751"/>
                    <a:pt x="601" y="701"/>
                  </a:cubicBezTo>
                  <a:cubicBezTo>
                    <a:pt x="624" y="684"/>
                    <a:pt x="631" y="670"/>
                    <a:pt x="634" y="646"/>
                  </a:cubicBezTo>
                  <a:cubicBezTo>
                    <a:pt x="644" y="560"/>
                    <a:pt x="639" y="524"/>
                    <a:pt x="627" y="477"/>
                  </a:cubicBezTo>
                  <a:cubicBezTo>
                    <a:pt x="629" y="473"/>
                    <a:pt x="638" y="478"/>
                    <a:pt x="641" y="463"/>
                  </a:cubicBezTo>
                  <a:cubicBezTo>
                    <a:pt x="650" y="422"/>
                    <a:pt x="627" y="414"/>
                    <a:pt x="627" y="414"/>
                  </a:cubicBezTo>
                  <a:cubicBezTo>
                    <a:pt x="645" y="399"/>
                    <a:pt x="643" y="342"/>
                    <a:pt x="615" y="342"/>
                  </a:cubicBezTo>
                  <a:cubicBezTo>
                    <a:pt x="631" y="317"/>
                    <a:pt x="617" y="277"/>
                    <a:pt x="590" y="286"/>
                  </a:cubicBezTo>
                  <a:cubicBezTo>
                    <a:pt x="590" y="286"/>
                    <a:pt x="604" y="278"/>
                    <a:pt x="602" y="260"/>
                  </a:cubicBezTo>
                  <a:cubicBezTo>
                    <a:pt x="599" y="224"/>
                    <a:pt x="547" y="259"/>
                    <a:pt x="560" y="236"/>
                  </a:cubicBezTo>
                  <a:cubicBezTo>
                    <a:pt x="567" y="223"/>
                    <a:pt x="538" y="180"/>
                    <a:pt x="523" y="213"/>
                  </a:cubicBezTo>
                  <a:cubicBezTo>
                    <a:pt x="515" y="207"/>
                    <a:pt x="529" y="187"/>
                    <a:pt x="514" y="180"/>
                  </a:cubicBezTo>
                  <a:cubicBezTo>
                    <a:pt x="504" y="181"/>
                    <a:pt x="495" y="188"/>
                    <a:pt x="483" y="195"/>
                  </a:cubicBezTo>
                  <a:cubicBezTo>
                    <a:pt x="479" y="181"/>
                    <a:pt x="494" y="174"/>
                    <a:pt x="476" y="154"/>
                  </a:cubicBezTo>
                  <a:cubicBezTo>
                    <a:pt x="452" y="138"/>
                    <a:pt x="451" y="162"/>
                    <a:pt x="434" y="171"/>
                  </a:cubicBezTo>
                  <a:cubicBezTo>
                    <a:pt x="404" y="164"/>
                    <a:pt x="476" y="146"/>
                    <a:pt x="411" y="119"/>
                  </a:cubicBezTo>
                  <a:cubicBezTo>
                    <a:pt x="395" y="159"/>
                    <a:pt x="396" y="130"/>
                    <a:pt x="389" y="124"/>
                  </a:cubicBezTo>
                  <a:cubicBezTo>
                    <a:pt x="384" y="121"/>
                    <a:pt x="375" y="131"/>
                    <a:pt x="356" y="150"/>
                  </a:cubicBezTo>
                  <a:cubicBezTo>
                    <a:pt x="366" y="124"/>
                    <a:pt x="388" y="92"/>
                    <a:pt x="356" y="101"/>
                  </a:cubicBezTo>
                  <a:cubicBezTo>
                    <a:pt x="320" y="117"/>
                    <a:pt x="341" y="96"/>
                    <a:pt x="341" y="93"/>
                  </a:cubicBezTo>
                  <a:cubicBezTo>
                    <a:pt x="372" y="79"/>
                    <a:pt x="312" y="45"/>
                    <a:pt x="314" y="81"/>
                  </a:cubicBezTo>
                  <a:cubicBezTo>
                    <a:pt x="313" y="105"/>
                    <a:pt x="261" y="126"/>
                    <a:pt x="276" y="97"/>
                  </a:cubicBezTo>
                  <a:cubicBezTo>
                    <a:pt x="286" y="60"/>
                    <a:pt x="331" y="116"/>
                    <a:pt x="292" y="51"/>
                  </a:cubicBezTo>
                  <a:cubicBezTo>
                    <a:pt x="268" y="78"/>
                    <a:pt x="248" y="96"/>
                    <a:pt x="244" y="106"/>
                  </a:cubicBezTo>
                  <a:cubicBezTo>
                    <a:pt x="225" y="181"/>
                    <a:pt x="236" y="113"/>
                    <a:pt x="216" y="112"/>
                  </a:cubicBezTo>
                  <a:cubicBezTo>
                    <a:pt x="242" y="94"/>
                    <a:pt x="276" y="63"/>
                    <a:pt x="266" y="43"/>
                  </a:cubicBezTo>
                  <a:cubicBezTo>
                    <a:pt x="237" y="41"/>
                    <a:pt x="172" y="87"/>
                    <a:pt x="214" y="91"/>
                  </a:cubicBezTo>
                  <a:cubicBezTo>
                    <a:pt x="211" y="106"/>
                    <a:pt x="187" y="123"/>
                    <a:pt x="173" y="98"/>
                  </a:cubicBezTo>
                  <a:cubicBezTo>
                    <a:pt x="196" y="92"/>
                    <a:pt x="235" y="15"/>
                    <a:pt x="186" y="38"/>
                  </a:cubicBezTo>
                  <a:cubicBezTo>
                    <a:pt x="181" y="42"/>
                    <a:pt x="181" y="56"/>
                    <a:pt x="173" y="69"/>
                  </a:cubicBezTo>
                  <a:cubicBezTo>
                    <a:pt x="161" y="58"/>
                    <a:pt x="170" y="42"/>
                    <a:pt x="166" y="36"/>
                  </a:cubicBezTo>
                  <a:cubicBezTo>
                    <a:pt x="127" y="0"/>
                    <a:pt x="141" y="93"/>
                    <a:pt x="142" y="114"/>
                  </a:cubicBezTo>
                  <a:cubicBezTo>
                    <a:pt x="92" y="82"/>
                    <a:pt x="139" y="91"/>
                    <a:pt x="126" y="39"/>
                  </a:cubicBezTo>
                  <a:cubicBezTo>
                    <a:pt x="84" y="47"/>
                    <a:pt x="73" y="64"/>
                    <a:pt x="80" y="112"/>
                  </a:cubicBezTo>
                  <a:cubicBezTo>
                    <a:pt x="74" y="123"/>
                    <a:pt x="63" y="149"/>
                    <a:pt x="56" y="117"/>
                  </a:cubicBezTo>
                  <a:cubicBezTo>
                    <a:pt x="79" y="87"/>
                    <a:pt x="77" y="44"/>
                    <a:pt x="37" y="43"/>
                  </a:cubicBezTo>
                  <a:cubicBezTo>
                    <a:pt x="101" y="631"/>
                    <a:pt x="97" y="1225"/>
                    <a:pt x="5" y="1808"/>
                  </a:cubicBezTo>
                  <a:lnTo>
                    <a:pt x="0" y="1840"/>
                  </a:lnTo>
                  <a:cubicBezTo>
                    <a:pt x="46" y="1839"/>
                    <a:pt x="113" y="1825"/>
                    <a:pt x="162" y="1823"/>
                  </a:cubicBezTo>
                  <a:cubicBezTo>
                    <a:pt x="301" y="1827"/>
                    <a:pt x="298" y="1845"/>
                    <a:pt x="529" y="1842"/>
                  </a:cubicBezTo>
                  <a:cubicBezTo>
                    <a:pt x="582" y="1837"/>
                    <a:pt x="597" y="1829"/>
                    <a:pt x="614" y="1829"/>
                  </a:cubicBezTo>
                  <a:cubicBezTo>
                    <a:pt x="597" y="1758"/>
                    <a:pt x="481" y="1798"/>
                    <a:pt x="421" y="1778"/>
                  </a:cubicBezTo>
                  <a:cubicBezTo>
                    <a:pt x="321" y="1768"/>
                    <a:pt x="304" y="1708"/>
                    <a:pt x="272" y="1664"/>
                  </a:cubicBezTo>
                  <a:cubicBezTo>
                    <a:pt x="258" y="1639"/>
                    <a:pt x="237" y="1608"/>
                    <a:pt x="237" y="1566"/>
                  </a:cubicBezTo>
                  <a:cubicBezTo>
                    <a:pt x="230" y="1513"/>
                    <a:pt x="240" y="1484"/>
                    <a:pt x="239" y="1432"/>
                  </a:cubicBezTo>
                  <a:cubicBezTo>
                    <a:pt x="243" y="1393"/>
                    <a:pt x="287" y="1401"/>
                    <a:pt x="315" y="1404"/>
                  </a:cubicBezTo>
                  <a:cubicBezTo>
                    <a:pt x="402" y="1413"/>
                    <a:pt x="547" y="1399"/>
                    <a:pt x="586" y="1387"/>
                  </a:cubicBezTo>
                  <a:cubicBezTo>
                    <a:pt x="641" y="1371"/>
                    <a:pt x="642" y="1337"/>
                    <a:pt x="605" y="1286"/>
                  </a:cubicBezTo>
                  <a:cubicBezTo>
                    <a:pt x="597" y="1261"/>
                    <a:pt x="598" y="1245"/>
                    <a:pt x="609" y="1223"/>
                  </a:cubicBezTo>
                  <a:cubicBezTo>
                    <a:pt x="625" y="1206"/>
                    <a:pt x="644" y="1195"/>
                    <a:pt x="630" y="1174"/>
                  </a:cubicBezTo>
                  <a:cubicBezTo>
                    <a:pt x="630" y="1174"/>
                    <a:pt x="504" y="1147"/>
                    <a:pt x="590" y="1133"/>
                  </a:cubicBezTo>
                  <a:cubicBezTo>
                    <a:pt x="679" y="1118"/>
                    <a:pt x="650" y="1082"/>
                    <a:pt x="650" y="1082"/>
                  </a:cubicBezTo>
                  <a:cubicBezTo>
                    <a:pt x="650" y="1082"/>
                    <a:pt x="635" y="1045"/>
                    <a:pt x="621" y="1018"/>
                  </a:cubicBezTo>
                  <a:cubicBezTo>
                    <a:pt x="611" y="998"/>
                    <a:pt x="695" y="991"/>
                    <a:pt x="704" y="959"/>
                  </a:cubicBezTo>
                  <a:cubicBezTo>
                    <a:pt x="724" y="932"/>
                    <a:pt x="661" y="871"/>
                    <a:pt x="639" y="841"/>
                  </a:cubicBez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91" name="Freeform 14"/>
            <p:cNvSpPr>
              <a:spLocks noChangeAspect="1"/>
            </p:cNvSpPr>
            <p:nvPr/>
          </p:nvSpPr>
          <p:spPr bwMode="auto">
            <a:xfrm>
              <a:off x="1352" y="681"/>
              <a:ext cx="1829" cy="3153"/>
            </a:xfrm>
            <a:custGeom>
              <a:avLst/>
              <a:gdLst>
                <a:gd name="T0" fmla="*/ 106 w 2011"/>
                <a:gd name="T1" fmla="*/ 131 h 3449"/>
                <a:gd name="T2" fmla="*/ 0 w 2011"/>
                <a:gd name="T3" fmla="*/ 215 h 3449"/>
                <a:gd name="T4" fmla="*/ 105 w 2011"/>
                <a:gd name="T5" fmla="*/ 0 h 3449"/>
                <a:gd name="T6" fmla="*/ 106 w 2011"/>
                <a:gd name="T7" fmla="*/ 22 h 3449"/>
                <a:gd name="T8" fmla="*/ 106 w 2011"/>
                <a:gd name="T9" fmla="*/ 24 h 3449"/>
                <a:gd name="T10" fmla="*/ 101 w 2011"/>
                <a:gd name="T11" fmla="*/ 20 h 3449"/>
                <a:gd name="T12" fmla="*/ 100 w 2011"/>
                <a:gd name="T13" fmla="*/ 24 h 3449"/>
                <a:gd name="T14" fmla="*/ 98 w 2011"/>
                <a:gd name="T15" fmla="*/ 26 h 3449"/>
                <a:gd name="T16" fmla="*/ 96 w 2011"/>
                <a:gd name="T17" fmla="*/ 22 h 3449"/>
                <a:gd name="T18" fmla="*/ 94 w 2011"/>
                <a:gd name="T19" fmla="*/ 22 h 3449"/>
                <a:gd name="T20" fmla="*/ 91 w 2011"/>
                <a:gd name="T21" fmla="*/ 31 h 3449"/>
                <a:gd name="T22" fmla="*/ 87 w 2011"/>
                <a:gd name="T23" fmla="*/ 26 h 3449"/>
                <a:gd name="T24" fmla="*/ 85 w 2011"/>
                <a:gd name="T25" fmla="*/ 26 h 3449"/>
                <a:gd name="T26" fmla="*/ 86 w 2011"/>
                <a:gd name="T27" fmla="*/ 31 h 3449"/>
                <a:gd name="T28" fmla="*/ 79 w 2011"/>
                <a:gd name="T29" fmla="*/ 31 h 3449"/>
                <a:gd name="T30" fmla="*/ 79 w 2011"/>
                <a:gd name="T31" fmla="*/ 34 h 3449"/>
                <a:gd name="T32" fmla="*/ 75 w 2011"/>
                <a:gd name="T33" fmla="*/ 31 h 3449"/>
                <a:gd name="T34" fmla="*/ 79 w 2011"/>
                <a:gd name="T35" fmla="*/ 36 h 3449"/>
                <a:gd name="T36" fmla="*/ 77 w 2011"/>
                <a:gd name="T37" fmla="*/ 37 h 3449"/>
                <a:gd name="T38" fmla="*/ 76 w 2011"/>
                <a:gd name="T39" fmla="*/ 37 h 3449"/>
                <a:gd name="T40" fmla="*/ 74 w 2011"/>
                <a:gd name="T41" fmla="*/ 40 h 3449"/>
                <a:gd name="T42" fmla="*/ 76 w 2011"/>
                <a:gd name="T43" fmla="*/ 39 h 3449"/>
                <a:gd name="T44" fmla="*/ 76 w 2011"/>
                <a:gd name="T45" fmla="*/ 44 h 3449"/>
                <a:gd name="T46" fmla="*/ 73 w 2011"/>
                <a:gd name="T47" fmla="*/ 45 h 3449"/>
                <a:gd name="T48" fmla="*/ 75 w 2011"/>
                <a:gd name="T49" fmla="*/ 49 h 3449"/>
                <a:gd name="T50" fmla="*/ 70 w 2011"/>
                <a:gd name="T51" fmla="*/ 47 h 3449"/>
                <a:gd name="T52" fmla="*/ 65 w 2011"/>
                <a:gd name="T53" fmla="*/ 47 h 3449"/>
                <a:gd name="T54" fmla="*/ 64 w 2011"/>
                <a:gd name="T55" fmla="*/ 51 h 3449"/>
                <a:gd name="T56" fmla="*/ 71 w 2011"/>
                <a:gd name="T57" fmla="*/ 53 h 3449"/>
                <a:gd name="T58" fmla="*/ 69 w 2011"/>
                <a:gd name="T59" fmla="*/ 54 h 3449"/>
                <a:gd name="T60" fmla="*/ 69 w 2011"/>
                <a:gd name="T61" fmla="*/ 59 h 3449"/>
                <a:gd name="T62" fmla="*/ 72 w 2011"/>
                <a:gd name="T63" fmla="*/ 59 h 3449"/>
                <a:gd name="T64" fmla="*/ 69 w 2011"/>
                <a:gd name="T65" fmla="*/ 65 h 3449"/>
                <a:gd name="T66" fmla="*/ 70 w 2011"/>
                <a:gd name="T67" fmla="*/ 69 h 3449"/>
                <a:gd name="T68" fmla="*/ 68 w 2011"/>
                <a:gd name="T69" fmla="*/ 73 h 3449"/>
                <a:gd name="T70" fmla="*/ 65 w 2011"/>
                <a:gd name="T71" fmla="*/ 77 h 3449"/>
                <a:gd name="T72" fmla="*/ 68 w 2011"/>
                <a:gd name="T73" fmla="*/ 78 h 3449"/>
                <a:gd name="T74" fmla="*/ 69 w 2011"/>
                <a:gd name="T75" fmla="*/ 81 h 3449"/>
                <a:gd name="T76" fmla="*/ 72 w 2011"/>
                <a:gd name="T77" fmla="*/ 85 h 3449"/>
                <a:gd name="T78" fmla="*/ 76 w 2011"/>
                <a:gd name="T79" fmla="*/ 88 h 3449"/>
                <a:gd name="T80" fmla="*/ 79 w 2011"/>
                <a:gd name="T81" fmla="*/ 85 h 3449"/>
                <a:gd name="T82" fmla="*/ 79 w 2011"/>
                <a:gd name="T83" fmla="*/ 92 h 3449"/>
                <a:gd name="T84" fmla="*/ 85 w 2011"/>
                <a:gd name="T85" fmla="*/ 92 h 3449"/>
                <a:gd name="T86" fmla="*/ 84 w 2011"/>
                <a:gd name="T87" fmla="*/ 93 h 3449"/>
                <a:gd name="T88" fmla="*/ 86 w 2011"/>
                <a:gd name="T89" fmla="*/ 96 h 3449"/>
                <a:gd name="T90" fmla="*/ 87 w 2011"/>
                <a:gd name="T91" fmla="*/ 100 h 3449"/>
                <a:gd name="T92" fmla="*/ 89 w 2011"/>
                <a:gd name="T93" fmla="*/ 99 h 3449"/>
                <a:gd name="T94" fmla="*/ 92 w 2011"/>
                <a:gd name="T95" fmla="*/ 94 h 3449"/>
                <a:gd name="T96" fmla="*/ 95 w 2011"/>
                <a:gd name="T97" fmla="*/ 98 h 3449"/>
                <a:gd name="T98" fmla="*/ 96 w 2011"/>
                <a:gd name="T99" fmla="*/ 105 h 3449"/>
                <a:gd name="T100" fmla="*/ 99 w 2011"/>
                <a:gd name="T101" fmla="*/ 105 h 3449"/>
                <a:gd name="T102" fmla="*/ 96 w 2011"/>
                <a:gd name="T103" fmla="*/ 115 h 3449"/>
                <a:gd name="T104" fmla="*/ 76 w 2011"/>
                <a:gd name="T105" fmla="*/ 129 h 3449"/>
                <a:gd name="T106" fmla="*/ 87 w 2011"/>
                <a:gd name="T107" fmla="*/ 131 h 3449"/>
                <a:gd name="T108" fmla="*/ 106 w 2011"/>
                <a:gd name="T109" fmla="*/ 131 h 344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011"/>
                <a:gd name="T166" fmla="*/ 0 h 3449"/>
                <a:gd name="T167" fmla="*/ 2011 w 2011"/>
                <a:gd name="T168" fmla="*/ 3449 h 344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011" h="3449">
                  <a:moveTo>
                    <a:pt x="1974" y="2106"/>
                  </a:moveTo>
                  <a:lnTo>
                    <a:pt x="1974" y="2106"/>
                  </a:lnTo>
                  <a:cubicBezTo>
                    <a:pt x="1903" y="2543"/>
                    <a:pt x="1782" y="2987"/>
                    <a:pt x="1602" y="3449"/>
                  </a:cubicBezTo>
                  <a:lnTo>
                    <a:pt x="0" y="3449"/>
                  </a:lnTo>
                  <a:lnTo>
                    <a:pt x="0" y="0"/>
                  </a:lnTo>
                  <a:lnTo>
                    <a:pt x="1972" y="0"/>
                  </a:lnTo>
                  <a:cubicBezTo>
                    <a:pt x="1988" y="113"/>
                    <a:pt x="1999" y="197"/>
                    <a:pt x="2011" y="309"/>
                  </a:cubicBezTo>
                  <a:cubicBezTo>
                    <a:pt x="2011" y="309"/>
                    <a:pt x="1977" y="320"/>
                    <a:pt x="1980" y="347"/>
                  </a:cubicBezTo>
                  <a:cubicBezTo>
                    <a:pt x="1984" y="378"/>
                    <a:pt x="1997" y="385"/>
                    <a:pt x="1997" y="385"/>
                  </a:cubicBezTo>
                  <a:lnTo>
                    <a:pt x="1982" y="392"/>
                  </a:lnTo>
                  <a:cubicBezTo>
                    <a:pt x="1982" y="392"/>
                    <a:pt x="1966" y="368"/>
                    <a:pt x="1966" y="369"/>
                  </a:cubicBezTo>
                  <a:cubicBezTo>
                    <a:pt x="1966" y="346"/>
                    <a:pt x="1976" y="311"/>
                    <a:pt x="1923" y="324"/>
                  </a:cubicBezTo>
                  <a:cubicBezTo>
                    <a:pt x="1904" y="365"/>
                    <a:pt x="1952" y="373"/>
                    <a:pt x="1939" y="401"/>
                  </a:cubicBezTo>
                  <a:cubicBezTo>
                    <a:pt x="1883" y="404"/>
                    <a:pt x="1923" y="359"/>
                    <a:pt x="1878" y="384"/>
                  </a:cubicBezTo>
                  <a:cubicBezTo>
                    <a:pt x="1881" y="371"/>
                    <a:pt x="1871" y="336"/>
                    <a:pt x="1857" y="339"/>
                  </a:cubicBezTo>
                  <a:cubicBezTo>
                    <a:pt x="1851" y="358"/>
                    <a:pt x="1836" y="391"/>
                    <a:pt x="1858" y="411"/>
                  </a:cubicBezTo>
                  <a:cubicBezTo>
                    <a:pt x="1851" y="416"/>
                    <a:pt x="1830" y="413"/>
                    <a:pt x="1825" y="406"/>
                  </a:cubicBezTo>
                  <a:cubicBezTo>
                    <a:pt x="1819" y="396"/>
                    <a:pt x="1840" y="379"/>
                    <a:pt x="1823" y="348"/>
                  </a:cubicBezTo>
                  <a:cubicBezTo>
                    <a:pt x="1771" y="371"/>
                    <a:pt x="1819" y="421"/>
                    <a:pt x="1776" y="440"/>
                  </a:cubicBezTo>
                  <a:cubicBezTo>
                    <a:pt x="1729" y="434"/>
                    <a:pt x="1803" y="394"/>
                    <a:pt x="1766" y="359"/>
                  </a:cubicBezTo>
                  <a:cubicBezTo>
                    <a:pt x="1723" y="369"/>
                    <a:pt x="1707" y="413"/>
                    <a:pt x="1724" y="439"/>
                  </a:cubicBezTo>
                  <a:cubicBezTo>
                    <a:pt x="1723" y="462"/>
                    <a:pt x="1705" y="474"/>
                    <a:pt x="1702" y="494"/>
                  </a:cubicBezTo>
                  <a:cubicBezTo>
                    <a:pt x="1681" y="491"/>
                    <a:pt x="1672" y="483"/>
                    <a:pt x="1670" y="475"/>
                  </a:cubicBezTo>
                  <a:cubicBezTo>
                    <a:pt x="1667" y="460"/>
                    <a:pt x="1708" y="453"/>
                    <a:pt x="1680" y="420"/>
                  </a:cubicBezTo>
                  <a:cubicBezTo>
                    <a:pt x="1635" y="427"/>
                    <a:pt x="1665" y="500"/>
                    <a:pt x="1629" y="461"/>
                  </a:cubicBezTo>
                  <a:cubicBezTo>
                    <a:pt x="1626" y="444"/>
                    <a:pt x="1614" y="429"/>
                    <a:pt x="1605" y="427"/>
                  </a:cubicBezTo>
                  <a:cubicBezTo>
                    <a:pt x="1588" y="439"/>
                    <a:pt x="1580" y="459"/>
                    <a:pt x="1591" y="476"/>
                  </a:cubicBezTo>
                  <a:lnTo>
                    <a:pt x="1609" y="499"/>
                  </a:lnTo>
                  <a:cubicBezTo>
                    <a:pt x="1607" y="499"/>
                    <a:pt x="1617" y="513"/>
                    <a:pt x="1615" y="512"/>
                  </a:cubicBezTo>
                  <a:cubicBezTo>
                    <a:pt x="1585" y="488"/>
                    <a:pt x="1545" y="471"/>
                    <a:pt x="1520" y="498"/>
                  </a:cubicBezTo>
                  <a:cubicBezTo>
                    <a:pt x="1523" y="523"/>
                    <a:pt x="1545" y="525"/>
                    <a:pt x="1579" y="533"/>
                  </a:cubicBezTo>
                  <a:cubicBezTo>
                    <a:pt x="1536" y="537"/>
                    <a:pt x="1527" y="552"/>
                    <a:pt x="1513" y="560"/>
                  </a:cubicBezTo>
                  <a:cubicBezTo>
                    <a:pt x="1508" y="532"/>
                    <a:pt x="1475" y="527"/>
                    <a:pt x="1444" y="523"/>
                  </a:cubicBezTo>
                  <a:cubicBezTo>
                    <a:pt x="1426" y="527"/>
                    <a:pt x="1415" y="515"/>
                    <a:pt x="1407" y="521"/>
                  </a:cubicBezTo>
                  <a:cubicBezTo>
                    <a:pt x="1420" y="553"/>
                    <a:pt x="1451" y="578"/>
                    <a:pt x="1490" y="586"/>
                  </a:cubicBezTo>
                  <a:cubicBezTo>
                    <a:pt x="1507" y="584"/>
                    <a:pt x="1509" y="584"/>
                    <a:pt x="1521" y="578"/>
                  </a:cubicBezTo>
                  <a:cubicBezTo>
                    <a:pt x="1544" y="588"/>
                    <a:pt x="1542" y="592"/>
                    <a:pt x="1548" y="608"/>
                  </a:cubicBezTo>
                  <a:cubicBezTo>
                    <a:pt x="1514" y="623"/>
                    <a:pt x="1487" y="604"/>
                    <a:pt x="1453" y="612"/>
                  </a:cubicBezTo>
                  <a:cubicBezTo>
                    <a:pt x="1453" y="614"/>
                    <a:pt x="1445" y="614"/>
                    <a:pt x="1444" y="611"/>
                  </a:cubicBezTo>
                  <a:cubicBezTo>
                    <a:pt x="1445" y="611"/>
                    <a:pt x="1440" y="603"/>
                    <a:pt x="1441" y="603"/>
                  </a:cubicBezTo>
                  <a:cubicBezTo>
                    <a:pt x="1426" y="575"/>
                    <a:pt x="1387" y="586"/>
                    <a:pt x="1366" y="592"/>
                  </a:cubicBezTo>
                  <a:cubicBezTo>
                    <a:pt x="1363" y="614"/>
                    <a:pt x="1386" y="632"/>
                    <a:pt x="1404" y="640"/>
                  </a:cubicBezTo>
                  <a:cubicBezTo>
                    <a:pt x="1429" y="649"/>
                    <a:pt x="1438" y="641"/>
                    <a:pt x="1438" y="641"/>
                  </a:cubicBezTo>
                  <a:lnTo>
                    <a:pt x="1448" y="632"/>
                  </a:lnTo>
                  <a:cubicBezTo>
                    <a:pt x="1459" y="672"/>
                    <a:pt x="1473" y="674"/>
                    <a:pt x="1494" y="690"/>
                  </a:cubicBezTo>
                  <a:cubicBezTo>
                    <a:pt x="1471" y="698"/>
                    <a:pt x="1462" y="705"/>
                    <a:pt x="1433" y="703"/>
                  </a:cubicBezTo>
                  <a:cubicBezTo>
                    <a:pt x="1400" y="652"/>
                    <a:pt x="1301" y="630"/>
                    <a:pt x="1305" y="654"/>
                  </a:cubicBezTo>
                  <a:cubicBezTo>
                    <a:pt x="1319" y="706"/>
                    <a:pt x="1392" y="719"/>
                    <a:pt x="1392" y="719"/>
                  </a:cubicBezTo>
                  <a:cubicBezTo>
                    <a:pt x="1392" y="719"/>
                    <a:pt x="1354" y="733"/>
                    <a:pt x="1360" y="746"/>
                  </a:cubicBezTo>
                  <a:cubicBezTo>
                    <a:pt x="1367" y="758"/>
                    <a:pt x="1417" y="766"/>
                    <a:pt x="1410" y="785"/>
                  </a:cubicBezTo>
                  <a:cubicBezTo>
                    <a:pt x="1358" y="762"/>
                    <a:pt x="1348" y="771"/>
                    <a:pt x="1383" y="817"/>
                  </a:cubicBezTo>
                  <a:cubicBezTo>
                    <a:pt x="1339" y="819"/>
                    <a:pt x="1349" y="772"/>
                    <a:pt x="1321" y="761"/>
                  </a:cubicBezTo>
                  <a:cubicBezTo>
                    <a:pt x="1301" y="775"/>
                    <a:pt x="1313" y="806"/>
                    <a:pt x="1313" y="806"/>
                  </a:cubicBezTo>
                  <a:cubicBezTo>
                    <a:pt x="1303" y="798"/>
                    <a:pt x="1277" y="754"/>
                    <a:pt x="1255" y="760"/>
                  </a:cubicBezTo>
                  <a:cubicBezTo>
                    <a:pt x="1248" y="765"/>
                    <a:pt x="1248" y="789"/>
                    <a:pt x="1265" y="805"/>
                  </a:cubicBezTo>
                  <a:cubicBezTo>
                    <a:pt x="1244" y="809"/>
                    <a:pt x="1210" y="806"/>
                    <a:pt x="1205" y="829"/>
                  </a:cubicBezTo>
                  <a:cubicBezTo>
                    <a:pt x="1239" y="855"/>
                    <a:pt x="1276" y="855"/>
                    <a:pt x="1329" y="849"/>
                  </a:cubicBezTo>
                  <a:cubicBezTo>
                    <a:pt x="1329" y="849"/>
                    <a:pt x="1339" y="848"/>
                    <a:pt x="1350" y="845"/>
                  </a:cubicBezTo>
                  <a:cubicBezTo>
                    <a:pt x="1360" y="842"/>
                    <a:pt x="1375" y="856"/>
                    <a:pt x="1375" y="856"/>
                  </a:cubicBezTo>
                  <a:cubicBezTo>
                    <a:pt x="1349" y="862"/>
                    <a:pt x="1360" y="870"/>
                    <a:pt x="1308" y="881"/>
                  </a:cubicBezTo>
                  <a:cubicBezTo>
                    <a:pt x="1274" y="897"/>
                    <a:pt x="1247" y="918"/>
                    <a:pt x="1247" y="953"/>
                  </a:cubicBezTo>
                  <a:cubicBezTo>
                    <a:pt x="1268" y="963"/>
                    <a:pt x="1294" y="973"/>
                    <a:pt x="1308" y="953"/>
                  </a:cubicBezTo>
                  <a:cubicBezTo>
                    <a:pt x="1331" y="920"/>
                    <a:pt x="1324" y="946"/>
                    <a:pt x="1340" y="945"/>
                  </a:cubicBezTo>
                  <a:lnTo>
                    <a:pt x="1358" y="951"/>
                  </a:lnTo>
                  <a:cubicBezTo>
                    <a:pt x="1344" y="986"/>
                    <a:pt x="1264" y="985"/>
                    <a:pt x="1279" y="1011"/>
                  </a:cubicBezTo>
                  <a:cubicBezTo>
                    <a:pt x="1295" y="1035"/>
                    <a:pt x="1319" y="1061"/>
                    <a:pt x="1319" y="1061"/>
                  </a:cubicBezTo>
                  <a:cubicBezTo>
                    <a:pt x="1319" y="1061"/>
                    <a:pt x="1263" y="1032"/>
                    <a:pt x="1247" y="1053"/>
                  </a:cubicBezTo>
                  <a:cubicBezTo>
                    <a:pt x="1232" y="1071"/>
                    <a:pt x="1265" y="1102"/>
                    <a:pt x="1324" y="1115"/>
                  </a:cubicBezTo>
                  <a:cubicBezTo>
                    <a:pt x="1304" y="1128"/>
                    <a:pt x="1233" y="1115"/>
                    <a:pt x="1276" y="1160"/>
                  </a:cubicBezTo>
                  <a:cubicBezTo>
                    <a:pt x="1225" y="1181"/>
                    <a:pt x="1242" y="1196"/>
                    <a:pt x="1283" y="1185"/>
                  </a:cubicBezTo>
                  <a:lnTo>
                    <a:pt x="1303" y="1188"/>
                  </a:lnTo>
                  <a:cubicBezTo>
                    <a:pt x="1291" y="1196"/>
                    <a:pt x="1254" y="1213"/>
                    <a:pt x="1257" y="1226"/>
                  </a:cubicBezTo>
                  <a:cubicBezTo>
                    <a:pt x="1259" y="1243"/>
                    <a:pt x="1300" y="1222"/>
                    <a:pt x="1307" y="1235"/>
                  </a:cubicBezTo>
                  <a:cubicBezTo>
                    <a:pt x="1310" y="1254"/>
                    <a:pt x="1287" y="1262"/>
                    <a:pt x="1285" y="1267"/>
                  </a:cubicBezTo>
                  <a:cubicBezTo>
                    <a:pt x="1314" y="1286"/>
                    <a:pt x="1331" y="1241"/>
                    <a:pt x="1358" y="1267"/>
                  </a:cubicBezTo>
                  <a:cubicBezTo>
                    <a:pt x="1348" y="1286"/>
                    <a:pt x="1305" y="1282"/>
                    <a:pt x="1314" y="1311"/>
                  </a:cubicBezTo>
                  <a:cubicBezTo>
                    <a:pt x="1330" y="1323"/>
                    <a:pt x="1357" y="1318"/>
                    <a:pt x="1373" y="1329"/>
                  </a:cubicBezTo>
                  <a:cubicBezTo>
                    <a:pt x="1373" y="1329"/>
                    <a:pt x="1351" y="1371"/>
                    <a:pt x="1363" y="1376"/>
                  </a:cubicBezTo>
                  <a:cubicBezTo>
                    <a:pt x="1386" y="1388"/>
                    <a:pt x="1408" y="1351"/>
                    <a:pt x="1416" y="1349"/>
                  </a:cubicBezTo>
                  <a:cubicBezTo>
                    <a:pt x="1410" y="1396"/>
                    <a:pt x="1450" y="1380"/>
                    <a:pt x="1438" y="1413"/>
                  </a:cubicBezTo>
                  <a:cubicBezTo>
                    <a:pt x="1438" y="1430"/>
                    <a:pt x="1436" y="1454"/>
                    <a:pt x="1454" y="1463"/>
                  </a:cubicBezTo>
                  <a:cubicBezTo>
                    <a:pt x="1491" y="1452"/>
                    <a:pt x="1495" y="1423"/>
                    <a:pt x="1494" y="1379"/>
                  </a:cubicBezTo>
                  <a:cubicBezTo>
                    <a:pt x="1494" y="1364"/>
                    <a:pt x="1537" y="1389"/>
                    <a:pt x="1537" y="1389"/>
                  </a:cubicBezTo>
                  <a:cubicBezTo>
                    <a:pt x="1563" y="1410"/>
                    <a:pt x="1492" y="1426"/>
                    <a:pt x="1513" y="1471"/>
                  </a:cubicBezTo>
                  <a:cubicBezTo>
                    <a:pt x="1573" y="1479"/>
                    <a:pt x="1573" y="1428"/>
                    <a:pt x="1621" y="1419"/>
                  </a:cubicBezTo>
                  <a:cubicBezTo>
                    <a:pt x="1643" y="1433"/>
                    <a:pt x="1612" y="1457"/>
                    <a:pt x="1605" y="1474"/>
                  </a:cubicBezTo>
                  <a:cubicBezTo>
                    <a:pt x="1575" y="1491"/>
                    <a:pt x="1538" y="1471"/>
                    <a:pt x="1509" y="1530"/>
                  </a:cubicBezTo>
                  <a:cubicBezTo>
                    <a:pt x="1551" y="1546"/>
                    <a:pt x="1570" y="1533"/>
                    <a:pt x="1584" y="1525"/>
                  </a:cubicBezTo>
                  <a:cubicBezTo>
                    <a:pt x="1597" y="1516"/>
                    <a:pt x="1596" y="1511"/>
                    <a:pt x="1606" y="1507"/>
                  </a:cubicBezTo>
                  <a:cubicBezTo>
                    <a:pt x="1607" y="1523"/>
                    <a:pt x="1603" y="1553"/>
                    <a:pt x="1618" y="1559"/>
                  </a:cubicBezTo>
                  <a:cubicBezTo>
                    <a:pt x="1632" y="1558"/>
                    <a:pt x="1633" y="1553"/>
                    <a:pt x="1645" y="1546"/>
                  </a:cubicBezTo>
                  <a:cubicBezTo>
                    <a:pt x="1657" y="1558"/>
                    <a:pt x="1626" y="1589"/>
                    <a:pt x="1644" y="1602"/>
                  </a:cubicBezTo>
                  <a:cubicBezTo>
                    <a:pt x="1661" y="1599"/>
                    <a:pt x="1667" y="1583"/>
                    <a:pt x="1667" y="1583"/>
                  </a:cubicBezTo>
                  <a:cubicBezTo>
                    <a:pt x="1677" y="1597"/>
                    <a:pt x="1689" y="1597"/>
                    <a:pt x="1700" y="1594"/>
                  </a:cubicBezTo>
                  <a:cubicBezTo>
                    <a:pt x="1706" y="1579"/>
                    <a:pt x="1707" y="1545"/>
                    <a:pt x="1688" y="1533"/>
                  </a:cubicBezTo>
                  <a:cubicBezTo>
                    <a:pt x="1697" y="1522"/>
                    <a:pt x="1720" y="1543"/>
                    <a:pt x="1729" y="1535"/>
                  </a:cubicBezTo>
                  <a:cubicBezTo>
                    <a:pt x="1748" y="1557"/>
                    <a:pt x="1707" y="1600"/>
                    <a:pt x="1737" y="1618"/>
                  </a:cubicBezTo>
                  <a:cubicBezTo>
                    <a:pt x="1766" y="1615"/>
                    <a:pt x="1765" y="1586"/>
                    <a:pt x="1794" y="1574"/>
                  </a:cubicBezTo>
                  <a:cubicBezTo>
                    <a:pt x="1789" y="1604"/>
                    <a:pt x="1824" y="1626"/>
                    <a:pt x="1779" y="1648"/>
                  </a:cubicBezTo>
                  <a:cubicBezTo>
                    <a:pt x="1779" y="1677"/>
                    <a:pt x="1834" y="1669"/>
                    <a:pt x="1808" y="1711"/>
                  </a:cubicBezTo>
                  <a:cubicBezTo>
                    <a:pt x="1818" y="1728"/>
                    <a:pt x="1831" y="1721"/>
                    <a:pt x="1843" y="1718"/>
                  </a:cubicBezTo>
                  <a:lnTo>
                    <a:pt x="1870" y="1688"/>
                  </a:lnTo>
                  <a:cubicBezTo>
                    <a:pt x="1862" y="1712"/>
                    <a:pt x="1860" y="1750"/>
                    <a:pt x="1867" y="1777"/>
                  </a:cubicBezTo>
                  <a:cubicBezTo>
                    <a:pt x="1858" y="1800"/>
                    <a:pt x="1879" y="1825"/>
                    <a:pt x="1839" y="1844"/>
                  </a:cubicBezTo>
                  <a:cubicBezTo>
                    <a:pt x="1828" y="1900"/>
                    <a:pt x="1827" y="1956"/>
                    <a:pt x="1763" y="1992"/>
                  </a:cubicBezTo>
                  <a:cubicBezTo>
                    <a:pt x="1726" y="2060"/>
                    <a:pt x="1497" y="2024"/>
                    <a:pt x="1446" y="2092"/>
                  </a:cubicBezTo>
                  <a:cubicBezTo>
                    <a:pt x="1459" y="2104"/>
                    <a:pt x="1576" y="2100"/>
                    <a:pt x="1591" y="2096"/>
                  </a:cubicBezTo>
                  <a:cubicBezTo>
                    <a:pt x="1613" y="2085"/>
                    <a:pt x="1631" y="2104"/>
                    <a:pt x="1654" y="2103"/>
                  </a:cubicBezTo>
                  <a:cubicBezTo>
                    <a:pt x="1705" y="2103"/>
                    <a:pt x="1767" y="2086"/>
                    <a:pt x="1809" y="2103"/>
                  </a:cubicBezTo>
                  <a:cubicBezTo>
                    <a:pt x="1869" y="2103"/>
                    <a:pt x="1920" y="2105"/>
                    <a:pt x="1974" y="2105"/>
                  </a:cubicBezTo>
                  <a:lnTo>
                    <a:pt x="1974" y="2106"/>
                  </a:lnTo>
                  <a:close/>
                </a:path>
              </a:pathLst>
            </a:custGeom>
            <a:solidFill>
              <a:srgbClr val="2F4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92" name="Freeform 15"/>
            <p:cNvSpPr>
              <a:spLocks noChangeAspect="1" noEditPoints="1"/>
            </p:cNvSpPr>
            <p:nvPr/>
          </p:nvSpPr>
          <p:spPr bwMode="auto">
            <a:xfrm>
              <a:off x="3235" y="2758"/>
              <a:ext cx="581" cy="570"/>
            </a:xfrm>
            <a:custGeom>
              <a:avLst/>
              <a:gdLst>
                <a:gd name="T0" fmla="*/ 17 w 639"/>
                <a:gd name="T1" fmla="*/ 43 h 621"/>
                <a:gd name="T2" fmla="*/ 17 w 639"/>
                <a:gd name="T3" fmla="*/ 43 h 621"/>
                <a:gd name="T4" fmla="*/ 34 w 639"/>
                <a:gd name="T5" fmla="*/ 22 h 621"/>
                <a:gd name="T6" fmla="*/ 17 w 639"/>
                <a:gd name="T7" fmla="*/ 0 h 621"/>
                <a:gd name="T8" fmla="*/ 0 w 639"/>
                <a:gd name="T9" fmla="*/ 22 h 621"/>
                <a:gd name="T10" fmla="*/ 17 w 639"/>
                <a:gd name="T11" fmla="*/ 43 h 621"/>
                <a:gd name="T12" fmla="*/ 17 w 639"/>
                <a:gd name="T13" fmla="*/ 43 h 621"/>
                <a:gd name="T14" fmla="*/ 9 w 639"/>
                <a:gd name="T15" fmla="*/ 22 h 621"/>
                <a:gd name="T16" fmla="*/ 9 w 639"/>
                <a:gd name="T17" fmla="*/ 22 h 621"/>
                <a:gd name="T18" fmla="*/ 17 w 639"/>
                <a:gd name="T19" fmla="*/ 9 h 621"/>
                <a:gd name="T20" fmla="*/ 25 w 639"/>
                <a:gd name="T21" fmla="*/ 22 h 621"/>
                <a:gd name="T22" fmla="*/ 17 w 639"/>
                <a:gd name="T23" fmla="*/ 35 h 621"/>
                <a:gd name="T24" fmla="*/ 9 w 639"/>
                <a:gd name="T25" fmla="*/ 22 h 6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39"/>
                <a:gd name="T40" fmla="*/ 0 h 621"/>
                <a:gd name="T41" fmla="*/ 639 w 639"/>
                <a:gd name="T42" fmla="*/ 621 h 62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39" h="621">
                  <a:moveTo>
                    <a:pt x="321" y="621"/>
                  </a:moveTo>
                  <a:lnTo>
                    <a:pt x="321" y="621"/>
                  </a:lnTo>
                  <a:cubicBezTo>
                    <a:pt x="512" y="621"/>
                    <a:pt x="639" y="480"/>
                    <a:pt x="639" y="307"/>
                  </a:cubicBezTo>
                  <a:cubicBezTo>
                    <a:pt x="639" y="124"/>
                    <a:pt x="511" y="0"/>
                    <a:pt x="321" y="0"/>
                  </a:cubicBezTo>
                  <a:cubicBezTo>
                    <a:pt x="130" y="0"/>
                    <a:pt x="0" y="121"/>
                    <a:pt x="0" y="307"/>
                  </a:cubicBezTo>
                  <a:cubicBezTo>
                    <a:pt x="0" y="489"/>
                    <a:pt x="132" y="621"/>
                    <a:pt x="321" y="621"/>
                  </a:cubicBezTo>
                  <a:close/>
                  <a:moveTo>
                    <a:pt x="162" y="307"/>
                  </a:moveTo>
                  <a:lnTo>
                    <a:pt x="162" y="307"/>
                  </a:lnTo>
                  <a:cubicBezTo>
                    <a:pt x="162" y="198"/>
                    <a:pt x="214" y="125"/>
                    <a:pt x="321" y="125"/>
                  </a:cubicBezTo>
                  <a:cubicBezTo>
                    <a:pt x="425" y="125"/>
                    <a:pt x="477" y="192"/>
                    <a:pt x="477" y="307"/>
                  </a:cubicBezTo>
                  <a:cubicBezTo>
                    <a:pt x="477" y="413"/>
                    <a:pt x="426" y="495"/>
                    <a:pt x="321" y="495"/>
                  </a:cubicBezTo>
                  <a:cubicBezTo>
                    <a:pt x="220" y="495"/>
                    <a:pt x="162" y="415"/>
                    <a:pt x="162" y="3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93" name="Freeform 16"/>
            <p:cNvSpPr>
              <a:spLocks noChangeAspect="1"/>
            </p:cNvSpPr>
            <p:nvPr/>
          </p:nvSpPr>
          <p:spPr bwMode="auto">
            <a:xfrm>
              <a:off x="3892" y="2758"/>
              <a:ext cx="409" cy="570"/>
            </a:xfrm>
            <a:custGeom>
              <a:avLst/>
              <a:gdLst>
                <a:gd name="T0" fmla="*/ 36 w 441"/>
                <a:gd name="T1" fmla="*/ 10 h 621"/>
                <a:gd name="T2" fmla="*/ 36 w 441"/>
                <a:gd name="T3" fmla="*/ 10 h 621"/>
                <a:gd name="T4" fmla="*/ 27 w 441"/>
                <a:gd name="T5" fmla="*/ 8 h 621"/>
                <a:gd name="T6" fmla="*/ 16 w 441"/>
                <a:gd name="T7" fmla="*/ 12 h 621"/>
                <a:gd name="T8" fmla="*/ 29 w 441"/>
                <a:gd name="T9" fmla="*/ 18 h 621"/>
                <a:gd name="T10" fmla="*/ 43 w 441"/>
                <a:gd name="T11" fmla="*/ 30 h 621"/>
                <a:gd name="T12" fmla="*/ 18 w 441"/>
                <a:gd name="T13" fmla="*/ 43 h 621"/>
                <a:gd name="T14" fmla="*/ 6 w 441"/>
                <a:gd name="T15" fmla="*/ 42 h 621"/>
                <a:gd name="T16" fmla="*/ 6 w 441"/>
                <a:gd name="T17" fmla="*/ 33 h 621"/>
                <a:gd name="T18" fmla="*/ 19 w 441"/>
                <a:gd name="T19" fmla="*/ 36 h 621"/>
                <a:gd name="T20" fmla="*/ 27 w 441"/>
                <a:gd name="T21" fmla="*/ 31 h 621"/>
                <a:gd name="T22" fmla="*/ 15 w 441"/>
                <a:gd name="T23" fmla="*/ 25 h 621"/>
                <a:gd name="T24" fmla="*/ 0 w 441"/>
                <a:gd name="T25" fmla="*/ 12 h 621"/>
                <a:gd name="T26" fmla="*/ 24 w 441"/>
                <a:gd name="T27" fmla="*/ 0 h 621"/>
                <a:gd name="T28" fmla="*/ 36 w 441"/>
                <a:gd name="T29" fmla="*/ 6 h 621"/>
                <a:gd name="T30" fmla="*/ 36 w 441"/>
                <a:gd name="T31" fmla="*/ 10 h 6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41"/>
                <a:gd name="T49" fmla="*/ 0 h 621"/>
                <a:gd name="T50" fmla="*/ 441 w 441"/>
                <a:gd name="T51" fmla="*/ 621 h 6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41" h="621">
                  <a:moveTo>
                    <a:pt x="377" y="128"/>
                  </a:moveTo>
                  <a:lnTo>
                    <a:pt x="377" y="128"/>
                  </a:lnTo>
                  <a:cubicBezTo>
                    <a:pt x="341" y="122"/>
                    <a:pt x="306" y="114"/>
                    <a:pt x="270" y="114"/>
                  </a:cubicBezTo>
                  <a:cubicBezTo>
                    <a:pt x="207" y="114"/>
                    <a:pt x="163" y="129"/>
                    <a:pt x="163" y="160"/>
                  </a:cubicBezTo>
                  <a:cubicBezTo>
                    <a:pt x="163" y="195"/>
                    <a:pt x="223" y="224"/>
                    <a:pt x="290" y="260"/>
                  </a:cubicBezTo>
                  <a:cubicBezTo>
                    <a:pt x="353" y="294"/>
                    <a:pt x="441" y="340"/>
                    <a:pt x="441" y="443"/>
                  </a:cubicBezTo>
                  <a:cubicBezTo>
                    <a:pt x="441" y="557"/>
                    <a:pt x="340" y="621"/>
                    <a:pt x="187" y="621"/>
                  </a:cubicBezTo>
                  <a:cubicBezTo>
                    <a:pt x="117" y="621"/>
                    <a:pt x="69" y="607"/>
                    <a:pt x="11" y="594"/>
                  </a:cubicBezTo>
                  <a:lnTo>
                    <a:pt x="11" y="469"/>
                  </a:lnTo>
                  <a:cubicBezTo>
                    <a:pt x="56" y="482"/>
                    <a:pt x="128" y="506"/>
                    <a:pt x="193" y="506"/>
                  </a:cubicBezTo>
                  <a:cubicBezTo>
                    <a:pt x="236" y="506"/>
                    <a:pt x="279" y="487"/>
                    <a:pt x="279" y="448"/>
                  </a:cubicBezTo>
                  <a:cubicBezTo>
                    <a:pt x="279" y="412"/>
                    <a:pt x="227" y="391"/>
                    <a:pt x="153" y="349"/>
                  </a:cubicBezTo>
                  <a:cubicBezTo>
                    <a:pt x="86" y="316"/>
                    <a:pt x="0" y="247"/>
                    <a:pt x="0" y="160"/>
                  </a:cubicBezTo>
                  <a:cubicBezTo>
                    <a:pt x="0" y="57"/>
                    <a:pt x="104" y="0"/>
                    <a:pt x="243" y="0"/>
                  </a:cubicBezTo>
                  <a:cubicBezTo>
                    <a:pt x="288" y="0"/>
                    <a:pt x="333" y="4"/>
                    <a:pt x="377" y="10"/>
                  </a:cubicBezTo>
                  <a:lnTo>
                    <a:pt x="377" y="1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94" name="Freeform 17"/>
            <p:cNvSpPr>
              <a:spLocks noChangeAspect="1"/>
            </p:cNvSpPr>
            <p:nvPr/>
          </p:nvSpPr>
          <p:spPr bwMode="auto">
            <a:xfrm>
              <a:off x="1772" y="2564"/>
              <a:ext cx="215" cy="743"/>
            </a:xfrm>
            <a:custGeom>
              <a:avLst/>
              <a:gdLst>
                <a:gd name="T0" fmla="*/ 8 w 229"/>
                <a:gd name="T1" fmla="*/ 43 h 817"/>
                <a:gd name="T2" fmla="*/ 8 w 229"/>
                <a:gd name="T3" fmla="*/ 43 h 817"/>
                <a:gd name="T4" fmla="*/ 8 w 229"/>
                <a:gd name="T5" fmla="*/ 32 h 817"/>
                <a:gd name="T6" fmla="*/ 8 w 229"/>
                <a:gd name="T7" fmla="*/ 15 h 817"/>
                <a:gd name="T8" fmla="*/ 0 w 229"/>
                <a:gd name="T9" fmla="*/ 0 h 817"/>
                <a:gd name="T10" fmla="*/ 31 w 229"/>
                <a:gd name="T11" fmla="*/ 0 h 817"/>
                <a:gd name="T12" fmla="*/ 29 w 229"/>
                <a:gd name="T13" fmla="*/ 13 h 817"/>
                <a:gd name="T14" fmla="*/ 29 w 229"/>
                <a:gd name="T15" fmla="*/ 28 h 817"/>
                <a:gd name="T16" fmla="*/ 33 w 229"/>
                <a:gd name="T17" fmla="*/ 43 h 817"/>
                <a:gd name="T18" fmla="*/ 8 w 229"/>
                <a:gd name="T19" fmla="*/ 43 h 8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9"/>
                <a:gd name="T31" fmla="*/ 0 h 817"/>
                <a:gd name="T32" fmla="*/ 229 w 229"/>
                <a:gd name="T33" fmla="*/ 817 h 8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9" h="817">
                  <a:moveTo>
                    <a:pt x="18" y="817"/>
                  </a:moveTo>
                  <a:lnTo>
                    <a:pt x="18" y="817"/>
                  </a:lnTo>
                  <a:cubicBezTo>
                    <a:pt x="22" y="750"/>
                    <a:pt x="24" y="699"/>
                    <a:pt x="24" y="606"/>
                  </a:cubicBezTo>
                  <a:lnTo>
                    <a:pt x="24" y="287"/>
                  </a:lnTo>
                  <a:cubicBezTo>
                    <a:pt x="24" y="172"/>
                    <a:pt x="17" y="85"/>
                    <a:pt x="0" y="0"/>
                  </a:cubicBezTo>
                  <a:lnTo>
                    <a:pt x="211" y="0"/>
                  </a:lnTo>
                  <a:cubicBezTo>
                    <a:pt x="211" y="59"/>
                    <a:pt x="205" y="140"/>
                    <a:pt x="205" y="232"/>
                  </a:cubicBezTo>
                  <a:lnTo>
                    <a:pt x="205" y="530"/>
                  </a:lnTo>
                  <a:cubicBezTo>
                    <a:pt x="205" y="614"/>
                    <a:pt x="218" y="739"/>
                    <a:pt x="229" y="817"/>
                  </a:cubicBezTo>
                  <a:lnTo>
                    <a:pt x="18" y="8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95" name="Freeform 18"/>
            <p:cNvSpPr>
              <a:spLocks noChangeAspect="1" noEditPoints="1"/>
            </p:cNvSpPr>
            <p:nvPr/>
          </p:nvSpPr>
          <p:spPr bwMode="auto">
            <a:xfrm>
              <a:off x="2095" y="2758"/>
              <a:ext cx="602" cy="785"/>
            </a:xfrm>
            <a:custGeom>
              <a:avLst/>
              <a:gdLst>
                <a:gd name="T0" fmla="*/ 11 w 662"/>
                <a:gd name="T1" fmla="*/ 45 h 863"/>
                <a:gd name="T2" fmla="*/ 11 w 662"/>
                <a:gd name="T3" fmla="*/ 45 h 863"/>
                <a:gd name="T4" fmla="*/ 11 w 662"/>
                <a:gd name="T5" fmla="*/ 34 h 863"/>
                <a:gd name="T6" fmla="*/ 11 w 662"/>
                <a:gd name="T7" fmla="*/ 31 h 863"/>
                <a:gd name="T8" fmla="*/ 21 w 662"/>
                <a:gd name="T9" fmla="*/ 34 h 863"/>
                <a:gd name="T10" fmla="*/ 35 w 662"/>
                <a:gd name="T11" fmla="*/ 17 h 863"/>
                <a:gd name="T12" fmla="*/ 20 w 662"/>
                <a:gd name="T13" fmla="*/ 0 h 863"/>
                <a:gd name="T14" fmla="*/ 9 w 662"/>
                <a:gd name="T15" fmla="*/ 5 h 863"/>
                <a:gd name="T16" fmla="*/ 8 w 662"/>
                <a:gd name="T17" fmla="*/ 5 h 863"/>
                <a:gd name="T18" fmla="*/ 0 w 662"/>
                <a:gd name="T19" fmla="*/ 5 h 863"/>
                <a:gd name="T20" fmla="*/ 5 w 662"/>
                <a:gd name="T21" fmla="*/ 17 h 863"/>
                <a:gd name="T22" fmla="*/ 5 w 662"/>
                <a:gd name="T23" fmla="*/ 31 h 863"/>
                <a:gd name="T24" fmla="*/ 5 w 662"/>
                <a:gd name="T25" fmla="*/ 45 h 863"/>
                <a:gd name="T26" fmla="*/ 11 w 662"/>
                <a:gd name="T27" fmla="*/ 45 h 863"/>
                <a:gd name="T28" fmla="*/ 11 w 662"/>
                <a:gd name="T29" fmla="*/ 45 h 863"/>
                <a:gd name="T30" fmla="*/ 10 w 662"/>
                <a:gd name="T31" fmla="*/ 17 h 863"/>
                <a:gd name="T32" fmla="*/ 10 w 662"/>
                <a:gd name="T33" fmla="*/ 17 h 863"/>
                <a:gd name="T34" fmla="*/ 17 w 662"/>
                <a:gd name="T35" fmla="*/ 6 h 863"/>
                <a:gd name="T36" fmla="*/ 26 w 662"/>
                <a:gd name="T37" fmla="*/ 17 h 863"/>
                <a:gd name="T38" fmla="*/ 18 w 662"/>
                <a:gd name="T39" fmla="*/ 25 h 863"/>
                <a:gd name="T40" fmla="*/ 10 w 662"/>
                <a:gd name="T41" fmla="*/ 17 h 8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62"/>
                <a:gd name="T64" fmla="*/ 0 h 863"/>
                <a:gd name="T65" fmla="*/ 662 w 662"/>
                <a:gd name="T66" fmla="*/ 863 h 8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62" h="863">
                  <a:moveTo>
                    <a:pt x="210" y="851"/>
                  </a:moveTo>
                  <a:lnTo>
                    <a:pt x="210" y="851"/>
                  </a:lnTo>
                  <a:cubicBezTo>
                    <a:pt x="198" y="763"/>
                    <a:pt x="198" y="664"/>
                    <a:pt x="198" y="632"/>
                  </a:cubicBezTo>
                  <a:lnTo>
                    <a:pt x="198" y="564"/>
                  </a:lnTo>
                  <a:cubicBezTo>
                    <a:pt x="242" y="589"/>
                    <a:pt x="288" y="621"/>
                    <a:pt x="385" y="621"/>
                  </a:cubicBezTo>
                  <a:cubicBezTo>
                    <a:pt x="550" y="621"/>
                    <a:pt x="662" y="495"/>
                    <a:pt x="662" y="322"/>
                  </a:cubicBezTo>
                  <a:cubicBezTo>
                    <a:pt x="662" y="134"/>
                    <a:pt x="546" y="0"/>
                    <a:pt x="378" y="0"/>
                  </a:cubicBezTo>
                  <a:cubicBezTo>
                    <a:pt x="261" y="0"/>
                    <a:pt x="213" y="56"/>
                    <a:pt x="174" y="98"/>
                  </a:cubicBezTo>
                  <a:cubicBezTo>
                    <a:pt x="166" y="67"/>
                    <a:pt x="162" y="41"/>
                    <a:pt x="153" y="15"/>
                  </a:cubicBezTo>
                  <a:lnTo>
                    <a:pt x="0" y="26"/>
                  </a:lnTo>
                  <a:cubicBezTo>
                    <a:pt x="19" y="127"/>
                    <a:pt x="36" y="220"/>
                    <a:pt x="36" y="323"/>
                  </a:cubicBezTo>
                  <a:lnTo>
                    <a:pt x="36" y="564"/>
                  </a:lnTo>
                  <a:cubicBezTo>
                    <a:pt x="36" y="648"/>
                    <a:pt x="18" y="808"/>
                    <a:pt x="12" y="863"/>
                  </a:cubicBezTo>
                  <a:lnTo>
                    <a:pt x="210" y="851"/>
                  </a:lnTo>
                  <a:close/>
                  <a:moveTo>
                    <a:pt x="186" y="323"/>
                  </a:moveTo>
                  <a:lnTo>
                    <a:pt x="186" y="323"/>
                  </a:lnTo>
                  <a:cubicBezTo>
                    <a:pt x="186" y="206"/>
                    <a:pt x="236" y="125"/>
                    <a:pt x="338" y="125"/>
                  </a:cubicBezTo>
                  <a:cubicBezTo>
                    <a:pt x="433" y="125"/>
                    <a:pt x="500" y="207"/>
                    <a:pt x="500" y="323"/>
                  </a:cubicBezTo>
                  <a:cubicBezTo>
                    <a:pt x="500" y="426"/>
                    <a:pt x="448" y="495"/>
                    <a:pt x="345" y="495"/>
                  </a:cubicBezTo>
                  <a:cubicBezTo>
                    <a:pt x="244" y="495"/>
                    <a:pt x="186" y="437"/>
                    <a:pt x="186" y="3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96" name="Freeform 19"/>
            <p:cNvSpPr>
              <a:spLocks noChangeAspect="1"/>
            </p:cNvSpPr>
            <p:nvPr/>
          </p:nvSpPr>
          <p:spPr bwMode="auto">
            <a:xfrm>
              <a:off x="2773" y="2758"/>
              <a:ext cx="398" cy="570"/>
            </a:xfrm>
            <a:custGeom>
              <a:avLst/>
              <a:gdLst>
                <a:gd name="T0" fmla="*/ 16 w 440"/>
                <a:gd name="T1" fmla="*/ 9 h 621"/>
                <a:gd name="T2" fmla="*/ 16 w 440"/>
                <a:gd name="T3" fmla="*/ 9 h 621"/>
                <a:gd name="T4" fmla="*/ 12 w 440"/>
                <a:gd name="T5" fmla="*/ 8 h 621"/>
                <a:gd name="T6" fmla="*/ 7 w 440"/>
                <a:gd name="T7" fmla="*/ 12 h 621"/>
                <a:gd name="T8" fmla="*/ 13 w 440"/>
                <a:gd name="T9" fmla="*/ 18 h 621"/>
                <a:gd name="T10" fmla="*/ 20 w 440"/>
                <a:gd name="T11" fmla="*/ 30 h 621"/>
                <a:gd name="T12" fmla="*/ 8 w 440"/>
                <a:gd name="T13" fmla="*/ 43 h 621"/>
                <a:gd name="T14" fmla="*/ 5 w 440"/>
                <a:gd name="T15" fmla="*/ 42 h 621"/>
                <a:gd name="T16" fmla="*/ 5 w 440"/>
                <a:gd name="T17" fmla="*/ 33 h 621"/>
                <a:gd name="T18" fmla="*/ 9 w 440"/>
                <a:gd name="T19" fmla="*/ 36 h 621"/>
                <a:gd name="T20" fmla="*/ 12 w 440"/>
                <a:gd name="T21" fmla="*/ 31 h 621"/>
                <a:gd name="T22" fmla="*/ 6 w 440"/>
                <a:gd name="T23" fmla="*/ 25 h 621"/>
                <a:gd name="T24" fmla="*/ 0 w 440"/>
                <a:gd name="T25" fmla="*/ 12 h 621"/>
                <a:gd name="T26" fmla="*/ 11 w 440"/>
                <a:gd name="T27" fmla="*/ 0 h 621"/>
                <a:gd name="T28" fmla="*/ 18 w 440"/>
                <a:gd name="T29" fmla="*/ 6 h 621"/>
                <a:gd name="T30" fmla="*/ 16 w 440"/>
                <a:gd name="T31" fmla="*/ 9 h 6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40"/>
                <a:gd name="T49" fmla="*/ 0 h 621"/>
                <a:gd name="T50" fmla="*/ 440 w 440"/>
                <a:gd name="T51" fmla="*/ 621 h 6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40" h="621">
                  <a:moveTo>
                    <a:pt x="364" y="126"/>
                  </a:moveTo>
                  <a:lnTo>
                    <a:pt x="364" y="126"/>
                  </a:lnTo>
                  <a:cubicBezTo>
                    <a:pt x="328" y="120"/>
                    <a:pt x="306" y="114"/>
                    <a:pt x="270" y="114"/>
                  </a:cubicBezTo>
                  <a:cubicBezTo>
                    <a:pt x="206" y="114"/>
                    <a:pt x="162" y="129"/>
                    <a:pt x="162" y="160"/>
                  </a:cubicBezTo>
                  <a:cubicBezTo>
                    <a:pt x="162" y="195"/>
                    <a:pt x="222" y="224"/>
                    <a:pt x="289" y="260"/>
                  </a:cubicBezTo>
                  <a:cubicBezTo>
                    <a:pt x="353" y="294"/>
                    <a:pt x="440" y="340"/>
                    <a:pt x="440" y="443"/>
                  </a:cubicBezTo>
                  <a:cubicBezTo>
                    <a:pt x="440" y="557"/>
                    <a:pt x="339" y="621"/>
                    <a:pt x="186" y="621"/>
                  </a:cubicBezTo>
                  <a:cubicBezTo>
                    <a:pt x="116" y="621"/>
                    <a:pt x="68" y="607"/>
                    <a:pt x="11" y="594"/>
                  </a:cubicBezTo>
                  <a:lnTo>
                    <a:pt x="11" y="469"/>
                  </a:lnTo>
                  <a:cubicBezTo>
                    <a:pt x="55" y="482"/>
                    <a:pt x="127" y="506"/>
                    <a:pt x="192" y="506"/>
                  </a:cubicBezTo>
                  <a:cubicBezTo>
                    <a:pt x="235" y="506"/>
                    <a:pt x="278" y="487"/>
                    <a:pt x="278" y="448"/>
                  </a:cubicBezTo>
                  <a:cubicBezTo>
                    <a:pt x="278" y="412"/>
                    <a:pt x="227" y="391"/>
                    <a:pt x="152" y="349"/>
                  </a:cubicBezTo>
                  <a:cubicBezTo>
                    <a:pt x="85" y="316"/>
                    <a:pt x="0" y="247"/>
                    <a:pt x="0" y="160"/>
                  </a:cubicBezTo>
                  <a:cubicBezTo>
                    <a:pt x="0" y="57"/>
                    <a:pt x="103" y="0"/>
                    <a:pt x="242" y="0"/>
                  </a:cubicBezTo>
                  <a:cubicBezTo>
                    <a:pt x="288" y="0"/>
                    <a:pt x="342" y="6"/>
                    <a:pt x="387" y="12"/>
                  </a:cubicBezTo>
                  <a:lnTo>
                    <a:pt x="364" y="1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grpSp>
        <p:nvGrpSpPr>
          <p:cNvPr id="43" name="Group 29"/>
          <p:cNvGrpSpPr/>
          <p:nvPr userDrawn="1"/>
        </p:nvGrpSpPr>
        <p:grpSpPr>
          <a:xfrm>
            <a:off x="423343" y="540"/>
            <a:ext cx="4512063" cy="5142960"/>
            <a:chOff x="622299" y="794"/>
            <a:chExt cx="6632576" cy="7562056"/>
          </a:xfrm>
        </p:grpSpPr>
        <p:sp>
          <p:nvSpPr>
            <p:cNvPr id="44" name="Freeform 49"/>
            <p:cNvSpPr>
              <a:spLocks/>
            </p:cNvSpPr>
            <p:nvPr userDrawn="1"/>
          </p:nvSpPr>
          <p:spPr bwMode="ltGray">
            <a:xfrm flipH="1">
              <a:off x="622299" y="794"/>
              <a:ext cx="5346701" cy="7562056"/>
            </a:xfrm>
            <a:custGeom>
              <a:avLst/>
              <a:gdLst/>
              <a:ahLst/>
              <a:cxnLst/>
              <a:rect l="l" t="t" r="r" b="b"/>
              <a:pathLst>
                <a:path w="5346701" h="7562056">
                  <a:moveTo>
                    <a:pt x="5346701" y="0"/>
                  </a:moveTo>
                  <a:lnTo>
                    <a:pt x="0" y="0"/>
                  </a:lnTo>
                  <a:lnTo>
                    <a:pt x="0" y="7562056"/>
                  </a:lnTo>
                  <a:lnTo>
                    <a:pt x="474459" y="75620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51"/>
            <p:cNvSpPr>
              <a:spLocks/>
            </p:cNvSpPr>
            <p:nvPr userDrawn="1"/>
          </p:nvSpPr>
          <p:spPr bwMode="ltGray">
            <a:xfrm flipH="1">
              <a:off x="622300" y="794"/>
              <a:ext cx="6632575" cy="4038600"/>
            </a:xfrm>
            <a:custGeom>
              <a:avLst/>
              <a:gdLst>
                <a:gd name="T0" fmla="*/ 0 w 4178"/>
                <a:gd name="T1" fmla="*/ 0 h 2544"/>
                <a:gd name="T2" fmla="*/ 2544 w 4178"/>
                <a:gd name="T3" fmla="*/ 2544 h 2544"/>
                <a:gd name="T4" fmla="*/ 4178 w 4178"/>
                <a:gd name="T5" fmla="*/ 0 h 2544"/>
                <a:gd name="T6" fmla="*/ 0 w 4178"/>
                <a:gd name="T7" fmla="*/ 0 h 2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78" h="2544">
                  <a:moveTo>
                    <a:pt x="0" y="0"/>
                  </a:moveTo>
                  <a:lnTo>
                    <a:pt x="2544" y="2544"/>
                  </a:lnTo>
                  <a:lnTo>
                    <a:pt x="41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53"/>
            <p:cNvSpPr>
              <a:spLocks/>
            </p:cNvSpPr>
            <p:nvPr/>
          </p:nvSpPr>
          <p:spPr bwMode="ltGray">
            <a:xfrm flipH="1">
              <a:off x="1730375" y="1470819"/>
              <a:ext cx="2584450" cy="3092450"/>
            </a:xfrm>
            <a:custGeom>
              <a:avLst/>
              <a:gdLst>
                <a:gd name="T0" fmla="*/ 490 w 1628"/>
                <a:gd name="T1" fmla="*/ 1948 h 1948"/>
                <a:gd name="T2" fmla="*/ 402 w 1628"/>
                <a:gd name="T3" fmla="*/ 1886 h 1948"/>
                <a:gd name="T4" fmla="*/ 322 w 1628"/>
                <a:gd name="T5" fmla="*/ 1816 h 1948"/>
                <a:gd name="T6" fmla="*/ 250 w 1628"/>
                <a:gd name="T7" fmla="*/ 1740 h 1948"/>
                <a:gd name="T8" fmla="*/ 188 w 1628"/>
                <a:gd name="T9" fmla="*/ 1658 h 1948"/>
                <a:gd name="T10" fmla="*/ 134 w 1628"/>
                <a:gd name="T11" fmla="*/ 1570 h 1948"/>
                <a:gd name="T12" fmla="*/ 88 w 1628"/>
                <a:gd name="T13" fmla="*/ 1480 h 1948"/>
                <a:gd name="T14" fmla="*/ 52 w 1628"/>
                <a:gd name="T15" fmla="*/ 1384 h 1948"/>
                <a:gd name="T16" fmla="*/ 26 w 1628"/>
                <a:gd name="T17" fmla="*/ 1286 h 1948"/>
                <a:gd name="T18" fmla="*/ 8 w 1628"/>
                <a:gd name="T19" fmla="*/ 1186 h 1948"/>
                <a:gd name="T20" fmla="*/ 0 w 1628"/>
                <a:gd name="T21" fmla="*/ 1086 h 1948"/>
                <a:gd name="T22" fmla="*/ 2 w 1628"/>
                <a:gd name="T23" fmla="*/ 984 h 1948"/>
                <a:gd name="T24" fmla="*/ 14 w 1628"/>
                <a:gd name="T25" fmla="*/ 882 h 1948"/>
                <a:gd name="T26" fmla="*/ 36 w 1628"/>
                <a:gd name="T27" fmla="*/ 780 h 1948"/>
                <a:gd name="T28" fmla="*/ 70 w 1628"/>
                <a:gd name="T29" fmla="*/ 682 h 1948"/>
                <a:gd name="T30" fmla="*/ 112 w 1628"/>
                <a:gd name="T31" fmla="*/ 584 h 1948"/>
                <a:gd name="T32" fmla="*/ 166 w 1628"/>
                <a:gd name="T33" fmla="*/ 490 h 1948"/>
                <a:gd name="T34" fmla="*/ 196 w 1628"/>
                <a:gd name="T35" fmla="*/ 444 h 1948"/>
                <a:gd name="T36" fmla="*/ 262 w 1628"/>
                <a:gd name="T37" fmla="*/ 360 h 1948"/>
                <a:gd name="T38" fmla="*/ 334 w 1628"/>
                <a:gd name="T39" fmla="*/ 284 h 1948"/>
                <a:gd name="T40" fmla="*/ 414 w 1628"/>
                <a:gd name="T41" fmla="*/ 218 h 1948"/>
                <a:gd name="T42" fmla="*/ 498 w 1628"/>
                <a:gd name="T43" fmla="*/ 160 h 1948"/>
                <a:gd name="T44" fmla="*/ 588 w 1628"/>
                <a:gd name="T45" fmla="*/ 110 h 1948"/>
                <a:gd name="T46" fmla="*/ 682 w 1628"/>
                <a:gd name="T47" fmla="*/ 68 h 1948"/>
                <a:gd name="T48" fmla="*/ 778 w 1628"/>
                <a:gd name="T49" fmla="*/ 38 h 1948"/>
                <a:gd name="T50" fmla="*/ 876 w 1628"/>
                <a:gd name="T51" fmla="*/ 16 h 1948"/>
                <a:gd name="T52" fmla="*/ 978 w 1628"/>
                <a:gd name="T53" fmla="*/ 2 h 1948"/>
                <a:gd name="T54" fmla="*/ 1080 w 1628"/>
                <a:gd name="T55" fmla="*/ 0 h 1948"/>
                <a:gd name="T56" fmla="*/ 1182 w 1628"/>
                <a:gd name="T57" fmla="*/ 8 h 1948"/>
                <a:gd name="T58" fmla="*/ 1282 w 1628"/>
                <a:gd name="T59" fmla="*/ 24 h 1948"/>
                <a:gd name="T60" fmla="*/ 1382 w 1628"/>
                <a:gd name="T61" fmla="*/ 52 h 1948"/>
                <a:gd name="T62" fmla="*/ 1482 w 1628"/>
                <a:gd name="T63" fmla="*/ 88 h 1948"/>
                <a:gd name="T64" fmla="*/ 1576 w 1628"/>
                <a:gd name="T65" fmla="*/ 136 h 1948"/>
                <a:gd name="T66" fmla="*/ 1624 w 1628"/>
                <a:gd name="T67" fmla="*/ 164 h 1948"/>
                <a:gd name="T68" fmla="*/ 490 w 1628"/>
                <a:gd name="T69" fmla="*/ 1948 h 1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28" h="1948">
                  <a:moveTo>
                    <a:pt x="490" y="1948"/>
                  </a:moveTo>
                  <a:lnTo>
                    <a:pt x="490" y="1948"/>
                  </a:lnTo>
                  <a:lnTo>
                    <a:pt x="444" y="1918"/>
                  </a:lnTo>
                  <a:lnTo>
                    <a:pt x="402" y="1886"/>
                  </a:lnTo>
                  <a:lnTo>
                    <a:pt x="360" y="1852"/>
                  </a:lnTo>
                  <a:lnTo>
                    <a:pt x="322" y="1816"/>
                  </a:lnTo>
                  <a:lnTo>
                    <a:pt x="286" y="1778"/>
                  </a:lnTo>
                  <a:lnTo>
                    <a:pt x="250" y="1740"/>
                  </a:lnTo>
                  <a:lnTo>
                    <a:pt x="218" y="1700"/>
                  </a:lnTo>
                  <a:lnTo>
                    <a:pt x="188" y="1658"/>
                  </a:lnTo>
                  <a:lnTo>
                    <a:pt x="160" y="1614"/>
                  </a:lnTo>
                  <a:lnTo>
                    <a:pt x="134" y="1570"/>
                  </a:lnTo>
                  <a:lnTo>
                    <a:pt x="110" y="1526"/>
                  </a:lnTo>
                  <a:lnTo>
                    <a:pt x="88" y="1480"/>
                  </a:lnTo>
                  <a:lnTo>
                    <a:pt x="70" y="1432"/>
                  </a:lnTo>
                  <a:lnTo>
                    <a:pt x="52" y="1384"/>
                  </a:lnTo>
                  <a:lnTo>
                    <a:pt x="38" y="1336"/>
                  </a:lnTo>
                  <a:lnTo>
                    <a:pt x="26" y="1286"/>
                  </a:lnTo>
                  <a:lnTo>
                    <a:pt x="16" y="1236"/>
                  </a:lnTo>
                  <a:lnTo>
                    <a:pt x="8" y="1186"/>
                  </a:lnTo>
                  <a:lnTo>
                    <a:pt x="4" y="1136"/>
                  </a:lnTo>
                  <a:lnTo>
                    <a:pt x="0" y="1086"/>
                  </a:lnTo>
                  <a:lnTo>
                    <a:pt x="0" y="1034"/>
                  </a:lnTo>
                  <a:lnTo>
                    <a:pt x="2" y="984"/>
                  </a:lnTo>
                  <a:lnTo>
                    <a:pt x="8" y="932"/>
                  </a:lnTo>
                  <a:lnTo>
                    <a:pt x="14" y="882"/>
                  </a:lnTo>
                  <a:lnTo>
                    <a:pt x="24" y="830"/>
                  </a:lnTo>
                  <a:lnTo>
                    <a:pt x="36" y="780"/>
                  </a:lnTo>
                  <a:lnTo>
                    <a:pt x="52" y="730"/>
                  </a:lnTo>
                  <a:lnTo>
                    <a:pt x="70" y="682"/>
                  </a:lnTo>
                  <a:lnTo>
                    <a:pt x="90" y="632"/>
                  </a:lnTo>
                  <a:lnTo>
                    <a:pt x="112" y="584"/>
                  </a:lnTo>
                  <a:lnTo>
                    <a:pt x="138" y="536"/>
                  </a:lnTo>
                  <a:lnTo>
                    <a:pt x="166" y="490"/>
                  </a:lnTo>
                  <a:lnTo>
                    <a:pt x="166" y="490"/>
                  </a:lnTo>
                  <a:lnTo>
                    <a:pt x="196" y="444"/>
                  </a:lnTo>
                  <a:lnTo>
                    <a:pt x="228" y="402"/>
                  </a:lnTo>
                  <a:lnTo>
                    <a:pt x="262" y="360"/>
                  </a:lnTo>
                  <a:lnTo>
                    <a:pt x="298" y="322"/>
                  </a:lnTo>
                  <a:lnTo>
                    <a:pt x="334" y="284"/>
                  </a:lnTo>
                  <a:lnTo>
                    <a:pt x="374" y="250"/>
                  </a:lnTo>
                  <a:lnTo>
                    <a:pt x="414" y="218"/>
                  </a:lnTo>
                  <a:lnTo>
                    <a:pt x="456" y="188"/>
                  </a:lnTo>
                  <a:lnTo>
                    <a:pt x="498" y="160"/>
                  </a:lnTo>
                  <a:lnTo>
                    <a:pt x="542" y="134"/>
                  </a:lnTo>
                  <a:lnTo>
                    <a:pt x="588" y="110"/>
                  </a:lnTo>
                  <a:lnTo>
                    <a:pt x="634" y="88"/>
                  </a:lnTo>
                  <a:lnTo>
                    <a:pt x="682" y="68"/>
                  </a:lnTo>
                  <a:lnTo>
                    <a:pt x="730" y="52"/>
                  </a:lnTo>
                  <a:lnTo>
                    <a:pt x="778" y="38"/>
                  </a:lnTo>
                  <a:lnTo>
                    <a:pt x="828" y="26"/>
                  </a:lnTo>
                  <a:lnTo>
                    <a:pt x="876" y="16"/>
                  </a:lnTo>
                  <a:lnTo>
                    <a:pt x="926" y="8"/>
                  </a:lnTo>
                  <a:lnTo>
                    <a:pt x="978" y="2"/>
                  </a:lnTo>
                  <a:lnTo>
                    <a:pt x="1028" y="0"/>
                  </a:lnTo>
                  <a:lnTo>
                    <a:pt x="1080" y="0"/>
                  </a:lnTo>
                  <a:lnTo>
                    <a:pt x="1130" y="2"/>
                  </a:lnTo>
                  <a:lnTo>
                    <a:pt x="1182" y="8"/>
                  </a:lnTo>
                  <a:lnTo>
                    <a:pt x="1232" y="14"/>
                  </a:lnTo>
                  <a:lnTo>
                    <a:pt x="1282" y="24"/>
                  </a:lnTo>
                  <a:lnTo>
                    <a:pt x="1332" y="36"/>
                  </a:lnTo>
                  <a:lnTo>
                    <a:pt x="1382" y="52"/>
                  </a:lnTo>
                  <a:lnTo>
                    <a:pt x="1432" y="68"/>
                  </a:lnTo>
                  <a:lnTo>
                    <a:pt x="1482" y="88"/>
                  </a:lnTo>
                  <a:lnTo>
                    <a:pt x="1530" y="112"/>
                  </a:lnTo>
                  <a:lnTo>
                    <a:pt x="1576" y="136"/>
                  </a:lnTo>
                  <a:lnTo>
                    <a:pt x="1624" y="164"/>
                  </a:lnTo>
                  <a:lnTo>
                    <a:pt x="1624" y="164"/>
                  </a:lnTo>
                  <a:lnTo>
                    <a:pt x="1628" y="168"/>
                  </a:lnTo>
                  <a:lnTo>
                    <a:pt x="490" y="1948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55"/>
            <p:cNvSpPr>
              <a:spLocks/>
            </p:cNvSpPr>
            <p:nvPr userDrawn="1"/>
          </p:nvSpPr>
          <p:spPr bwMode="ltGray">
            <a:xfrm flipH="1">
              <a:off x="4149725" y="858044"/>
              <a:ext cx="863600" cy="863600"/>
            </a:xfrm>
            <a:custGeom>
              <a:avLst/>
              <a:gdLst>
                <a:gd name="T0" fmla="*/ 0 w 544"/>
                <a:gd name="T1" fmla="*/ 272 h 544"/>
                <a:gd name="T2" fmla="*/ 4 w 544"/>
                <a:gd name="T3" fmla="*/ 218 h 544"/>
                <a:gd name="T4" fmla="*/ 20 w 544"/>
                <a:gd name="T5" fmla="*/ 166 h 544"/>
                <a:gd name="T6" fmla="*/ 46 w 544"/>
                <a:gd name="T7" fmla="*/ 120 h 544"/>
                <a:gd name="T8" fmla="*/ 80 w 544"/>
                <a:gd name="T9" fmla="*/ 80 h 544"/>
                <a:gd name="T10" fmla="*/ 120 w 544"/>
                <a:gd name="T11" fmla="*/ 46 h 544"/>
                <a:gd name="T12" fmla="*/ 166 w 544"/>
                <a:gd name="T13" fmla="*/ 20 h 544"/>
                <a:gd name="T14" fmla="*/ 216 w 544"/>
                <a:gd name="T15" fmla="*/ 4 h 544"/>
                <a:gd name="T16" fmla="*/ 272 w 544"/>
                <a:gd name="T17" fmla="*/ 0 h 544"/>
                <a:gd name="T18" fmla="*/ 300 w 544"/>
                <a:gd name="T19" fmla="*/ 0 h 544"/>
                <a:gd name="T20" fmla="*/ 352 w 544"/>
                <a:gd name="T21" fmla="*/ 12 h 544"/>
                <a:gd name="T22" fmla="*/ 402 w 544"/>
                <a:gd name="T23" fmla="*/ 32 h 544"/>
                <a:gd name="T24" fmla="*/ 446 w 544"/>
                <a:gd name="T25" fmla="*/ 62 h 544"/>
                <a:gd name="T26" fmla="*/ 482 w 544"/>
                <a:gd name="T27" fmla="*/ 98 h 544"/>
                <a:gd name="T28" fmla="*/ 512 w 544"/>
                <a:gd name="T29" fmla="*/ 142 h 544"/>
                <a:gd name="T30" fmla="*/ 532 w 544"/>
                <a:gd name="T31" fmla="*/ 190 h 544"/>
                <a:gd name="T32" fmla="*/ 544 w 544"/>
                <a:gd name="T33" fmla="*/ 244 h 544"/>
                <a:gd name="T34" fmla="*/ 544 w 544"/>
                <a:gd name="T35" fmla="*/ 272 h 544"/>
                <a:gd name="T36" fmla="*/ 538 w 544"/>
                <a:gd name="T37" fmla="*/ 326 h 544"/>
                <a:gd name="T38" fmla="*/ 524 w 544"/>
                <a:gd name="T39" fmla="*/ 378 h 544"/>
                <a:gd name="T40" fmla="*/ 498 w 544"/>
                <a:gd name="T41" fmla="*/ 424 h 544"/>
                <a:gd name="T42" fmla="*/ 464 w 544"/>
                <a:gd name="T43" fmla="*/ 464 h 544"/>
                <a:gd name="T44" fmla="*/ 424 w 544"/>
                <a:gd name="T45" fmla="*/ 498 h 544"/>
                <a:gd name="T46" fmla="*/ 378 w 544"/>
                <a:gd name="T47" fmla="*/ 524 h 544"/>
                <a:gd name="T48" fmla="*/ 326 w 544"/>
                <a:gd name="T49" fmla="*/ 540 h 544"/>
                <a:gd name="T50" fmla="*/ 272 w 544"/>
                <a:gd name="T51" fmla="*/ 544 h 544"/>
                <a:gd name="T52" fmla="*/ 244 w 544"/>
                <a:gd name="T53" fmla="*/ 544 h 544"/>
                <a:gd name="T54" fmla="*/ 190 w 544"/>
                <a:gd name="T55" fmla="*/ 532 h 544"/>
                <a:gd name="T56" fmla="*/ 142 w 544"/>
                <a:gd name="T57" fmla="*/ 512 h 544"/>
                <a:gd name="T58" fmla="*/ 98 w 544"/>
                <a:gd name="T59" fmla="*/ 482 h 544"/>
                <a:gd name="T60" fmla="*/ 62 w 544"/>
                <a:gd name="T61" fmla="*/ 446 h 544"/>
                <a:gd name="T62" fmla="*/ 32 w 544"/>
                <a:gd name="T63" fmla="*/ 402 h 544"/>
                <a:gd name="T64" fmla="*/ 12 w 544"/>
                <a:gd name="T65" fmla="*/ 354 h 544"/>
                <a:gd name="T66" fmla="*/ 0 w 544"/>
                <a:gd name="T67" fmla="*/ 300 h 544"/>
                <a:gd name="T68" fmla="*/ 0 w 544"/>
                <a:gd name="T69" fmla="*/ 27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4" h="544">
                  <a:moveTo>
                    <a:pt x="0" y="272"/>
                  </a:moveTo>
                  <a:lnTo>
                    <a:pt x="0" y="272"/>
                  </a:lnTo>
                  <a:lnTo>
                    <a:pt x="0" y="244"/>
                  </a:lnTo>
                  <a:lnTo>
                    <a:pt x="4" y="218"/>
                  </a:lnTo>
                  <a:lnTo>
                    <a:pt x="12" y="190"/>
                  </a:lnTo>
                  <a:lnTo>
                    <a:pt x="20" y="166"/>
                  </a:lnTo>
                  <a:lnTo>
                    <a:pt x="32" y="142"/>
                  </a:lnTo>
                  <a:lnTo>
                    <a:pt x="46" y="120"/>
                  </a:lnTo>
                  <a:lnTo>
                    <a:pt x="62" y="98"/>
                  </a:lnTo>
                  <a:lnTo>
                    <a:pt x="80" y="80"/>
                  </a:lnTo>
                  <a:lnTo>
                    <a:pt x="98" y="62"/>
                  </a:lnTo>
                  <a:lnTo>
                    <a:pt x="120" y="46"/>
                  </a:lnTo>
                  <a:lnTo>
                    <a:pt x="142" y="32"/>
                  </a:lnTo>
                  <a:lnTo>
                    <a:pt x="166" y="20"/>
                  </a:lnTo>
                  <a:lnTo>
                    <a:pt x="190" y="12"/>
                  </a:lnTo>
                  <a:lnTo>
                    <a:pt x="216" y="4"/>
                  </a:lnTo>
                  <a:lnTo>
                    <a:pt x="244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300" y="0"/>
                  </a:lnTo>
                  <a:lnTo>
                    <a:pt x="326" y="4"/>
                  </a:lnTo>
                  <a:lnTo>
                    <a:pt x="352" y="12"/>
                  </a:lnTo>
                  <a:lnTo>
                    <a:pt x="378" y="20"/>
                  </a:lnTo>
                  <a:lnTo>
                    <a:pt x="402" y="32"/>
                  </a:lnTo>
                  <a:lnTo>
                    <a:pt x="424" y="46"/>
                  </a:lnTo>
                  <a:lnTo>
                    <a:pt x="446" y="62"/>
                  </a:lnTo>
                  <a:lnTo>
                    <a:pt x="464" y="80"/>
                  </a:lnTo>
                  <a:lnTo>
                    <a:pt x="482" y="98"/>
                  </a:lnTo>
                  <a:lnTo>
                    <a:pt x="498" y="120"/>
                  </a:lnTo>
                  <a:lnTo>
                    <a:pt x="512" y="142"/>
                  </a:lnTo>
                  <a:lnTo>
                    <a:pt x="524" y="166"/>
                  </a:lnTo>
                  <a:lnTo>
                    <a:pt x="532" y="190"/>
                  </a:lnTo>
                  <a:lnTo>
                    <a:pt x="538" y="218"/>
                  </a:lnTo>
                  <a:lnTo>
                    <a:pt x="544" y="244"/>
                  </a:lnTo>
                  <a:lnTo>
                    <a:pt x="544" y="272"/>
                  </a:lnTo>
                  <a:lnTo>
                    <a:pt x="544" y="272"/>
                  </a:lnTo>
                  <a:lnTo>
                    <a:pt x="544" y="300"/>
                  </a:lnTo>
                  <a:lnTo>
                    <a:pt x="538" y="326"/>
                  </a:lnTo>
                  <a:lnTo>
                    <a:pt x="532" y="354"/>
                  </a:lnTo>
                  <a:lnTo>
                    <a:pt x="524" y="378"/>
                  </a:lnTo>
                  <a:lnTo>
                    <a:pt x="512" y="402"/>
                  </a:lnTo>
                  <a:lnTo>
                    <a:pt x="498" y="424"/>
                  </a:lnTo>
                  <a:lnTo>
                    <a:pt x="482" y="446"/>
                  </a:lnTo>
                  <a:lnTo>
                    <a:pt x="464" y="464"/>
                  </a:lnTo>
                  <a:lnTo>
                    <a:pt x="446" y="482"/>
                  </a:lnTo>
                  <a:lnTo>
                    <a:pt x="424" y="498"/>
                  </a:lnTo>
                  <a:lnTo>
                    <a:pt x="402" y="512"/>
                  </a:lnTo>
                  <a:lnTo>
                    <a:pt x="378" y="524"/>
                  </a:lnTo>
                  <a:lnTo>
                    <a:pt x="352" y="532"/>
                  </a:lnTo>
                  <a:lnTo>
                    <a:pt x="326" y="540"/>
                  </a:lnTo>
                  <a:lnTo>
                    <a:pt x="300" y="544"/>
                  </a:lnTo>
                  <a:lnTo>
                    <a:pt x="272" y="544"/>
                  </a:lnTo>
                  <a:lnTo>
                    <a:pt x="272" y="544"/>
                  </a:lnTo>
                  <a:lnTo>
                    <a:pt x="244" y="544"/>
                  </a:lnTo>
                  <a:lnTo>
                    <a:pt x="216" y="540"/>
                  </a:lnTo>
                  <a:lnTo>
                    <a:pt x="190" y="532"/>
                  </a:lnTo>
                  <a:lnTo>
                    <a:pt x="166" y="524"/>
                  </a:lnTo>
                  <a:lnTo>
                    <a:pt x="142" y="512"/>
                  </a:lnTo>
                  <a:lnTo>
                    <a:pt x="120" y="498"/>
                  </a:lnTo>
                  <a:lnTo>
                    <a:pt x="98" y="482"/>
                  </a:lnTo>
                  <a:lnTo>
                    <a:pt x="80" y="464"/>
                  </a:lnTo>
                  <a:lnTo>
                    <a:pt x="62" y="446"/>
                  </a:lnTo>
                  <a:lnTo>
                    <a:pt x="46" y="424"/>
                  </a:lnTo>
                  <a:lnTo>
                    <a:pt x="32" y="402"/>
                  </a:lnTo>
                  <a:lnTo>
                    <a:pt x="20" y="378"/>
                  </a:lnTo>
                  <a:lnTo>
                    <a:pt x="12" y="354"/>
                  </a:lnTo>
                  <a:lnTo>
                    <a:pt x="4" y="326"/>
                  </a:lnTo>
                  <a:lnTo>
                    <a:pt x="0" y="300"/>
                  </a:lnTo>
                  <a:lnTo>
                    <a:pt x="0" y="272"/>
                  </a:lnTo>
                  <a:lnTo>
                    <a:pt x="0" y="2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61"/>
            <p:cNvSpPr>
              <a:spLocks/>
            </p:cNvSpPr>
            <p:nvPr userDrawn="1"/>
          </p:nvSpPr>
          <p:spPr bwMode="ltGray">
            <a:xfrm flipH="1">
              <a:off x="5730875" y="972344"/>
              <a:ext cx="654050" cy="647700"/>
            </a:xfrm>
            <a:custGeom>
              <a:avLst/>
              <a:gdLst>
                <a:gd name="T0" fmla="*/ 412 w 412"/>
                <a:gd name="T1" fmla="*/ 336 h 408"/>
                <a:gd name="T2" fmla="*/ 412 w 412"/>
                <a:gd name="T3" fmla="*/ 336 h 408"/>
                <a:gd name="T4" fmla="*/ 394 w 412"/>
                <a:gd name="T5" fmla="*/ 352 h 408"/>
                <a:gd name="T6" fmla="*/ 374 w 412"/>
                <a:gd name="T7" fmla="*/ 368 h 408"/>
                <a:gd name="T8" fmla="*/ 354 w 412"/>
                <a:gd name="T9" fmla="*/ 380 h 408"/>
                <a:gd name="T10" fmla="*/ 334 w 412"/>
                <a:gd name="T11" fmla="*/ 390 h 408"/>
                <a:gd name="T12" fmla="*/ 312 w 412"/>
                <a:gd name="T13" fmla="*/ 398 h 408"/>
                <a:gd name="T14" fmla="*/ 288 w 412"/>
                <a:gd name="T15" fmla="*/ 404 h 408"/>
                <a:gd name="T16" fmla="*/ 266 w 412"/>
                <a:gd name="T17" fmla="*/ 406 h 408"/>
                <a:gd name="T18" fmla="*/ 244 w 412"/>
                <a:gd name="T19" fmla="*/ 408 h 408"/>
                <a:gd name="T20" fmla="*/ 220 w 412"/>
                <a:gd name="T21" fmla="*/ 408 h 408"/>
                <a:gd name="T22" fmla="*/ 198 w 412"/>
                <a:gd name="T23" fmla="*/ 404 h 408"/>
                <a:gd name="T24" fmla="*/ 174 w 412"/>
                <a:gd name="T25" fmla="*/ 400 h 408"/>
                <a:gd name="T26" fmla="*/ 152 w 412"/>
                <a:gd name="T27" fmla="*/ 392 h 408"/>
                <a:gd name="T28" fmla="*/ 132 w 412"/>
                <a:gd name="T29" fmla="*/ 382 h 408"/>
                <a:gd name="T30" fmla="*/ 110 w 412"/>
                <a:gd name="T31" fmla="*/ 370 h 408"/>
                <a:gd name="T32" fmla="*/ 92 w 412"/>
                <a:gd name="T33" fmla="*/ 356 h 408"/>
                <a:gd name="T34" fmla="*/ 72 w 412"/>
                <a:gd name="T35" fmla="*/ 340 h 408"/>
                <a:gd name="T36" fmla="*/ 72 w 412"/>
                <a:gd name="T37" fmla="*/ 340 h 408"/>
                <a:gd name="T38" fmla="*/ 56 w 412"/>
                <a:gd name="T39" fmla="*/ 322 h 408"/>
                <a:gd name="T40" fmla="*/ 42 w 412"/>
                <a:gd name="T41" fmla="*/ 302 h 408"/>
                <a:gd name="T42" fmla="*/ 30 w 412"/>
                <a:gd name="T43" fmla="*/ 282 h 408"/>
                <a:gd name="T44" fmla="*/ 20 w 412"/>
                <a:gd name="T45" fmla="*/ 262 h 408"/>
                <a:gd name="T46" fmla="*/ 12 w 412"/>
                <a:gd name="T47" fmla="*/ 240 h 408"/>
                <a:gd name="T48" fmla="*/ 6 w 412"/>
                <a:gd name="T49" fmla="*/ 218 h 408"/>
                <a:gd name="T50" fmla="*/ 2 w 412"/>
                <a:gd name="T51" fmla="*/ 194 h 408"/>
                <a:gd name="T52" fmla="*/ 0 w 412"/>
                <a:gd name="T53" fmla="*/ 172 h 408"/>
                <a:gd name="T54" fmla="*/ 2 w 412"/>
                <a:gd name="T55" fmla="*/ 148 h 408"/>
                <a:gd name="T56" fmla="*/ 4 w 412"/>
                <a:gd name="T57" fmla="*/ 126 h 408"/>
                <a:gd name="T58" fmla="*/ 10 w 412"/>
                <a:gd name="T59" fmla="*/ 104 h 408"/>
                <a:gd name="T60" fmla="*/ 18 w 412"/>
                <a:gd name="T61" fmla="*/ 80 h 408"/>
                <a:gd name="T62" fmla="*/ 26 w 412"/>
                <a:gd name="T63" fmla="*/ 60 h 408"/>
                <a:gd name="T64" fmla="*/ 38 w 412"/>
                <a:gd name="T65" fmla="*/ 40 h 408"/>
                <a:gd name="T66" fmla="*/ 52 w 412"/>
                <a:gd name="T67" fmla="*/ 20 h 408"/>
                <a:gd name="T68" fmla="*/ 68 w 412"/>
                <a:gd name="T69" fmla="*/ 2 h 408"/>
                <a:gd name="T70" fmla="*/ 70 w 412"/>
                <a:gd name="T71" fmla="*/ 0 h 408"/>
                <a:gd name="T72" fmla="*/ 412 w 412"/>
                <a:gd name="T73" fmla="*/ 336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2" h="408">
                  <a:moveTo>
                    <a:pt x="412" y="336"/>
                  </a:moveTo>
                  <a:lnTo>
                    <a:pt x="412" y="336"/>
                  </a:lnTo>
                  <a:lnTo>
                    <a:pt x="394" y="352"/>
                  </a:lnTo>
                  <a:lnTo>
                    <a:pt x="374" y="368"/>
                  </a:lnTo>
                  <a:lnTo>
                    <a:pt x="354" y="380"/>
                  </a:lnTo>
                  <a:lnTo>
                    <a:pt x="334" y="390"/>
                  </a:lnTo>
                  <a:lnTo>
                    <a:pt x="312" y="398"/>
                  </a:lnTo>
                  <a:lnTo>
                    <a:pt x="288" y="404"/>
                  </a:lnTo>
                  <a:lnTo>
                    <a:pt x="266" y="406"/>
                  </a:lnTo>
                  <a:lnTo>
                    <a:pt x="244" y="408"/>
                  </a:lnTo>
                  <a:lnTo>
                    <a:pt x="220" y="408"/>
                  </a:lnTo>
                  <a:lnTo>
                    <a:pt x="198" y="404"/>
                  </a:lnTo>
                  <a:lnTo>
                    <a:pt x="174" y="400"/>
                  </a:lnTo>
                  <a:lnTo>
                    <a:pt x="152" y="392"/>
                  </a:lnTo>
                  <a:lnTo>
                    <a:pt x="132" y="382"/>
                  </a:lnTo>
                  <a:lnTo>
                    <a:pt x="110" y="370"/>
                  </a:lnTo>
                  <a:lnTo>
                    <a:pt x="92" y="356"/>
                  </a:lnTo>
                  <a:lnTo>
                    <a:pt x="72" y="340"/>
                  </a:lnTo>
                  <a:lnTo>
                    <a:pt x="72" y="340"/>
                  </a:lnTo>
                  <a:lnTo>
                    <a:pt x="56" y="322"/>
                  </a:lnTo>
                  <a:lnTo>
                    <a:pt x="42" y="302"/>
                  </a:lnTo>
                  <a:lnTo>
                    <a:pt x="30" y="282"/>
                  </a:lnTo>
                  <a:lnTo>
                    <a:pt x="20" y="262"/>
                  </a:lnTo>
                  <a:lnTo>
                    <a:pt x="12" y="240"/>
                  </a:lnTo>
                  <a:lnTo>
                    <a:pt x="6" y="218"/>
                  </a:lnTo>
                  <a:lnTo>
                    <a:pt x="2" y="194"/>
                  </a:lnTo>
                  <a:lnTo>
                    <a:pt x="0" y="172"/>
                  </a:lnTo>
                  <a:lnTo>
                    <a:pt x="2" y="148"/>
                  </a:lnTo>
                  <a:lnTo>
                    <a:pt x="4" y="126"/>
                  </a:lnTo>
                  <a:lnTo>
                    <a:pt x="10" y="104"/>
                  </a:lnTo>
                  <a:lnTo>
                    <a:pt x="18" y="80"/>
                  </a:lnTo>
                  <a:lnTo>
                    <a:pt x="26" y="60"/>
                  </a:lnTo>
                  <a:lnTo>
                    <a:pt x="38" y="40"/>
                  </a:lnTo>
                  <a:lnTo>
                    <a:pt x="52" y="20"/>
                  </a:lnTo>
                  <a:lnTo>
                    <a:pt x="68" y="2"/>
                  </a:lnTo>
                  <a:lnTo>
                    <a:pt x="70" y="0"/>
                  </a:lnTo>
                  <a:lnTo>
                    <a:pt x="412" y="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Freeform 62"/>
            <p:cNvSpPr>
              <a:spLocks/>
            </p:cNvSpPr>
            <p:nvPr userDrawn="1"/>
          </p:nvSpPr>
          <p:spPr bwMode="ltGray">
            <a:xfrm flipH="1">
              <a:off x="3006725" y="4140994"/>
              <a:ext cx="944562" cy="1122604"/>
            </a:xfrm>
            <a:custGeom>
              <a:avLst/>
              <a:gdLst>
                <a:gd name="T0" fmla="*/ 718 w 1008"/>
                <a:gd name="T1" fmla="*/ 0 h 1206"/>
                <a:gd name="T2" fmla="*/ 772 w 1008"/>
                <a:gd name="T3" fmla="*/ 38 h 1206"/>
                <a:gd name="T4" fmla="*/ 820 w 1008"/>
                <a:gd name="T5" fmla="*/ 82 h 1206"/>
                <a:gd name="T6" fmla="*/ 864 w 1008"/>
                <a:gd name="T7" fmla="*/ 128 h 1206"/>
                <a:gd name="T8" fmla="*/ 902 w 1008"/>
                <a:gd name="T9" fmla="*/ 180 h 1206"/>
                <a:gd name="T10" fmla="*/ 934 w 1008"/>
                <a:gd name="T11" fmla="*/ 234 h 1206"/>
                <a:gd name="T12" fmla="*/ 960 w 1008"/>
                <a:gd name="T13" fmla="*/ 290 h 1206"/>
                <a:gd name="T14" fmla="*/ 982 w 1008"/>
                <a:gd name="T15" fmla="*/ 350 h 1206"/>
                <a:gd name="T16" fmla="*/ 996 w 1008"/>
                <a:gd name="T17" fmla="*/ 410 h 1206"/>
                <a:gd name="T18" fmla="*/ 1006 w 1008"/>
                <a:gd name="T19" fmla="*/ 472 h 1206"/>
                <a:gd name="T20" fmla="*/ 1008 w 1008"/>
                <a:gd name="T21" fmla="*/ 534 h 1206"/>
                <a:gd name="T22" fmla="*/ 1006 w 1008"/>
                <a:gd name="T23" fmla="*/ 598 h 1206"/>
                <a:gd name="T24" fmla="*/ 998 w 1008"/>
                <a:gd name="T25" fmla="*/ 662 h 1206"/>
                <a:gd name="T26" fmla="*/ 984 w 1008"/>
                <a:gd name="T27" fmla="*/ 724 h 1206"/>
                <a:gd name="T28" fmla="*/ 962 w 1008"/>
                <a:gd name="T29" fmla="*/ 786 h 1206"/>
                <a:gd name="T30" fmla="*/ 936 w 1008"/>
                <a:gd name="T31" fmla="*/ 846 h 1206"/>
                <a:gd name="T32" fmla="*/ 902 w 1008"/>
                <a:gd name="T33" fmla="*/ 904 h 1206"/>
                <a:gd name="T34" fmla="*/ 884 w 1008"/>
                <a:gd name="T35" fmla="*/ 932 h 1206"/>
                <a:gd name="T36" fmla="*/ 842 w 1008"/>
                <a:gd name="T37" fmla="*/ 984 h 1206"/>
                <a:gd name="T38" fmla="*/ 798 w 1008"/>
                <a:gd name="T39" fmla="*/ 1030 h 1206"/>
                <a:gd name="T40" fmla="*/ 748 w 1008"/>
                <a:gd name="T41" fmla="*/ 1072 h 1206"/>
                <a:gd name="T42" fmla="*/ 696 w 1008"/>
                <a:gd name="T43" fmla="*/ 1108 h 1206"/>
                <a:gd name="T44" fmla="*/ 640 w 1008"/>
                <a:gd name="T45" fmla="*/ 1138 h 1206"/>
                <a:gd name="T46" fmla="*/ 582 w 1008"/>
                <a:gd name="T47" fmla="*/ 1164 h 1206"/>
                <a:gd name="T48" fmla="*/ 524 w 1008"/>
                <a:gd name="T49" fmla="*/ 1182 h 1206"/>
                <a:gd name="T50" fmla="*/ 462 w 1008"/>
                <a:gd name="T51" fmla="*/ 1196 h 1206"/>
                <a:gd name="T52" fmla="*/ 400 w 1008"/>
                <a:gd name="T53" fmla="*/ 1204 h 1206"/>
                <a:gd name="T54" fmla="*/ 336 w 1008"/>
                <a:gd name="T55" fmla="*/ 1206 h 1206"/>
                <a:gd name="T56" fmla="*/ 274 w 1008"/>
                <a:gd name="T57" fmla="*/ 1200 h 1206"/>
                <a:gd name="T58" fmla="*/ 210 w 1008"/>
                <a:gd name="T59" fmla="*/ 1190 h 1206"/>
                <a:gd name="T60" fmla="*/ 148 w 1008"/>
                <a:gd name="T61" fmla="*/ 1174 h 1206"/>
                <a:gd name="T62" fmla="*/ 88 w 1008"/>
                <a:gd name="T63" fmla="*/ 1150 h 1206"/>
                <a:gd name="T64" fmla="*/ 28 w 1008"/>
                <a:gd name="T65" fmla="*/ 1120 h 1206"/>
                <a:gd name="T66" fmla="*/ 718 w 1008"/>
                <a:gd name="T67" fmla="*/ 0 h 1206"/>
                <a:gd name="connsiteX0" fmla="*/ 7240 w 10000"/>
                <a:gd name="connsiteY0" fmla="*/ 65 h 10000"/>
                <a:gd name="connsiteX1" fmla="*/ 7123 w 10000"/>
                <a:gd name="connsiteY1" fmla="*/ 0 h 10000"/>
                <a:gd name="connsiteX2" fmla="*/ 7401 w 10000"/>
                <a:gd name="connsiteY2" fmla="*/ 149 h 10000"/>
                <a:gd name="connsiteX3" fmla="*/ 7659 w 10000"/>
                <a:gd name="connsiteY3" fmla="*/ 315 h 10000"/>
                <a:gd name="connsiteX4" fmla="*/ 7897 w 10000"/>
                <a:gd name="connsiteY4" fmla="*/ 498 h 10000"/>
                <a:gd name="connsiteX5" fmla="*/ 8135 w 10000"/>
                <a:gd name="connsiteY5" fmla="*/ 680 h 10000"/>
                <a:gd name="connsiteX6" fmla="*/ 8353 w 10000"/>
                <a:gd name="connsiteY6" fmla="*/ 862 h 10000"/>
                <a:gd name="connsiteX7" fmla="*/ 8571 w 10000"/>
                <a:gd name="connsiteY7" fmla="*/ 1061 h 10000"/>
                <a:gd name="connsiteX8" fmla="*/ 8770 w 10000"/>
                <a:gd name="connsiteY8" fmla="*/ 1277 h 10000"/>
                <a:gd name="connsiteX9" fmla="*/ 8948 w 10000"/>
                <a:gd name="connsiteY9" fmla="*/ 1493 h 10000"/>
                <a:gd name="connsiteX10" fmla="*/ 9107 w 10000"/>
                <a:gd name="connsiteY10" fmla="*/ 1708 h 10000"/>
                <a:gd name="connsiteX11" fmla="*/ 9266 w 10000"/>
                <a:gd name="connsiteY11" fmla="*/ 1940 h 10000"/>
                <a:gd name="connsiteX12" fmla="*/ 9405 w 10000"/>
                <a:gd name="connsiteY12" fmla="*/ 2172 h 10000"/>
                <a:gd name="connsiteX13" fmla="*/ 9524 w 10000"/>
                <a:gd name="connsiteY13" fmla="*/ 2405 h 10000"/>
                <a:gd name="connsiteX14" fmla="*/ 9643 w 10000"/>
                <a:gd name="connsiteY14" fmla="*/ 2653 h 10000"/>
                <a:gd name="connsiteX15" fmla="*/ 9742 w 10000"/>
                <a:gd name="connsiteY15" fmla="*/ 2902 h 10000"/>
                <a:gd name="connsiteX16" fmla="*/ 9821 w 10000"/>
                <a:gd name="connsiteY16" fmla="*/ 3151 h 10000"/>
                <a:gd name="connsiteX17" fmla="*/ 9881 w 10000"/>
                <a:gd name="connsiteY17" fmla="*/ 3400 h 10000"/>
                <a:gd name="connsiteX18" fmla="*/ 9940 w 10000"/>
                <a:gd name="connsiteY18" fmla="*/ 3648 h 10000"/>
                <a:gd name="connsiteX19" fmla="*/ 9980 w 10000"/>
                <a:gd name="connsiteY19" fmla="*/ 3914 h 10000"/>
                <a:gd name="connsiteX20" fmla="*/ 10000 w 10000"/>
                <a:gd name="connsiteY20" fmla="*/ 4179 h 10000"/>
                <a:gd name="connsiteX21" fmla="*/ 10000 w 10000"/>
                <a:gd name="connsiteY21" fmla="*/ 4428 h 10000"/>
                <a:gd name="connsiteX22" fmla="*/ 10000 w 10000"/>
                <a:gd name="connsiteY22" fmla="*/ 4693 h 10000"/>
                <a:gd name="connsiteX23" fmla="*/ 9980 w 10000"/>
                <a:gd name="connsiteY23" fmla="*/ 4959 h 10000"/>
                <a:gd name="connsiteX24" fmla="*/ 9940 w 10000"/>
                <a:gd name="connsiteY24" fmla="*/ 5224 h 10000"/>
                <a:gd name="connsiteX25" fmla="*/ 9901 w 10000"/>
                <a:gd name="connsiteY25" fmla="*/ 5489 h 10000"/>
                <a:gd name="connsiteX26" fmla="*/ 9841 w 10000"/>
                <a:gd name="connsiteY26" fmla="*/ 5738 h 10000"/>
                <a:gd name="connsiteX27" fmla="*/ 9762 w 10000"/>
                <a:gd name="connsiteY27" fmla="*/ 6003 h 10000"/>
                <a:gd name="connsiteX28" fmla="*/ 9663 w 10000"/>
                <a:gd name="connsiteY28" fmla="*/ 6252 h 10000"/>
                <a:gd name="connsiteX29" fmla="*/ 9544 w 10000"/>
                <a:gd name="connsiteY29" fmla="*/ 6517 h 10000"/>
                <a:gd name="connsiteX30" fmla="*/ 9425 w 10000"/>
                <a:gd name="connsiteY30" fmla="*/ 6766 h 10000"/>
                <a:gd name="connsiteX31" fmla="*/ 9286 w 10000"/>
                <a:gd name="connsiteY31" fmla="*/ 7015 h 10000"/>
                <a:gd name="connsiteX32" fmla="*/ 9127 w 10000"/>
                <a:gd name="connsiteY32" fmla="*/ 7247 h 10000"/>
                <a:gd name="connsiteX33" fmla="*/ 8948 w 10000"/>
                <a:gd name="connsiteY33" fmla="*/ 7496 h 10000"/>
                <a:gd name="connsiteX34" fmla="*/ 8948 w 10000"/>
                <a:gd name="connsiteY34" fmla="*/ 7496 h 10000"/>
                <a:gd name="connsiteX35" fmla="*/ 8770 w 10000"/>
                <a:gd name="connsiteY35" fmla="*/ 7728 h 10000"/>
                <a:gd name="connsiteX36" fmla="*/ 8571 w 10000"/>
                <a:gd name="connsiteY36" fmla="*/ 7944 h 10000"/>
                <a:gd name="connsiteX37" fmla="*/ 8353 w 10000"/>
                <a:gd name="connsiteY37" fmla="*/ 8159 h 10000"/>
                <a:gd name="connsiteX38" fmla="*/ 8135 w 10000"/>
                <a:gd name="connsiteY38" fmla="*/ 8358 h 10000"/>
                <a:gd name="connsiteX39" fmla="*/ 7917 w 10000"/>
                <a:gd name="connsiteY39" fmla="*/ 8541 h 10000"/>
                <a:gd name="connsiteX40" fmla="*/ 7679 w 10000"/>
                <a:gd name="connsiteY40" fmla="*/ 8723 h 10000"/>
                <a:gd name="connsiteX41" fmla="*/ 7421 w 10000"/>
                <a:gd name="connsiteY41" fmla="*/ 8889 h 10000"/>
                <a:gd name="connsiteX42" fmla="*/ 7163 w 10000"/>
                <a:gd name="connsiteY42" fmla="*/ 9038 h 10000"/>
                <a:gd name="connsiteX43" fmla="*/ 6905 w 10000"/>
                <a:gd name="connsiteY43" fmla="*/ 9187 h 10000"/>
                <a:gd name="connsiteX44" fmla="*/ 6627 w 10000"/>
                <a:gd name="connsiteY44" fmla="*/ 9320 h 10000"/>
                <a:gd name="connsiteX45" fmla="*/ 6349 w 10000"/>
                <a:gd name="connsiteY45" fmla="*/ 9436 h 10000"/>
                <a:gd name="connsiteX46" fmla="*/ 6071 w 10000"/>
                <a:gd name="connsiteY46" fmla="*/ 9552 h 10000"/>
                <a:gd name="connsiteX47" fmla="*/ 5774 w 10000"/>
                <a:gd name="connsiteY47" fmla="*/ 9652 h 10000"/>
                <a:gd name="connsiteX48" fmla="*/ 5496 w 10000"/>
                <a:gd name="connsiteY48" fmla="*/ 9735 h 10000"/>
                <a:gd name="connsiteX49" fmla="*/ 5198 w 10000"/>
                <a:gd name="connsiteY49" fmla="*/ 9801 h 10000"/>
                <a:gd name="connsiteX50" fmla="*/ 4881 w 10000"/>
                <a:gd name="connsiteY50" fmla="*/ 9867 h 10000"/>
                <a:gd name="connsiteX51" fmla="*/ 4583 w 10000"/>
                <a:gd name="connsiteY51" fmla="*/ 9917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7 h 10000"/>
                <a:gd name="connsiteX59" fmla="*/ 2083 w 10000"/>
                <a:gd name="connsiteY59" fmla="*/ 9867 h 10000"/>
                <a:gd name="connsiteX60" fmla="*/ 1786 w 10000"/>
                <a:gd name="connsiteY60" fmla="*/ 9801 h 10000"/>
                <a:gd name="connsiteX61" fmla="*/ 1468 w 10000"/>
                <a:gd name="connsiteY61" fmla="*/ 9735 h 10000"/>
                <a:gd name="connsiteX62" fmla="*/ 1171 w 10000"/>
                <a:gd name="connsiteY62" fmla="*/ 9635 h 10000"/>
                <a:gd name="connsiteX63" fmla="*/ 873 w 10000"/>
                <a:gd name="connsiteY63" fmla="*/ 9536 h 10000"/>
                <a:gd name="connsiteX64" fmla="*/ 575 w 10000"/>
                <a:gd name="connsiteY64" fmla="*/ 9420 h 10000"/>
                <a:gd name="connsiteX65" fmla="*/ 278 w 10000"/>
                <a:gd name="connsiteY65" fmla="*/ 9287 h 10000"/>
                <a:gd name="connsiteX66" fmla="*/ 0 w 10000"/>
                <a:gd name="connsiteY66" fmla="*/ 9138 h 10000"/>
                <a:gd name="connsiteX67" fmla="*/ 7240 w 10000"/>
                <a:gd name="connsiteY67" fmla="*/ 65 h 10000"/>
                <a:gd name="connsiteX0" fmla="*/ 6927 w 10000"/>
                <a:gd name="connsiteY0" fmla="*/ 98 h 10000"/>
                <a:gd name="connsiteX1" fmla="*/ 7123 w 10000"/>
                <a:gd name="connsiteY1" fmla="*/ 0 h 10000"/>
                <a:gd name="connsiteX2" fmla="*/ 7401 w 10000"/>
                <a:gd name="connsiteY2" fmla="*/ 149 h 10000"/>
                <a:gd name="connsiteX3" fmla="*/ 7659 w 10000"/>
                <a:gd name="connsiteY3" fmla="*/ 315 h 10000"/>
                <a:gd name="connsiteX4" fmla="*/ 7897 w 10000"/>
                <a:gd name="connsiteY4" fmla="*/ 498 h 10000"/>
                <a:gd name="connsiteX5" fmla="*/ 8135 w 10000"/>
                <a:gd name="connsiteY5" fmla="*/ 680 h 10000"/>
                <a:gd name="connsiteX6" fmla="*/ 8353 w 10000"/>
                <a:gd name="connsiteY6" fmla="*/ 862 h 10000"/>
                <a:gd name="connsiteX7" fmla="*/ 8571 w 10000"/>
                <a:gd name="connsiteY7" fmla="*/ 1061 h 10000"/>
                <a:gd name="connsiteX8" fmla="*/ 8770 w 10000"/>
                <a:gd name="connsiteY8" fmla="*/ 1277 h 10000"/>
                <a:gd name="connsiteX9" fmla="*/ 8948 w 10000"/>
                <a:gd name="connsiteY9" fmla="*/ 1493 h 10000"/>
                <a:gd name="connsiteX10" fmla="*/ 9107 w 10000"/>
                <a:gd name="connsiteY10" fmla="*/ 1708 h 10000"/>
                <a:gd name="connsiteX11" fmla="*/ 9266 w 10000"/>
                <a:gd name="connsiteY11" fmla="*/ 1940 h 10000"/>
                <a:gd name="connsiteX12" fmla="*/ 9405 w 10000"/>
                <a:gd name="connsiteY12" fmla="*/ 2172 h 10000"/>
                <a:gd name="connsiteX13" fmla="*/ 9524 w 10000"/>
                <a:gd name="connsiteY13" fmla="*/ 2405 h 10000"/>
                <a:gd name="connsiteX14" fmla="*/ 9643 w 10000"/>
                <a:gd name="connsiteY14" fmla="*/ 2653 h 10000"/>
                <a:gd name="connsiteX15" fmla="*/ 9742 w 10000"/>
                <a:gd name="connsiteY15" fmla="*/ 2902 h 10000"/>
                <a:gd name="connsiteX16" fmla="*/ 9821 w 10000"/>
                <a:gd name="connsiteY16" fmla="*/ 3151 h 10000"/>
                <a:gd name="connsiteX17" fmla="*/ 9881 w 10000"/>
                <a:gd name="connsiteY17" fmla="*/ 3400 h 10000"/>
                <a:gd name="connsiteX18" fmla="*/ 9940 w 10000"/>
                <a:gd name="connsiteY18" fmla="*/ 3648 h 10000"/>
                <a:gd name="connsiteX19" fmla="*/ 9980 w 10000"/>
                <a:gd name="connsiteY19" fmla="*/ 3914 h 10000"/>
                <a:gd name="connsiteX20" fmla="*/ 10000 w 10000"/>
                <a:gd name="connsiteY20" fmla="*/ 4179 h 10000"/>
                <a:gd name="connsiteX21" fmla="*/ 10000 w 10000"/>
                <a:gd name="connsiteY21" fmla="*/ 4428 h 10000"/>
                <a:gd name="connsiteX22" fmla="*/ 10000 w 10000"/>
                <a:gd name="connsiteY22" fmla="*/ 4693 h 10000"/>
                <a:gd name="connsiteX23" fmla="*/ 9980 w 10000"/>
                <a:gd name="connsiteY23" fmla="*/ 4959 h 10000"/>
                <a:gd name="connsiteX24" fmla="*/ 9940 w 10000"/>
                <a:gd name="connsiteY24" fmla="*/ 5224 h 10000"/>
                <a:gd name="connsiteX25" fmla="*/ 9901 w 10000"/>
                <a:gd name="connsiteY25" fmla="*/ 5489 h 10000"/>
                <a:gd name="connsiteX26" fmla="*/ 9841 w 10000"/>
                <a:gd name="connsiteY26" fmla="*/ 5738 h 10000"/>
                <a:gd name="connsiteX27" fmla="*/ 9762 w 10000"/>
                <a:gd name="connsiteY27" fmla="*/ 6003 h 10000"/>
                <a:gd name="connsiteX28" fmla="*/ 9663 w 10000"/>
                <a:gd name="connsiteY28" fmla="*/ 6252 h 10000"/>
                <a:gd name="connsiteX29" fmla="*/ 9544 w 10000"/>
                <a:gd name="connsiteY29" fmla="*/ 6517 h 10000"/>
                <a:gd name="connsiteX30" fmla="*/ 9425 w 10000"/>
                <a:gd name="connsiteY30" fmla="*/ 6766 h 10000"/>
                <a:gd name="connsiteX31" fmla="*/ 9286 w 10000"/>
                <a:gd name="connsiteY31" fmla="*/ 7015 h 10000"/>
                <a:gd name="connsiteX32" fmla="*/ 9127 w 10000"/>
                <a:gd name="connsiteY32" fmla="*/ 7247 h 10000"/>
                <a:gd name="connsiteX33" fmla="*/ 8948 w 10000"/>
                <a:gd name="connsiteY33" fmla="*/ 7496 h 10000"/>
                <a:gd name="connsiteX34" fmla="*/ 8948 w 10000"/>
                <a:gd name="connsiteY34" fmla="*/ 7496 h 10000"/>
                <a:gd name="connsiteX35" fmla="*/ 8770 w 10000"/>
                <a:gd name="connsiteY35" fmla="*/ 7728 h 10000"/>
                <a:gd name="connsiteX36" fmla="*/ 8571 w 10000"/>
                <a:gd name="connsiteY36" fmla="*/ 7944 h 10000"/>
                <a:gd name="connsiteX37" fmla="*/ 8353 w 10000"/>
                <a:gd name="connsiteY37" fmla="*/ 8159 h 10000"/>
                <a:gd name="connsiteX38" fmla="*/ 8135 w 10000"/>
                <a:gd name="connsiteY38" fmla="*/ 8358 h 10000"/>
                <a:gd name="connsiteX39" fmla="*/ 7917 w 10000"/>
                <a:gd name="connsiteY39" fmla="*/ 8541 h 10000"/>
                <a:gd name="connsiteX40" fmla="*/ 7679 w 10000"/>
                <a:gd name="connsiteY40" fmla="*/ 8723 h 10000"/>
                <a:gd name="connsiteX41" fmla="*/ 7421 w 10000"/>
                <a:gd name="connsiteY41" fmla="*/ 8889 h 10000"/>
                <a:gd name="connsiteX42" fmla="*/ 7163 w 10000"/>
                <a:gd name="connsiteY42" fmla="*/ 9038 h 10000"/>
                <a:gd name="connsiteX43" fmla="*/ 6905 w 10000"/>
                <a:gd name="connsiteY43" fmla="*/ 9187 h 10000"/>
                <a:gd name="connsiteX44" fmla="*/ 6627 w 10000"/>
                <a:gd name="connsiteY44" fmla="*/ 9320 h 10000"/>
                <a:gd name="connsiteX45" fmla="*/ 6349 w 10000"/>
                <a:gd name="connsiteY45" fmla="*/ 9436 h 10000"/>
                <a:gd name="connsiteX46" fmla="*/ 6071 w 10000"/>
                <a:gd name="connsiteY46" fmla="*/ 9552 h 10000"/>
                <a:gd name="connsiteX47" fmla="*/ 5774 w 10000"/>
                <a:gd name="connsiteY47" fmla="*/ 9652 h 10000"/>
                <a:gd name="connsiteX48" fmla="*/ 5496 w 10000"/>
                <a:gd name="connsiteY48" fmla="*/ 9735 h 10000"/>
                <a:gd name="connsiteX49" fmla="*/ 5198 w 10000"/>
                <a:gd name="connsiteY49" fmla="*/ 9801 h 10000"/>
                <a:gd name="connsiteX50" fmla="*/ 4881 w 10000"/>
                <a:gd name="connsiteY50" fmla="*/ 9867 h 10000"/>
                <a:gd name="connsiteX51" fmla="*/ 4583 w 10000"/>
                <a:gd name="connsiteY51" fmla="*/ 9917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7 h 10000"/>
                <a:gd name="connsiteX59" fmla="*/ 2083 w 10000"/>
                <a:gd name="connsiteY59" fmla="*/ 9867 h 10000"/>
                <a:gd name="connsiteX60" fmla="*/ 1786 w 10000"/>
                <a:gd name="connsiteY60" fmla="*/ 9801 h 10000"/>
                <a:gd name="connsiteX61" fmla="*/ 1468 w 10000"/>
                <a:gd name="connsiteY61" fmla="*/ 9735 h 10000"/>
                <a:gd name="connsiteX62" fmla="*/ 1171 w 10000"/>
                <a:gd name="connsiteY62" fmla="*/ 9635 h 10000"/>
                <a:gd name="connsiteX63" fmla="*/ 873 w 10000"/>
                <a:gd name="connsiteY63" fmla="*/ 9536 h 10000"/>
                <a:gd name="connsiteX64" fmla="*/ 575 w 10000"/>
                <a:gd name="connsiteY64" fmla="*/ 9420 h 10000"/>
                <a:gd name="connsiteX65" fmla="*/ 278 w 10000"/>
                <a:gd name="connsiteY65" fmla="*/ 9287 h 10000"/>
                <a:gd name="connsiteX66" fmla="*/ 0 w 10000"/>
                <a:gd name="connsiteY66" fmla="*/ 9138 h 10000"/>
                <a:gd name="connsiteX67" fmla="*/ 6927 w 10000"/>
                <a:gd name="connsiteY67" fmla="*/ 98 h 10000"/>
                <a:gd name="connsiteX0" fmla="*/ 0 w 10000"/>
                <a:gd name="connsiteY0" fmla="*/ 9138 h 10000"/>
                <a:gd name="connsiteX1" fmla="*/ 7123 w 10000"/>
                <a:gd name="connsiteY1" fmla="*/ 0 h 10000"/>
                <a:gd name="connsiteX2" fmla="*/ 7401 w 10000"/>
                <a:gd name="connsiteY2" fmla="*/ 149 h 10000"/>
                <a:gd name="connsiteX3" fmla="*/ 7659 w 10000"/>
                <a:gd name="connsiteY3" fmla="*/ 315 h 10000"/>
                <a:gd name="connsiteX4" fmla="*/ 7897 w 10000"/>
                <a:gd name="connsiteY4" fmla="*/ 498 h 10000"/>
                <a:gd name="connsiteX5" fmla="*/ 8135 w 10000"/>
                <a:gd name="connsiteY5" fmla="*/ 680 h 10000"/>
                <a:gd name="connsiteX6" fmla="*/ 8353 w 10000"/>
                <a:gd name="connsiteY6" fmla="*/ 862 h 10000"/>
                <a:gd name="connsiteX7" fmla="*/ 8571 w 10000"/>
                <a:gd name="connsiteY7" fmla="*/ 1061 h 10000"/>
                <a:gd name="connsiteX8" fmla="*/ 8770 w 10000"/>
                <a:gd name="connsiteY8" fmla="*/ 1277 h 10000"/>
                <a:gd name="connsiteX9" fmla="*/ 8948 w 10000"/>
                <a:gd name="connsiteY9" fmla="*/ 1493 h 10000"/>
                <a:gd name="connsiteX10" fmla="*/ 9107 w 10000"/>
                <a:gd name="connsiteY10" fmla="*/ 1708 h 10000"/>
                <a:gd name="connsiteX11" fmla="*/ 9266 w 10000"/>
                <a:gd name="connsiteY11" fmla="*/ 1940 h 10000"/>
                <a:gd name="connsiteX12" fmla="*/ 9405 w 10000"/>
                <a:gd name="connsiteY12" fmla="*/ 2172 h 10000"/>
                <a:gd name="connsiteX13" fmla="*/ 9524 w 10000"/>
                <a:gd name="connsiteY13" fmla="*/ 2405 h 10000"/>
                <a:gd name="connsiteX14" fmla="*/ 9643 w 10000"/>
                <a:gd name="connsiteY14" fmla="*/ 2653 h 10000"/>
                <a:gd name="connsiteX15" fmla="*/ 9742 w 10000"/>
                <a:gd name="connsiteY15" fmla="*/ 2902 h 10000"/>
                <a:gd name="connsiteX16" fmla="*/ 9821 w 10000"/>
                <a:gd name="connsiteY16" fmla="*/ 3151 h 10000"/>
                <a:gd name="connsiteX17" fmla="*/ 9881 w 10000"/>
                <a:gd name="connsiteY17" fmla="*/ 3400 h 10000"/>
                <a:gd name="connsiteX18" fmla="*/ 9940 w 10000"/>
                <a:gd name="connsiteY18" fmla="*/ 3648 h 10000"/>
                <a:gd name="connsiteX19" fmla="*/ 9980 w 10000"/>
                <a:gd name="connsiteY19" fmla="*/ 3914 h 10000"/>
                <a:gd name="connsiteX20" fmla="*/ 10000 w 10000"/>
                <a:gd name="connsiteY20" fmla="*/ 4179 h 10000"/>
                <a:gd name="connsiteX21" fmla="*/ 10000 w 10000"/>
                <a:gd name="connsiteY21" fmla="*/ 4428 h 10000"/>
                <a:gd name="connsiteX22" fmla="*/ 10000 w 10000"/>
                <a:gd name="connsiteY22" fmla="*/ 4693 h 10000"/>
                <a:gd name="connsiteX23" fmla="*/ 9980 w 10000"/>
                <a:gd name="connsiteY23" fmla="*/ 4959 h 10000"/>
                <a:gd name="connsiteX24" fmla="*/ 9940 w 10000"/>
                <a:gd name="connsiteY24" fmla="*/ 5224 h 10000"/>
                <a:gd name="connsiteX25" fmla="*/ 9901 w 10000"/>
                <a:gd name="connsiteY25" fmla="*/ 5489 h 10000"/>
                <a:gd name="connsiteX26" fmla="*/ 9841 w 10000"/>
                <a:gd name="connsiteY26" fmla="*/ 5738 h 10000"/>
                <a:gd name="connsiteX27" fmla="*/ 9762 w 10000"/>
                <a:gd name="connsiteY27" fmla="*/ 6003 h 10000"/>
                <a:gd name="connsiteX28" fmla="*/ 9663 w 10000"/>
                <a:gd name="connsiteY28" fmla="*/ 6252 h 10000"/>
                <a:gd name="connsiteX29" fmla="*/ 9544 w 10000"/>
                <a:gd name="connsiteY29" fmla="*/ 6517 h 10000"/>
                <a:gd name="connsiteX30" fmla="*/ 9425 w 10000"/>
                <a:gd name="connsiteY30" fmla="*/ 6766 h 10000"/>
                <a:gd name="connsiteX31" fmla="*/ 9286 w 10000"/>
                <a:gd name="connsiteY31" fmla="*/ 7015 h 10000"/>
                <a:gd name="connsiteX32" fmla="*/ 9127 w 10000"/>
                <a:gd name="connsiteY32" fmla="*/ 7247 h 10000"/>
                <a:gd name="connsiteX33" fmla="*/ 8948 w 10000"/>
                <a:gd name="connsiteY33" fmla="*/ 7496 h 10000"/>
                <a:gd name="connsiteX34" fmla="*/ 8948 w 10000"/>
                <a:gd name="connsiteY34" fmla="*/ 7496 h 10000"/>
                <a:gd name="connsiteX35" fmla="*/ 8770 w 10000"/>
                <a:gd name="connsiteY35" fmla="*/ 7728 h 10000"/>
                <a:gd name="connsiteX36" fmla="*/ 8571 w 10000"/>
                <a:gd name="connsiteY36" fmla="*/ 7944 h 10000"/>
                <a:gd name="connsiteX37" fmla="*/ 8353 w 10000"/>
                <a:gd name="connsiteY37" fmla="*/ 8159 h 10000"/>
                <a:gd name="connsiteX38" fmla="*/ 8135 w 10000"/>
                <a:gd name="connsiteY38" fmla="*/ 8358 h 10000"/>
                <a:gd name="connsiteX39" fmla="*/ 7917 w 10000"/>
                <a:gd name="connsiteY39" fmla="*/ 8541 h 10000"/>
                <a:gd name="connsiteX40" fmla="*/ 7679 w 10000"/>
                <a:gd name="connsiteY40" fmla="*/ 8723 h 10000"/>
                <a:gd name="connsiteX41" fmla="*/ 7421 w 10000"/>
                <a:gd name="connsiteY41" fmla="*/ 8889 h 10000"/>
                <a:gd name="connsiteX42" fmla="*/ 7163 w 10000"/>
                <a:gd name="connsiteY42" fmla="*/ 9038 h 10000"/>
                <a:gd name="connsiteX43" fmla="*/ 6905 w 10000"/>
                <a:gd name="connsiteY43" fmla="*/ 9187 h 10000"/>
                <a:gd name="connsiteX44" fmla="*/ 6627 w 10000"/>
                <a:gd name="connsiteY44" fmla="*/ 9320 h 10000"/>
                <a:gd name="connsiteX45" fmla="*/ 6349 w 10000"/>
                <a:gd name="connsiteY45" fmla="*/ 9436 h 10000"/>
                <a:gd name="connsiteX46" fmla="*/ 6071 w 10000"/>
                <a:gd name="connsiteY46" fmla="*/ 9552 h 10000"/>
                <a:gd name="connsiteX47" fmla="*/ 5774 w 10000"/>
                <a:gd name="connsiteY47" fmla="*/ 9652 h 10000"/>
                <a:gd name="connsiteX48" fmla="*/ 5496 w 10000"/>
                <a:gd name="connsiteY48" fmla="*/ 9735 h 10000"/>
                <a:gd name="connsiteX49" fmla="*/ 5198 w 10000"/>
                <a:gd name="connsiteY49" fmla="*/ 9801 h 10000"/>
                <a:gd name="connsiteX50" fmla="*/ 4881 w 10000"/>
                <a:gd name="connsiteY50" fmla="*/ 9867 h 10000"/>
                <a:gd name="connsiteX51" fmla="*/ 4583 w 10000"/>
                <a:gd name="connsiteY51" fmla="*/ 9917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7 h 10000"/>
                <a:gd name="connsiteX59" fmla="*/ 2083 w 10000"/>
                <a:gd name="connsiteY59" fmla="*/ 9867 h 10000"/>
                <a:gd name="connsiteX60" fmla="*/ 1786 w 10000"/>
                <a:gd name="connsiteY60" fmla="*/ 9801 h 10000"/>
                <a:gd name="connsiteX61" fmla="*/ 1468 w 10000"/>
                <a:gd name="connsiteY61" fmla="*/ 9735 h 10000"/>
                <a:gd name="connsiteX62" fmla="*/ 1171 w 10000"/>
                <a:gd name="connsiteY62" fmla="*/ 9635 h 10000"/>
                <a:gd name="connsiteX63" fmla="*/ 873 w 10000"/>
                <a:gd name="connsiteY63" fmla="*/ 9536 h 10000"/>
                <a:gd name="connsiteX64" fmla="*/ 575 w 10000"/>
                <a:gd name="connsiteY64" fmla="*/ 9420 h 10000"/>
                <a:gd name="connsiteX65" fmla="*/ 278 w 10000"/>
                <a:gd name="connsiteY65" fmla="*/ 9287 h 10000"/>
                <a:gd name="connsiteX66" fmla="*/ 0 w 10000"/>
                <a:gd name="connsiteY66" fmla="*/ 9138 h 10000"/>
                <a:gd name="connsiteX0" fmla="*/ 0 w 10000"/>
                <a:gd name="connsiteY0" fmla="*/ 9073 h 9935"/>
                <a:gd name="connsiteX1" fmla="*/ 7221 w 10000"/>
                <a:gd name="connsiteY1" fmla="*/ 0 h 9935"/>
                <a:gd name="connsiteX2" fmla="*/ 7401 w 10000"/>
                <a:gd name="connsiteY2" fmla="*/ 84 h 9935"/>
                <a:gd name="connsiteX3" fmla="*/ 7659 w 10000"/>
                <a:gd name="connsiteY3" fmla="*/ 250 h 9935"/>
                <a:gd name="connsiteX4" fmla="*/ 7897 w 10000"/>
                <a:gd name="connsiteY4" fmla="*/ 433 h 9935"/>
                <a:gd name="connsiteX5" fmla="*/ 8135 w 10000"/>
                <a:gd name="connsiteY5" fmla="*/ 615 h 9935"/>
                <a:gd name="connsiteX6" fmla="*/ 8353 w 10000"/>
                <a:gd name="connsiteY6" fmla="*/ 797 h 9935"/>
                <a:gd name="connsiteX7" fmla="*/ 8571 w 10000"/>
                <a:gd name="connsiteY7" fmla="*/ 996 h 9935"/>
                <a:gd name="connsiteX8" fmla="*/ 8770 w 10000"/>
                <a:gd name="connsiteY8" fmla="*/ 1212 h 9935"/>
                <a:gd name="connsiteX9" fmla="*/ 8948 w 10000"/>
                <a:gd name="connsiteY9" fmla="*/ 1428 h 9935"/>
                <a:gd name="connsiteX10" fmla="*/ 9107 w 10000"/>
                <a:gd name="connsiteY10" fmla="*/ 1643 h 9935"/>
                <a:gd name="connsiteX11" fmla="*/ 9266 w 10000"/>
                <a:gd name="connsiteY11" fmla="*/ 1875 h 9935"/>
                <a:gd name="connsiteX12" fmla="*/ 9405 w 10000"/>
                <a:gd name="connsiteY12" fmla="*/ 2107 h 9935"/>
                <a:gd name="connsiteX13" fmla="*/ 9524 w 10000"/>
                <a:gd name="connsiteY13" fmla="*/ 2340 h 9935"/>
                <a:gd name="connsiteX14" fmla="*/ 9643 w 10000"/>
                <a:gd name="connsiteY14" fmla="*/ 2588 h 9935"/>
                <a:gd name="connsiteX15" fmla="*/ 9742 w 10000"/>
                <a:gd name="connsiteY15" fmla="*/ 2837 h 9935"/>
                <a:gd name="connsiteX16" fmla="*/ 9821 w 10000"/>
                <a:gd name="connsiteY16" fmla="*/ 3086 h 9935"/>
                <a:gd name="connsiteX17" fmla="*/ 9881 w 10000"/>
                <a:gd name="connsiteY17" fmla="*/ 3335 h 9935"/>
                <a:gd name="connsiteX18" fmla="*/ 9940 w 10000"/>
                <a:gd name="connsiteY18" fmla="*/ 3583 h 9935"/>
                <a:gd name="connsiteX19" fmla="*/ 9980 w 10000"/>
                <a:gd name="connsiteY19" fmla="*/ 3849 h 9935"/>
                <a:gd name="connsiteX20" fmla="*/ 10000 w 10000"/>
                <a:gd name="connsiteY20" fmla="*/ 4114 h 9935"/>
                <a:gd name="connsiteX21" fmla="*/ 10000 w 10000"/>
                <a:gd name="connsiteY21" fmla="*/ 4363 h 9935"/>
                <a:gd name="connsiteX22" fmla="*/ 10000 w 10000"/>
                <a:gd name="connsiteY22" fmla="*/ 4628 h 9935"/>
                <a:gd name="connsiteX23" fmla="*/ 9980 w 10000"/>
                <a:gd name="connsiteY23" fmla="*/ 4894 h 9935"/>
                <a:gd name="connsiteX24" fmla="*/ 9940 w 10000"/>
                <a:gd name="connsiteY24" fmla="*/ 5159 h 9935"/>
                <a:gd name="connsiteX25" fmla="*/ 9901 w 10000"/>
                <a:gd name="connsiteY25" fmla="*/ 5424 h 9935"/>
                <a:gd name="connsiteX26" fmla="*/ 9841 w 10000"/>
                <a:gd name="connsiteY26" fmla="*/ 5673 h 9935"/>
                <a:gd name="connsiteX27" fmla="*/ 9762 w 10000"/>
                <a:gd name="connsiteY27" fmla="*/ 5938 h 9935"/>
                <a:gd name="connsiteX28" fmla="*/ 9663 w 10000"/>
                <a:gd name="connsiteY28" fmla="*/ 6187 h 9935"/>
                <a:gd name="connsiteX29" fmla="*/ 9544 w 10000"/>
                <a:gd name="connsiteY29" fmla="*/ 6452 h 9935"/>
                <a:gd name="connsiteX30" fmla="*/ 9425 w 10000"/>
                <a:gd name="connsiteY30" fmla="*/ 6701 h 9935"/>
                <a:gd name="connsiteX31" fmla="*/ 9286 w 10000"/>
                <a:gd name="connsiteY31" fmla="*/ 6950 h 9935"/>
                <a:gd name="connsiteX32" fmla="*/ 9127 w 10000"/>
                <a:gd name="connsiteY32" fmla="*/ 7182 h 9935"/>
                <a:gd name="connsiteX33" fmla="*/ 8948 w 10000"/>
                <a:gd name="connsiteY33" fmla="*/ 7431 h 9935"/>
                <a:gd name="connsiteX34" fmla="*/ 8948 w 10000"/>
                <a:gd name="connsiteY34" fmla="*/ 7431 h 9935"/>
                <a:gd name="connsiteX35" fmla="*/ 8770 w 10000"/>
                <a:gd name="connsiteY35" fmla="*/ 7663 h 9935"/>
                <a:gd name="connsiteX36" fmla="*/ 8571 w 10000"/>
                <a:gd name="connsiteY36" fmla="*/ 7879 h 9935"/>
                <a:gd name="connsiteX37" fmla="*/ 8353 w 10000"/>
                <a:gd name="connsiteY37" fmla="*/ 8094 h 9935"/>
                <a:gd name="connsiteX38" fmla="*/ 8135 w 10000"/>
                <a:gd name="connsiteY38" fmla="*/ 8293 h 9935"/>
                <a:gd name="connsiteX39" fmla="*/ 7917 w 10000"/>
                <a:gd name="connsiteY39" fmla="*/ 8476 h 9935"/>
                <a:gd name="connsiteX40" fmla="*/ 7679 w 10000"/>
                <a:gd name="connsiteY40" fmla="*/ 8658 h 9935"/>
                <a:gd name="connsiteX41" fmla="*/ 7421 w 10000"/>
                <a:gd name="connsiteY41" fmla="*/ 8824 h 9935"/>
                <a:gd name="connsiteX42" fmla="*/ 7163 w 10000"/>
                <a:gd name="connsiteY42" fmla="*/ 8973 h 9935"/>
                <a:gd name="connsiteX43" fmla="*/ 6905 w 10000"/>
                <a:gd name="connsiteY43" fmla="*/ 9122 h 9935"/>
                <a:gd name="connsiteX44" fmla="*/ 6627 w 10000"/>
                <a:gd name="connsiteY44" fmla="*/ 9255 h 9935"/>
                <a:gd name="connsiteX45" fmla="*/ 6349 w 10000"/>
                <a:gd name="connsiteY45" fmla="*/ 9371 h 9935"/>
                <a:gd name="connsiteX46" fmla="*/ 6071 w 10000"/>
                <a:gd name="connsiteY46" fmla="*/ 9487 h 9935"/>
                <a:gd name="connsiteX47" fmla="*/ 5774 w 10000"/>
                <a:gd name="connsiteY47" fmla="*/ 9587 h 9935"/>
                <a:gd name="connsiteX48" fmla="*/ 5496 w 10000"/>
                <a:gd name="connsiteY48" fmla="*/ 9670 h 9935"/>
                <a:gd name="connsiteX49" fmla="*/ 5198 w 10000"/>
                <a:gd name="connsiteY49" fmla="*/ 9736 h 9935"/>
                <a:gd name="connsiteX50" fmla="*/ 4881 w 10000"/>
                <a:gd name="connsiteY50" fmla="*/ 9802 h 9935"/>
                <a:gd name="connsiteX51" fmla="*/ 4583 w 10000"/>
                <a:gd name="connsiteY51" fmla="*/ 9852 h 9935"/>
                <a:gd name="connsiteX52" fmla="*/ 4266 w 10000"/>
                <a:gd name="connsiteY52" fmla="*/ 9885 h 9935"/>
                <a:gd name="connsiteX53" fmla="*/ 3968 w 10000"/>
                <a:gd name="connsiteY53" fmla="*/ 9918 h 9935"/>
                <a:gd name="connsiteX54" fmla="*/ 3651 w 10000"/>
                <a:gd name="connsiteY54" fmla="*/ 9935 h 9935"/>
                <a:gd name="connsiteX55" fmla="*/ 3333 w 10000"/>
                <a:gd name="connsiteY55" fmla="*/ 9935 h 9935"/>
                <a:gd name="connsiteX56" fmla="*/ 3036 w 10000"/>
                <a:gd name="connsiteY56" fmla="*/ 9918 h 9935"/>
                <a:gd name="connsiteX57" fmla="*/ 2718 w 10000"/>
                <a:gd name="connsiteY57" fmla="*/ 9885 h 9935"/>
                <a:gd name="connsiteX58" fmla="*/ 2401 w 10000"/>
                <a:gd name="connsiteY58" fmla="*/ 9852 h 9935"/>
                <a:gd name="connsiteX59" fmla="*/ 2083 w 10000"/>
                <a:gd name="connsiteY59" fmla="*/ 9802 h 9935"/>
                <a:gd name="connsiteX60" fmla="*/ 1786 w 10000"/>
                <a:gd name="connsiteY60" fmla="*/ 9736 h 9935"/>
                <a:gd name="connsiteX61" fmla="*/ 1468 w 10000"/>
                <a:gd name="connsiteY61" fmla="*/ 9670 h 9935"/>
                <a:gd name="connsiteX62" fmla="*/ 1171 w 10000"/>
                <a:gd name="connsiteY62" fmla="*/ 9570 h 9935"/>
                <a:gd name="connsiteX63" fmla="*/ 873 w 10000"/>
                <a:gd name="connsiteY63" fmla="*/ 9471 h 9935"/>
                <a:gd name="connsiteX64" fmla="*/ 575 w 10000"/>
                <a:gd name="connsiteY64" fmla="*/ 9355 h 9935"/>
                <a:gd name="connsiteX65" fmla="*/ 278 w 10000"/>
                <a:gd name="connsiteY65" fmla="*/ 9222 h 9935"/>
                <a:gd name="connsiteX66" fmla="*/ 0 w 10000"/>
                <a:gd name="connsiteY66" fmla="*/ 9073 h 9935"/>
                <a:gd name="connsiteX0" fmla="*/ 0 w 10000"/>
                <a:gd name="connsiteY0" fmla="*/ 9132 h 10000"/>
                <a:gd name="connsiteX1" fmla="*/ 7221 w 10000"/>
                <a:gd name="connsiteY1" fmla="*/ 0 h 10000"/>
                <a:gd name="connsiteX2" fmla="*/ 7401 w 10000"/>
                <a:gd name="connsiteY2" fmla="*/ 85 h 10000"/>
                <a:gd name="connsiteX3" fmla="*/ 7659 w 10000"/>
                <a:gd name="connsiteY3" fmla="*/ 252 h 10000"/>
                <a:gd name="connsiteX4" fmla="*/ 7897 w 10000"/>
                <a:gd name="connsiteY4" fmla="*/ 436 h 10000"/>
                <a:gd name="connsiteX5" fmla="*/ 8135 w 10000"/>
                <a:gd name="connsiteY5" fmla="*/ 619 h 10000"/>
                <a:gd name="connsiteX6" fmla="*/ 8353 w 10000"/>
                <a:gd name="connsiteY6" fmla="*/ 802 h 10000"/>
                <a:gd name="connsiteX7" fmla="*/ 8571 w 10000"/>
                <a:gd name="connsiteY7" fmla="*/ 1003 h 10000"/>
                <a:gd name="connsiteX8" fmla="*/ 8770 w 10000"/>
                <a:gd name="connsiteY8" fmla="*/ 1220 h 10000"/>
                <a:gd name="connsiteX9" fmla="*/ 8948 w 10000"/>
                <a:gd name="connsiteY9" fmla="*/ 1437 h 10000"/>
                <a:gd name="connsiteX10" fmla="*/ 9107 w 10000"/>
                <a:gd name="connsiteY10" fmla="*/ 1654 h 10000"/>
                <a:gd name="connsiteX11" fmla="*/ 9266 w 10000"/>
                <a:gd name="connsiteY11" fmla="*/ 1887 h 10000"/>
                <a:gd name="connsiteX12" fmla="*/ 9405 w 10000"/>
                <a:gd name="connsiteY12" fmla="*/ 2121 h 10000"/>
                <a:gd name="connsiteX13" fmla="*/ 9524 w 10000"/>
                <a:gd name="connsiteY13" fmla="*/ 2355 h 10000"/>
                <a:gd name="connsiteX14" fmla="*/ 9643 w 10000"/>
                <a:gd name="connsiteY14" fmla="*/ 2605 h 10000"/>
                <a:gd name="connsiteX15" fmla="*/ 9742 w 10000"/>
                <a:gd name="connsiteY15" fmla="*/ 2856 h 10000"/>
                <a:gd name="connsiteX16" fmla="*/ 9821 w 10000"/>
                <a:gd name="connsiteY16" fmla="*/ 3106 h 10000"/>
                <a:gd name="connsiteX17" fmla="*/ 9881 w 10000"/>
                <a:gd name="connsiteY17" fmla="*/ 3357 h 10000"/>
                <a:gd name="connsiteX18" fmla="*/ 9940 w 10000"/>
                <a:gd name="connsiteY18" fmla="*/ 3606 h 10000"/>
                <a:gd name="connsiteX19" fmla="*/ 9980 w 10000"/>
                <a:gd name="connsiteY19" fmla="*/ 3874 h 10000"/>
                <a:gd name="connsiteX20" fmla="*/ 10000 w 10000"/>
                <a:gd name="connsiteY20" fmla="*/ 4141 h 10000"/>
                <a:gd name="connsiteX21" fmla="*/ 10000 w 10000"/>
                <a:gd name="connsiteY21" fmla="*/ 4392 h 10000"/>
                <a:gd name="connsiteX22" fmla="*/ 10000 w 10000"/>
                <a:gd name="connsiteY22" fmla="*/ 4658 h 10000"/>
                <a:gd name="connsiteX23" fmla="*/ 9980 w 10000"/>
                <a:gd name="connsiteY23" fmla="*/ 4926 h 10000"/>
                <a:gd name="connsiteX24" fmla="*/ 9940 w 10000"/>
                <a:gd name="connsiteY24" fmla="*/ 5193 h 10000"/>
                <a:gd name="connsiteX25" fmla="*/ 9901 w 10000"/>
                <a:gd name="connsiteY25" fmla="*/ 5459 h 10000"/>
                <a:gd name="connsiteX26" fmla="*/ 9841 w 10000"/>
                <a:gd name="connsiteY26" fmla="*/ 5710 h 10000"/>
                <a:gd name="connsiteX27" fmla="*/ 9762 w 10000"/>
                <a:gd name="connsiteY27" fmla="*/ 5977 h 10000"/>
                <a:gd name="connsiteX28" fmla="*/ 9663 w 10000"/>
                <a:gd name="connsiteY28" fmla="*/ 6227 h 10000"/>
                <a:gd name="connsiteX29" fmla="*/ 9544 w 10000"/>
                <a:gd name="connsiteY29" fmla="*/ 6494 h 10000"/>
                <a:gd name="connsiteX30" fmla="*/ 9425 w 10000"/>
                <a:gd name="connsiteY30" fmla="*/ 6745 h 10000"/>
                <a:gd name="connsiteX31" fmla="*/ 9286 w 10000"/>
                <a:gd name="connsiteY31" fmla="*/ 6995 h 10000"/>
                <a:gd name="connsiteX32" fmla="*/ 9127 w 10000"/>
                <a:gd name="connsiteY32" fmla="*/ 7229 h 10000"/>
                <a:gd name="connsiteX33" fmla="*/ 8948 w 10000"/>
                <a:gd name="connsiteY33" fmla="*/ 7480 h 10000"/>
                <a:gd name="connsiteX34" fmla="*/ 8948 w 10000"/>
                <a:gd name="connsiteY34" fmla="*/ 7480 h 10000"/>
                <a:gd name="connsiteX35" fmla="*/ 8770 w 10000"/>
                <a:gd name="connsiteY35" fmla="*/ 7713 h 10000"/>
                <a:gd name="connsiteX36" fmla="*/ 8571 w 10000"/>
                <a:gd name="connsiteY36" fmla="*/ 7931 h 10000"/>
                <a:gd name="connsiteX37" fmla="*/ 8353 w 10000"/>
                <a:gd name="connsiteY37" fmla="*/ 8147 h 10000"/>
                <a:gd name="connsiteX38" fmla="*/ 8135 w 10000"/>
                <a:gd name="connsiteY38" fmla="*/ 8347 h 10000"/>
                <a:gd name="connsiteX39" fmla="*/ 7917 w 10000"/>
                <a:gd name="connsiteY39" fmla="*/ 8531 h 10000"/>
                <a:gd name="connsiteX40" fmla="*/ 7679 w 10000"/>
                <a:gd name="connsiteY40" fmla="*/ 8715 h 10000"/>
                <a:gd name="connsiteX41" fmla="*/ 7421 w 10000"/>
                <a:gd name="connsiteY41" fmla="*/ 8882 h 10000"/>
                <a:gd name="connsiteX42" fmla="*/ 7163 w 10000"/>
                <a:gd name="connsiteY42" fmla="*/ 9032 h 10000"/>
                <a:gd name="connsiteX43" fmla="*/ 6905 w 10000"/>
                <a:gd name="connsiteY43" fmla="*/ 9182 h 10000"/>
                <a:gd name="connsiteX44" fmla="*/ 6627 w 10000"/>
                <a:gd name="connsiteY44" fmla="*/ 9316 h 10000"/>
                <a:gd name="connsiteX45" fmla="*/ 6349 w 10000"/>
                <a:gd name="connsiteY45" fmla="*/ 9432 h 10000"/>
                <a:gd name="connsiteX46" fmla="*/ 6071 w 10000"/>
                <a:gd name="connsiteY46" fmla="*/ 9549 h 10000"/>
                <a:gd name="connsiteX47" fmla="*/ 5774 w 10000"/>
                <a:gd name="connsiteY47" fmla="*/ 9650 h 10000"/>
                <a:gd name="connsiteX48" fmla="*/ 5496 w 10000"/>
                <a:gd name="connsiteY48" fmla="*/ 9733 h 10000"/>
                <a:gd name="connsiteX49" fmla="*/ 5198 w 10000"/>
                <a:gd name="connsiteY49" fmla="*/ 9800 h 10000"/>
                <a:gd name="connsiteX50" fmla="*/ 4881 w 10000"/>
                <a:gd name="connsiteY50" fmla="*/ 9866 h 10000"/>
                <a:gd name="connsiteX51" fmla="*/ 4583 w 10000"/>
                <a:gd name="connsiteY51" fmla="*/ 9916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6 h 10000"/>
                <a:gd name="connsiteX59" fmla="*/ 2083 w 10000"/>
                <a:gd name="connsiteY59" fmla="*/ 9866 h 10000"/>
                <a:gd name="connsiteX60" fmla="*/ 1786 w 10000"/>
                <a:gd name="connsiteY60" fmla="*/ 9800 h 10000"/>
                <a:gd name="connsiteX61" fmla="*/ 1468 w 10000"/>
                <a:gd name="connsiteY61" fmla="*/ 9733 h 10000"/>
                <a:gd name="connsiteX62" fmla="*/ 1171 w 10000"/>
                <a:gd name="connsiteY62" fmla="*/ 9633 h 10000"/>
                <a:gd name="connsiteX63" fmla="*/ 873 w 10000"/>
                <a:gd name="connsiteY63" fmla="*/ 9533 h 10000"/>
                <a:gd name="connsiteX64" fmla="*/ 575 w 10000"/>
                <a:gd name="connsiteY64" fmla="*/ 9416 h 10000"/>
                <a:gd name="connsiteX65" fmla="*/ 278 w 10000"/>
                <a:gd name="connsiteY65" fmla="*/ 9282 h 10000"/>
                <a:gd name="connsiteX66" fmla="*/ 0 w 10000"/>
                <a:gd name="connsiteY66" fmla="*/ 9132 h 10000"/>
                <a:gd name="connsiteX0" fmla="*/ 0 w 10000"/>
                <a:gd name="connsiteY0" fmla="*/ 9132 h 10000"/>
                <a:gd name="connsiteX1" fmla="*/ 7221 w 10000"/>
                <a:gd name="connsiteY1" fmla="*/ 0 h 10000"/>
                <a:gd name="connsiteX2" fmla="*/ 7401 w 10000"/>
                <a:gd name="connsiteY2" fmla="*/ 85 h 10000"/>
                <a:gd name="connsiteX3" fmla="*/ 7659 w 10000"/>
                <a:gd name="connsiteY3" fmla="*/ 252 h 10000"/>
                <a:gd name="connsiteX4" fmla="*/ 7897 w 10000"/>
                <a:gd name="connsiteY4" fmla="*/ 436 h 10000"/>
                <a:gd name="connsiteX5" fmla="*/ 8135 w 10000"/>
                <a:gd name="connsiteY5" fmla="*/ 619 h 10000"/>
                <a:gd name="connsiteX6" fmla="*/ 8353 w 10000"/>
                <a:gd name="connsiteY6" fmla="*/ 802 h 10000"/>
                <a:gd name="connsiteX7" fmla="*/ 8571 w 10000"/>
                <a:gd name="connsiteY7" fmla="*/ 1003 h 10000"/>
                <a:gd name="connsiteX8" fmla="*/ 8770 w 10000"/>
                <a:gd name="connsiteY8" fmla="*/ 1220 h 10000"/>
                <a:gd name="connsiteX9" fmla="*/ 8948 w 10000"/>
                <a:gd name="connsiteY9" fmla="*/ 1437 h 10000"/>
                <a:gd name="connsiteX10" fmla="*/ 9107 w 10000"/>
                <a:gd name="connsiteY10" fmla="*/ 1654 h 10000"/>
                <a:gd name="connsiteX11" fmla="*/ 9266 w 10000"/>
                <a:gd name="connsiteY11" fmla="*/ 1887 h 10000"/>
                <a:gd name="connsiteX12" fmla="*/ 9405 w 10000"/>
                <a:gd name="connsiteY12" fmla="*/ 2121 h 10000"/>
                <a:gd name="connsiteX13" fmla="*/ 9524 w 10000"/>
                <a:gd name="connsiteY13" fmla="*/ 2355 h 10000"/>
                <a:gd name="connsiteX14" fmla="*/ 9643 w 10000"/>
                <a:gd name="connsiteY14" fmla="*/ 2605 h 10000"/>
                <a:gd name="connsiteX15" fmla="*/ 9742 w 10000"/>
                <a:gd name="connsiteY15" fmla="*/ 2856 h 10000"/>
                <a:gd name="connsiteX16" fmla="*/ 9821 w 10000"/>
                <a:gd name="connsiteY16" fmla="*/ 3106 h 10000"/>
                <a:gd name="connsiteX17" fmla="*/ 9881 w 10000"/>
                <a:gd name="connsiteY17" fmla="*/ 3357 h 10000"/>
                <a:gd name="connsiteX18" fmla="*/ 9940 w 10000"/>
                <a:gd name="connsiteY18" fmla="*/ 3606 h 10000"/>
                <a:gd name="connsiteX19" fmla="*/ 9980 w 10000"/>
                <a:gd name="connsiteY19" fmla="*/ 3874 h 10000"/>
                <a:gd name="connsiteX20" fmla="*/ 10000 w 10000"/>
                <a:gd name="connsiteY20" fmla="*/ 4141 h 10000"/>
                <a:gd name="connsiteX21" fmla="*/ 10000 w 10000"/>
                <a:gd name="connsiteY21" fmla="*/ 4392 h 10000"/>
                <a:gd name="connsiteX22" fmla="*/ 10000 w 10000"/>
                <a:gd name="connsiteY22" fmla="*/ 4658 h 10000"/>
                <a:gd name="connsiteX23" fmla="*/ 9980 w 10000"/>
                <a:gd name="connsiteY23" fmla="*/ 4926 h 10000"/>
                <a:gd name="connsiteX24" fmla="*/ 9940 w 10000"/>
                <a:gd name="connsiteY24" fmla="*/ 5193 h 10000"/>
                <a:gd name="connsiteX25" fmla="*/ 9901 w 10000"/>
                <a:gd name="connsiteY25" fmla="*/ 5459 h 10000"/>
                <a:gd name="connsiteX26" fmla="*/ 9841 w 10000"/>
                <a:gd name="connsiteY26" fmla="*/ 5710 h 10000"/>
                <a:gd name="connsiteX27" fmla="*/ 9762 w 10000"/>
                <a:gd name="connsiteY27" fmla="*/ 5977 h 10000"/>
                <a:gd name="connsiteX28" fmla="*/ 9663 w 10000"/>
                <a:gd name="connsiteY28" fmla="*/ 6227 h 10000"/>
                <a:gd name="connsiteX29" fmla="*/ 9544 w 10000"/>
                <a:gd name="connsiteY29" fmla="*/ 6494 h 10000"/>
                <a:gd name="connsiteX30" fmla="*/ 9425 w 10000"/>
                <a:gd name="connsiteY30" fmla="*/ 6745 h 10000"/>
                <a:gd name="connsiteX31" fmla="*/ 9286 w 10000"/>
                <a:gd name="connsiteY31" fmla="*/ 6995 h 10000"/>
                <a:gd name="connsiteX32" fmla="*/ 9127 w 10000"/>
                <a:gd name="connsiteY32" fmla="*/ 7229 h 10000"/>
                <a:gd name="connsiteX33" fmla="*/ 8948 w 10000"/>
                <a:gd name="connsiteY33" fmla="*/ 7480 h 10000"/>
                <a:gd name="connsiteX34" fmla="*/ 8948 w 10000"/>
                <a:gd name="connsiteY34" fmla="*/ 7480 h 10000"/>
                <a:gd name="connsiteX35" fmla="*/ 8770 w 10000"/>
                <a:gd name="connsiteY35" fmla="*/ 7713 h 10000"/>
                <a:gd name="connsiteX36" fmla="*/ 8571 w 10000"/>
                <a:gd name="connsiteY36" fmla="*/ 7931 h 10000"/>
                <a:gd name="connsiteX37" fmla="*/ 8353 w 10000"/>
                <a:gd name="connsiteY37" fmla="*/ 8147 h 10000"/>
                <a:gd name="connsiteX38" fmla="*/ 8135 w 10000"/>
                <a:gd name="connsiteY38" fmla="*/ 8347 h 10000"/>
                <a:gd name="connsiteX39" fmla="*/ 7917 w 10000"/>
                <a:gd name="connsiteY39" fmla="*/ 8531 h 10000"/>
                <a:gd name="connsiteX40" fmla="*/ 7679 w 10000"/>
                <a:gd name="connsiteY40" fmla="*/ 8715 h 10000"/>
                <a:gd name="connsiteX41" fmla="*/ 7421 w 10000"/>
                <a:gd name="connsiteY41" fmla="*/ 8882 h 10000"/>
                <a:gd name="connsiteX42" fmla="*/ 7163 w 10000"/>
                <a:gd name="connsiteY42" fmla="*/ 9032 h 10000"/>
                <a:gd name="connsiteX43" fmla="*/ 6905 w 10000"/>
                <a:gd name="connsiteY43" fmla="*/ 9182 h 10000"/>
                <a:gd name="connsiteX44" fmla="*/ 6627 w 10000"/>
                <a:gd name="connsiteY44" fmla="*/ 9316 h 10000"/>
                <a:gd name="connsiteX45" fmla="*/ 6349 w 10000"/>
                <a:gd name="connsiteY45" fmla="*/ 9432 h 10000"/>
                <a:gd name="connsiteX46" fmla="*/ 6071 w 10000"/>
                <a:gd name="connsiteY46" fmla="*/ 9549 h 10000"/>
                <a:gd name="connsiteX47" fmla="*/ 5774 w 10000"/>
                <a:gd name="connsiteY47" fmla="*/ 9650 h 10000"/>
                <a:gd name="connsiteX48" fmla="*/ 5496 w 10000"/>
                <a:gd name="connsiteY48" fmla="*/ 9733 h 10000"/>
                <a:gd name="connsiteX49" fmla="*/ 5198 w 10000"/>
                <a:gd name="connsiteY49" fmla="*/ 9800 h 10000"/>
                <a:gd name="connsiteX50" fmla="*/ 4881 w 10000"/>
                <a:gd name="connsiteY50" fmla="*/ 9866 h 10000"/>
                <a:gd name="connsiteX51" fmla="*/ 4583 w 10000"/>
                <a:gd name="connsiteY51" fmla="*/ 9916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6 h 10000"/>
                <a:gd name="connsiteX59" fmla="*/ 2083 w 10000"/>
                <a:gd name="connsiteY59" fmla="*/ 9866 h 10000"/>
                <a:gd name="connsiteX60" fmla="*/ 1786 w 10000"/>
                <a:gd name="connsiteY60" fmla="*/ 9800 h 10000"/>
                <a:gd name="connsiteX61" fmla="*/ 1468 w 10000"/>
                <a:gd name="connsiteY61" fmla="*/ 9733 h 10000"/>
                <a:gd name="connsiteX62" fmla="*/ 1171 w 10000"/>
                <a:gd name="connsiteY62" fmla="*/ 9633 h 10000"/>
                <a:gd name="connsiteX63" fmla="*/ 873 w 10000"/>
                <a:gd name="connsiteY63" fmla="*/ 9533 h 10000"/>
                <a:gd name="connsiteX64" fmla="*/ 575 w 10000"/>
                <a:gd name="connsiteY64" fmla="*/ 9416 h 10000"/>
                <a:gd name="connsiteX65" fmla="*/ 278 w 10000"/>
                <a:gd name="connsiteY65" fmla="*/ 9282 h 10000"/>
                <a:gd name="connsiteX66" fmla="*/ 0 w 10000"/>
                <a:gd name="connsiteY66" fmla="*/ 9132 h 10000"/>
                <a:gd name="connsiteX0" fmla="*/ 0 w 10000"/>
                <a:gd name="connsiteY0" fmla="*/ 9132 h 10000"/>
                <a:gd name="connsiteX1" fmla="*/ 7221 w 10000"/>
                <a:gd name="connsiteY1" fmla="*/ 0 h 10000"/>
                <a:gd name="connsiteX2" fmla="*/ 7401 w 10000"/>
                <a:gd name="connsiteY2" fmla="*/ 85 h 10000"/>
                <a:gd name="connsiteX3" fmla="*/ 7659 w 10000"/>
                <a:gd name="connsiteY3" fmla="*/ 252 h 10000"/>
                <a:gd name="connsiteX4" fmla="*/ 7897 w 10000"/>
                <a:gd name="connsiteY4" fmla="*/ 436 h 10000"/>
                <a:gd name="connsiteX5" fmla="*/ 8135 w 10000"/>
                <a:gd name="connsiteY5" fmla="*/ 619 h 10000"/>
                <a:gd name="connsiteX6" fmla="*/ 8353 w 10000"/>
                <a:gd name="connsiteY6" fmla="*/ 802 h 10000"/>
                <a:gd name="connsiteX7" fmla="*/ 8571 w 10000"/>
                <a:gd name="connsiteY7" fmla="*/ 1003 h 10000"/>
                <a:gd name="connsiteX8" fmla="*/ 8770 w 10000"/>
                <a:gd name="connsiteY8" fmla="*/ 1220 h 10000"/>
                <a:gd name="connsiteX9" fmla="*/ 8948 w 10000"/>
                <a:gd name="connsiteY9" fmla="*/ 1437 h 10000"/>
                <a:gd name="connsiteX10" fmla="*/ 9107 w 10000"/>
                <a:gd name="connsiteY10" fmla="*/ 1654 h 10000"/>
                <a:gd name="connsiteX11" fmla="*/ 9266 w 10000"/>
                <a:gd name="connsiteY11" fmla="*/ 1887 h 10000"/>
                <a:gd name="connsiteX12" fmla="*/ 9405 w 10000"/>
                <a:gd name="connsiteY12" fmla="*/ 2121 h 10000"/>
                <a:gd name="connsiteX13" fmla="*/ 9524 w 10000"/>
                <a:gd name="connsiteY13" fmla="*/ 2355 h 10000"/>
                <a:gd name="connsiteX14" fmla="*/ 9643 w 10000"/>
                <a:gd name="connsiteY14" fmla="*/ 2605 h 10000"/>
                <a:gd name="connsiteX15" fmla="*/ 9742 w 10000"/>
                <a:gd name="connsiteY15" fmla="*/ 2856 h 10000"/>
                <a:gd name="connsiteX16" fmla="*/ 9821 w 10000"/>
                <a:gd name="connsiteY16" fmla="*/ 3106 h 10000"/>
                <a:gd name="connsiteX17" fmla="*/ 9881 w 10000"/>
                <a:gd name="connsiteY17" fmla="*/ 3357 h 10000"/>
                <a:gd name="connsiteX18" fmla="*/ 9940 w 10000"/>
                <a:gd name="connsiteY18" fmla="*/ 3606 h 10000"/>
                <a:gd name="connsiteX19" fmla="*/ 9980 w 10000"/>
                <a:gd name="connsiteY19" fmla="*/ 3874 h 10000"/>
                <a:gd name="connsiteX20" fmla="*/ 10000 w 10000"/>
                <a:gd name="connsiteY20" fmla="*/ 4141 h 10000"/>
                <a:gd name="connsiteX21" fmla="*/ 10000 w 10000"/>
                <a:gd name="connsiteY21" fmla="*/ 4392 h 10000"/>
                <a:gd name="connsiteX22" fmla="*/ 10000 w 10000"/>
                <a:gd name="connsiteY22" fmla="*/ 4658 h 10000"/>
                <a:gd name="connsiteX23" fmla="*/ 9980 w 10000"/>
                <a:gd name="connsiteY23" fmla="*/ 4926 h 10000"/>
                <a:gd name="connsiteX24" fmla="*/ 9940 w 10000"/>
                <a:gd name="connsiteY24" fmla="*/ 5193 h 10000"/>
                <a:gd name="connsiteX25" fmla="*/ 9901 w 10000"/>
                <a:gd name="connsiteY25" fmla="*/ 5459 h 10000"/>
                <a:gd name="connsiteX26" fmla="*/ 9841 w 10000"/>
                <a:gd name="connsiteY26" fmla="*/ 5710 h 10000"/>
                <a:gd name="connsiteX27" fmla="*/ 9762 w 10000"/>
                <a:gd name="connsiteY27" fmla="*/ 5977 h 10000"/>
                <a:gd name="connsiteX28" fmla="*/ 9663 w 10000"/>
                <a:gd name="connsiteY28" fmla="*/ 6227 h 10000"/>
                <a:gd name="connsiteX29" fmla="*/ 9544 w 10000"/>
                <a:gd name="connsiteY29" fmla="*/ 6494 h 10000"/>
                <a:gd name="connsiteX30" fmla="*/ 9425 w 10000"/>
                <a:gd name="connsiteY30" fmla="*/ 6745 h 10000"/>
                <a:gd name="connsiteX31" fmla="*/ 9286 w 10000"/>
                <a:gd name="connsiteY31" fmla="*/ 6995 h 10000"/>
                <a:gd name="connsiteX32" fmla="*/ 9127 w 10000"/>
                <a:gd name="connsiteY32" fmla="*/ 7229 h 10000"/>
                <a:gd name="connsiteX33" fmla="*/ 8948 w 10000"/>
                <a:gd name="connsiteY33" fmla="*/ 7480 h 10000"/>
                <a:gd name="connsiteX34" fmla="*/ 8948 w 10000"/>
                <a:gd name="connsiteY34" fmla="*/ 7480 h 10000"/>
                <a:gd name="connsiteX35" fmla="*/ 8770 w 10000"/>
                <a:gd name="connsiteY35" fmla="*/ 7713 h 10000"/>
                <a:gd name="connsiteX36" fmla="*/ 8571 w 10000"/>
                <a:gd name="connsiteY36" fmla="*/ 7931 h 10000"/>
                <a:gd name="connsiteX37" fmla="*/ 8353 w 10000"/>
                <a:gd name="connsiteY37" fmla="*/ 8147 h 10000"/>
                <a:gd name="connsiteX38" fmla="*/ 8135 w 10000"/>
                <a:gd name="connsiteY38" fmla="*/ 8347 h 10000"/>
                <a:gd name="connsiteX39" fmla="*/ 7917 w 10000"/>
                <a:gd name="connsiteY39" fmla="*/ 8531 h 10000"/>
                <a:gd name="connsiteX40" fmla="*/ 7679 w 10000"/>
                <a:gd name="connsiteY40" fmla="*/ 8715 h 10000"/>
                <a:gd name="connsiteX41" fmla="*/ 7421 w 10000"/>
                <a:gd name="connsiteY41" fmla="*/ 8882 h 10000"/>
                <a:gd name="connsiteX42" fmla="*/ 7163 w 10000"/>
                <a:gd name="connsiteY42" fmla="*/ 9032 h 10000"/>
                <a:gd name="connsiteX43" fmla="*/ 6905 w 10000"/>
                <a:gd name="connsiteY43" fmla="*/ 9182 h 10000"/>
                <a:gd name="connsiteX44" fmla="*/ 6627 w 10000"/>
                <a:gd name="connsiteY44" fmla="*/ 9316 h 10000"/>
                <a:gd name="connsiteX45" fmla="*/ 6349 w 10000"/>
                <a:gd name="connsiteY45" fmla="*/ 9432 h 10000"/>
                <a:gd name="connsiteX46" fmla="*/ 6071 w 10000"/>
                <a:gd name="connsiteY46" fmla="*/ 9549 h 10000"/>
                <a:gd name="connsiteX47" fmla="*/ 5774 w 10000"/>
                <a:gd name="connsiteY47" fmla="*/ 9650 h 10000"/>
                <a:gd name="connsiteX48" fmla="*/ 5496 w 10000"/>
                <a:gd name="connsiteY48" fmla="*/ 9733 h 10000"/>
                <a:gd name="connsiteX49" fmla="*/ 5198 w 10000"/>
                <a:gd name="connsiteY49" fmla="*/ 9800 h 10000"/>
                <a:gd name="connsiteX50" fmla="*/ 4881 w 10000"/>
                <a:gd name="connsiteY50" fmla="*/ 9866 h 10000"/>
                <a:gd name="connsiteX51" fmla="*/ 4583 w 10000"/>
                <a:gd name="connsiteY51" fmla="*/ 9916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6 h 10000"/>
                <a:gd name="connsiteX59" fmla="*/ 2083 w 10000"/>
                <a:gd name="connsiteY59" fmla="*/ 9866 h 10000"/>
                <a:gd name="connsiteX60" fmla="*/ 1786 w 10000"/>
                <a:gd name="connsiteY60" fmla="*/ 9800 h 10000"/>
                <a:gd name="connsiteX61" fmla="*/ 1468 w 10000"/>
                <a:gd name="connsiteY61" fmla="*/ 9733 h 10000"/>
                <a:gd name="connsiteX62" fmla="*/ 1171 w 10000"/>
                <a:gd name="connsiteY62" fmla="*/ 9633 h 10000"/>
                <a:gd name="connsiteX63" fmla="*/ 873 w 10000"/>
                <a:gd name="connsiteY63" fmla="*/ 9533 h 10000"/>
                <a:gd name="connsiteX64" fmla="*/ 575 w 10000"/>
                <a:gd name="connsiteY64" fmla="*/ 9416 h 10000"/>
                <a:gd name="connsiteX65" fmla="*/ 278 w 10000"/>
                <a:gd name="connsiteY65" fmla="*/ 9282 h 10000"/>
                <a:gd name="connsiteX66" fmla="*/ 0 w 10000"/>
                <a:gd name="connsiteY66" fmla="*/ 9132 h 10000"/>
                <a:gd name="connsiteX0" fmla="*/ 0 w 10000"/>
                <a:gd name="connsiteY0" fmla="*/ 9132 h 10000"/>
                <a:gd name="connsiteX1" fmla="*/ 7221 w 10000"/>
                <a:gd name="connsiteY1" fmla="*/ 0 h 10000"/>
                <a:gd name="connsiteX2" fmla="*/ 7401 w 10000"/>
                <a:gd name="connsiteY2" fmla="*/ 85 h 10000"/>
                <a:gd name="connsiteX3" fmla="*/ 7659 w 10000"/>
                <a:gd name="connsiteY3" fmla="*/ 252 h 10000"/>
                <a:gd name="connsiteX4" fmla="*/ 7897 w 10000"/>
                <a:gd name="connsiteY4" fmla="*/ 436 h 10000"/>
                <a:gd name="connsiteX5" fmla="*/ 8135 w 10000"/>
                <a:gd name="connsiteY5" fmla="*/ 619 h 10000"/>
                <a:gd name="connsiteX6" fmla="*/ 8353 w 10000"/>
                <a:gd name="connsiteY6" fmla="*/ 802 h 10000"/>
                <a:gd name="connsiteX7" fmla="*/ 8571 w 10000"/>
                <a:gd name="connsiteY7" fmla="*/ 1003 h 10000"/>
                <a:gd name="connsiteX8" fmla="*/ 8770 w 10000"/>
                <a:gd name="connsiteY8" fmla="*/ 1220 h 10000"/>
                <a:gd name="connsiteX9" fmla="*/ 8948 w 10000"/>
                <a:gd name="connsiteY9" fmla="*/ 1437 h 10000"/>
                <a:gd name="connsiteX10" fmla="*/ 9107 w 10000"/>
                <a:gd name="connsiteY10" fmla="*/ 1654 h 10000"/>
                <a:gd name="connsiteX11" fmla="*/ 9266 w 10000"/>
                <a:gd name="connsiteY11" fmla="*/ 1887 h 10000"/>
                <a:gd name="connsiteX12" fmla="*/ 9405 w 10000"/>
                <a:gd name="connsiteY12" fmla="*/ 2121 h 10000"/>
                <a:gd name="connsiteX13" fmla="*/ 9524 w 10000"/>
                <a:gd name="connsiteY13" fmla="*/ 2355 h 10000"/>
                <a:gd name="connsiteX14" fmla="*/ 9643 w 10000"/>
                <a:gd name="connsiteY14" fmla="*/ 2605 h 10000"/>
                <a:gd name="connsiteX15" fmla="*/ 9742 w 10000"/>
                <a:gd name="connsiteY15" fmla="*/ 2856 h 10000"/>
                <a:gd name="connsiteX16" fmla="*/ 9821 w 10000"/>
                <a:gd name="connsiteY16" fmla="*/ 3106 h 10000"/>
                <a:gd name="connsiteX17" fmla="*/ 9881 w 10000"/>
                <a:gd name="connsiteY17" fmla="*/ 3357 h 10000"/>
                <a:gd name="connsiteX18" fmla="*/ 9940 w 10000"/>
                <a:gd name="connsiteY18" fmla="*/ 3606 h 10000"/>
                <a:gd name="connsiteX19" fmla="*/ 9980 w 10000"/>
                <a:gd name="connsiteY19" fmla="*/ 3874 h 10000"/>
                <a:gd name="connsiteX20" fmla="*/ 10000 w 10000"/>
                <a:gd name="connsiteY20" fmla="*/ 4141 h 10000"/>
                <a:gd name="connsiteX21" fmla="*/ 10000 w 10000"/>
                <a:gd name="connsiteY21" fmla="*/ 4392 h 10000"/>
                <a:gd name="connsiteX22" fmla="*/ 10000 w 10000"/>
                <a:gd name="connsiteY22" fmla="*/ 4658 h 10000"/>
                <a:gd name="connsiteX23" fmla="*/ 9980 w 10000"/>
                <a:gd name="connsiteY23" fmla="*/ 4926 h 10000"/>
                <a:gd name="connsiteX24" fmla="*/ 9940 w 10000"/>
                <a:gd name="connsiteY24" fmla="*/ 5193 h 10000"/>
                <a:gd name="connsiteX25" fmla="*/ 9901 w 10000"/>
                <a:gd name="connsiteY25" fmla="*/ 5459 h 10000"/>
                <a:gd name="connsiteX26" fmla="*/ 9841 w 10000"/>
                <a:gd name="connsiteY26" fmla="*/ 5710 h 10000"/>
                <a:gd name="connsiteX27" fmla="*/ 9762 w 10000"/>
                <a:gd name="connsiteY27" fmla="*/ 5977 h 10000"/>
                <a:gd name="connsiteX28" fmla="*/ 9663 w 10000"/>
                <a:gd name="connsiteY28" fmla="*/ 6227 h 10000"/>
                <a:gd name="connsiteX29" fmla="*/ 9544 w 10000"/>
                <a:gd name="connsiteY29" fmla="*/ 6494 h 10000"/>
                <a:gd name="connsiteX30" fmla="*/ 9425 w 10000"/>
                <a:gd name="connsiteY30" fmla="*/ 6745 h 10000"/>
                <a:gd name="connsiteX31" fmla="*/ 9286 w 10000"/>
                <a:gd name="connsiteY31" fmla="*/ 6995 h 10000"/>
                <a:gd name="connsiteX32" fmla="*/ 9127 w 10000"/>
                <a:gd name="connsiteY32" fmla="*/ 7229 h 10000"/>
                <a:gd name="connsiteX33" fmla="*/ 8948 w 10000"/>
                <a:gd name="connsiteY33" fmla="*/ 7480 h 10000"/>
                <a:gd name="connsiteX34" fmla="*/ 8948 w 10000"/>
                <a:gd name="connsiteY34" fmla="*/ 7480 h 10000"/>
                <a:gd name="connsiteX35" fmla="*/ 8770 w 10000"/>
                <a:gd name="connsiteY35" fmla="*/ 7713 h 10000"/>
                <a:gd name="connsiteX36" fmla="*/ 8571 w 10000"/>
                <a:gd name="connsiteY36" fmla="*/ 7931 h 10000"/>
                <a:gd name="connsiteX37" fmla="*/ 8353 w 10000"/>
                <a:gd name="connsiteY37" fmla="*/ 8147 h 10000"/>
                <a:gd name="connsiteX38" fmla="*/ 8135 w 10000"/>
                <a:gd name="connsiteY38" fmla="*/ 8347 h 10000"/>
                <a:gd name="connsiteX39" fmla="*/ 7917 w 10000"/>
                <a:gd name="connsiteY39" fmla="*/ 8531 h 10000"/>
                <a:gd name="connsiteX40" fmla="*/ 7679 w 10000"/>
                <a:gd name="connsiteY40" fmla="*/ 8715 h 10000"/>
                <a:gd name="connsiteX41" fmla="*/ 7421 w 10000"/>
                <a:gd name="connsiteY41" fmla="*/ 8882 h 10000"/>
                <a:gd name="connsiteX42" fmla="*/ 7163 w 10000"/>
                <a:gd name="connsiteY42" fmla="*/ 9032 h 10000"/>
                <a:gd name="connsiteX43" fmla="*/ 6905 w 10000"/>
                <a:gd name="connsiteY43" fmla="*/ 9182 h 10000"/>
                <a:gd name="connsiteX44" fmla="*/ 6627 w 10000"/>
                <a:gd name="connsiteY44" fmla="*/ 9316 h 10000"/>
                <a:gd name="connsiteX45" fmla="*/ 6349 w 10000"/>
                <a:gd name="connsiteY45" fmla="*/ 9432 h 10000"/>
                <a:gd name="connsiteX46" fmla="*/ 6071 w 10000"/>
                <a:gd name="connsiteY46" fmla="*/ 9549 h 10000"/>
                <a:gd name="connsiteX47" fmla="*/ 5774 w 10000"/>
                <a:gd name="connsiteY47" fmla="*/ 9650 h 10000"/>
                <a:gd name="connsiteX48" fmla="*/ 5496 w 10000"/>
                <a:gd name="connsiteY48" fmla="*/ 9733 h 10000"/>
                <a:gd name="connsiteX49" fmla="*/ 5198 w 10000"/>
                <a:gd name="connsiteY49" fmla="*/ 9800 h 10000"/>
                <a:gd name="connsiteX50" fmla="*/ 4881 w 10000"/>
                <a:gd name="connsiteY50" fmla="*/ 9866 h 10000"/>
                <a:gd name="connsiteX51" fmla="*/ 4583 w 10000"/>
                <a:gd name="connsiteY51" fmla="*/ 9916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6 h 10000"/>
                <a:gd name="connsiteX59" fmla="*/ 2083 w 10000"/>
                <a:gd name="connsiteY59" fmla="*/ 9866 h 10000"/>
                <a:gd name="connsiteX60" fmla="*/ 1786 w 10000"/>
                <a:gd name="connsiteY60" fmla="*/ 9800 h 10000"/>
                <a:gd name="connsiteX61" fmla="*/ 1468 w 10000"/>
                <a:gd name="connsiteY61" fmla="*/ 9733 h 10000"/>
                <a:gd name="connsiteX62" fmla="*/ 1171 w 10000"/>
                <a:gd name="connsiteY62" fmla="*/ 9633 h 10000"/>
                <a:gd name="connsiteX63" fmla="*/ 873 w 10000"/>
                <a:gd name="connsiteY63" fmla="*/ 9533 h 10000"/>
                <a:gd name="connsiteX64" fmla="*/ 575 w 10000"/>
                <a:gd name="connsiteY64" fmla="*/ 9416 h 10000"/>
                <a:gd name="connsiteX65" fmla="*/ 278 w 10000"/>
                <a:gd name="connsiteY65" fmla="*/ 9282 h 10000"/>
                <a:gd name="connsiteX66" fmla="*/ 0 w 10000"/>
                <a:gd name="connsiteY66" fmla="*/ 9132 h 10000"/>
                <a:gd name="connsiteX0" fmla="*/ 0 w 10000"/>
                <a:gd name="connsiteY0" fmla="*/ 9132 h 10000"/>
                <a:gd name="connsiteX1" fmla="*/ 7221 w 10000"/>
                <a:gd name="connsiteY1" fmla="*/ 0 h 10000"/>
                <a:gd name="connsiteX2" fmla="*/ 7401 w 10000"/>
                <a:gd name="connsiteY2" fmla="*/ 85 h 10000"/>
                <a:gd name="connsiteX3" fmla="*/ 7659 w 10000"/>
                <a:gd name="connsiteY3" fmla="*/ 252 h 10000"/>
                <a:gd name="connsiteX4" fmla="*/ 7897 w 10000"/>
                <a:gd name="connsiteY4" fmla="*/ 436 h 10000"/>
                <a:gd name="connsiteX5" fmla="*/ 8135 w 10000"/>
                <a:gd name="connsiteY5" fmla="*/ 619 h 10000"/>
                <a:gd name="connsiteX6" fmla="*/ 8353 w 10000"/>
                <a:gd name="connsiteY6" fmla="*/ 802 h 10000"/>
                <a:gd name="connsiteX7" fmla="*/ 8571 w 10000"/>
                <a:gd name="connsiteY7" fmla="*/ 1003 h 10000"/>
                <a:gd name="connsiteX8" fmla="*/ 8770 w 10000"/>
                <a:gd name="connsiteY8" fmla="*/ 1220 h 10000"/>
                <a:gd name="connsiteX9" fmla="*/ 8948 w 10000"/>
                <a:gd name="connsiteY9" fmla="*/ 1437 h 10000"/>
                <a:gd name="connsiteX10" fmla="*/ 9107 w 10000"/>
                <a:gd name="connsiteY10" fmla="*/ 1654 h 10000"/>
                <a:gd name="connsiteX11" fmla="*/ 9266 w 10000"/>
                <a:gd name="connsiteY11" fmla="*/ 1887 h 10000"/>
                <a:gd name="connsiteX12" fmla="*/ 9405 w 10000"/>
                <a:gd name="connsiteY12" fmla="*/ 2121 h 10000"/>
                <a:gd name="connsiteX13" fmla="*/ 9524 w 10000"/>
                <a:gd name="connsiteY13" fmla="*/ 2355 h 10000"/>
                <a:gd name="connsiteX14" fmla="*/ 9643 w 10000"/>
                <a:gd name="connsiteY14" fmla="*/ 2605 h 10000"/>
                <a:gd name="connsiteX15" fmla="*/ 9742 w 10000"/>
                <a:gd name="connsiteY15" fmla="*/ 2856 h 10000"/>
                <a:gd name="connsiteX16" fmla="*/ 9821 w 10000"/>
                <a:gd name="connsiteY16" fmla="*/ 3106 h 10000"/>
                <a:gd name="connsiteX17" fmla="*/ 9881 w 10000"/>
                <a:gd name="connsiteY17" fmla="*/ 3357 h 10000"/>
                <a:gd name="connsiteX18" fmla="*/ 9940 w 10000"/>
                <a:gd name="connsiteY18" fmla="*/ 3606 h 10000"/>
                <a:gd name="connsiteX19" fmla="*/ 9980 w 10000"/>
                <a:gd name="connsiteY19" fmla="*/ 3874 h 10000"/>
                <a:gd name="connsiteX20" fmla="*/ 10000 w 10000"/>
                <a:gd name="connsiteY20" fmla="*/ 4141 h 10000"/>
                <a:gd name="connsiteX21" fmla="*/ 10000 w 10000"/>
                <a:gd name="connsiteY21" fmla="*/ 4392 h 10000"/>
                <a:gd name="connsiteX22" fmla="*/ 10000 w 10000"/>
                <a:gd name="connsiteY22" fmla="*/ 4658 h 10000"/>
                <a:gd name="connsiteX23" fmla="*/ 9980 w 10000"/>
                <a:gd name="connsiteY23" fmla="*/ 4926 h 10000"/>
                <a:gd name="connsiteX24" fmla="*/ 9940 w 10000"/>
                <a:gd name="connsiteY24" fmla="*/ 5193 h 10000"/>
                <a:gd name="connsiteX25" fmla="*/ 9901 w 10000"/>
                <a:gd name="connsiteY25" fmla="*/ 5459 h 10000"/>
                <a:gd name="connsiteX26" fmla="*/ 9841 w 10000"/>
                <a:gd name="connsiteY26" fmla="*/ 5710 h 10000"/>
                <a:gd name="connsiteX27" fmla="*/ 9762 w 10000"/>
                <a:gd name="connsiteY27" fmla="*/ 5977 h 10000"/>
                <a:gd name="connsiteX28" fmla="*/ 9663 w 10000"/>
                <a:gd name="connsiteY28" fmla="*/ 6227 h 10000"/>
                <a:gd name="connsiteX29" fmla="*/ 9544 w 10000"/>
                <a:gd name="connsiteY29" fmla="*/ 6494 h 10000"/>
                <a:gd name="connsiteX30" fmla="*/ 9425 w 10000"/>
                <a:gd name="connsiteY30" fmla="*/ 6745 h 10000"/>
                <a:gd name="connsiteX31" fmla="*/ 9286 w 10000"/>
                <a:gd name="connsiteY31" fmla="*/ 6995 h 10000"/>
                <a:gd name="connsiteX32" fmla="*/ 9127 w 10000"/>
                <a:gd name="connsiteY32" fmla="*/ 7229 h 10000"/>
                <a:gd name="connsiteX33" fmla="*/ 8948 w 10000"/>
                <a:gd name="connsiteY33" fmla="*/ 7480 h 10000"/>
                <a:gd name="connsiteX34" fmla="*/ 8948 w 10000"/>
                <a:gd name="connsiteY34" fmla="*/ 7480 h 10000"/>
                <a:gd name="connsiteX35" fmla="*/ 8770 w 10000"/>
                <a:gd name="connsiteY35" fmla="*/ 7713 h 10000"/>
                <a:gd name="connsiteX36" fmla="*/ 8571 w 10000"/>
                <a:gd name="connsiteY36" fmla="*/ 7931 h 10000"/>
                <a:gd name="connsiteX37" fmla="*/ 8353 w 10000"/>
                <a:gd name="connsiteY37" fmla="*/ 8147 h 10000"/>
                <a:gd name="connsiteX38" fmla="*/ 8135 w 10000"/>
                <a:gd name="connsiteY38" fmla="*/ 8347 h 10000"/>
                <a:gd name="connsiteX39" fmla="*/ 7917 w 10000"/>
                <a:gd name="connsiteY39" fmla="*/ 8531 h 10000"/>
                <a:gd name="connsiteX40" fmla="*/ 7679 w 10000"/>
                <a:gd name="connsiteY40" fmla="*/ 8715 h 10000"/>
                <a:gd name="connsiteX41" fmla="*/ 7421 w 10000"/>
                <a:gd name="connsiteY41" fmla="*/ 8882 h 10000"/>
                <a:gd name="connsiteX42" fmla="*/ 7163 w 10000"/>
                <a:gd name="connsiteY42" fmla="*/ 9032 h 10000"/>
                <a:gd name="connsiteX43" fmla="*/ 6905 w 10000"/>
                <a:gd name="connsiteY43" fmla="*/ 9182 h 10000"/>
                <a:gd name="connsiteX44" fmla="*/ 6627 w 10000"/>
                <a:gd name="connsiteY44" fmla="*/ 9316 h 10000"/>
                <a:gd name="connsiteX45" fmla="*/ 6349 w 10000"/>
                <a:gd name="connsiteY45" fmla="*/ 9432 h 10000"/>
                <a:gd name="connsiteX46" fmla="*/ 6071 w 10000"/>
                <a:gd name="connsiteY46" fmla="*/ 9549 h 10000"/>
                <a:gd name="connsiteX47" fmla="*/ 5774 w 10000"/>
                <a:gd name="connsiteY47" fmla="*/ 9650 h 10000"/>
                <a:gd name="connsiteX48" fmla="*/ 5496 w 10000"/>
                <a:gd name="connsiteY48" fmla="*/ 9733 h 10000"/>
                <a:gd name="connsiteX49" fmla="*/ 5198 w 10000"/>
                <a:gd name="connsiteY49" fmla="*/ 9800 h 10000"/>
                <a:gd name="connsiteX50" fmla="*/ 4881 w 10000"/>
                <a:gd name="connsiteY50" fmla="*/ 9866 h 10000"/>
                <a:gd name="connsiteX51" fmla="*/ 4583 w 10000"/>
                <a:gd name="connsiteY51" fmla="*/ 9916 h 10000"/>
                <a:gd name="connsiteX52" fmla="*/ 4266 w 10000"/>
                <a:gd name="connsiteY52" fmla="*/ 9950 h 10000"/>
                <a:gd name="connsiteX53" fmla="*/ 3968 w 10000"/>
                <a:gd name="connsiteY53" fmla="*/ 9983 h 10000"/>
                <a:gd name="connsiteX54" fmla="*/ 3651 w 10000"/>
                <a:gd name="connsiteY54" fmla="*/ 10000 h 10000"/>
                <a:gd name="connsiteX55" fmla="*/ 3333 w 10000"/>
                <a:gd name="connsiteY55" fmla="*/ 10000 h 10000"/>
                <a:gd name="connsiteX56" fmla="*/ 3036 w 10000"/>
                <a:gd name="connsiteY56" fmla="*/ 9983 h 10000"/>
                <a:gd name="connsiteX57" fmla="*/ 2718 w 10000"/>
                <a:gd name="connsiteY57" fmla="*/ 9950 h 10000"/>
                <a:gd name="connsiteX58" fmla="*/ 2401 w 10000"/>
                <a:gd name="connsiteY58" fmla="*/ 9916 h 10000"/>
                <a:gd name="connsiteX59" fmla="*/ 2083 w 10000"/>
                <a:gd name="connsiteY59" fmla="*/ 9866 h 10000"/>
                <a:gd name="connsiteX60" fmla="*/ 1786 w 10000"/>
                <a:gd name="connsiteY60" fmla="*/ 9800 h 10000"/>
                <a:gd name="connsiteX61" fmla="*/ 1468 w 10000"/>
                <a:gd name="connsiteY61" fmla="*/ 9733 h 10000"/>
                <a:gd name="connsiteX62" fmla="*/ 1171 w 10000"/>
                <a:gd name="connsiteY62" fmla="*/ 9633 h 10000"/>
                <a:gd name="connsiteX63" fmla="*/ 873 w 10000"/>
                <a:gd name="connsiteY63" fmla="*/ 9533 h 10000"/>
                <a:gd name="connsiteX64" fmla="*/ 575 w 10000"/>
                <a:gd name="connsiteY64" fmla="*/ 9416 h 10000"/>
                <a:gd name="connsiteX65" fmla="*/ 278 w 10000"/>
                <a:gd name="connsiteY65" fmla="*/ 9282 h 10000"/>
                <a:gd name="connsiteX66" fmla="*/ 0 w 10000"/>
                <a:gd name="connsiteY66" fmla="*/ 9132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0000" h="10000">
                  <a:moveTo>
                    <a:pt x="0" y="9132"/>
                  </a:moveTo>
                  <a:cubicBezTo>
                    <a:pt x="-59" y="9118"/>
                    <a:pt x="7182" y="-52"/>
                    <a:pt x="7221" y="0"/>
                  </a:cubicBezTo>
                  <a:lnTo>
                    <a:pt x="7401" y="85"/>
                  </a:lnTo>
                  <a:lnTo>
                    <a:pt x="7659" y="252"/>
                  </a:lnTo>
                  <a:lnTo>
                    <a:pt x="7897" y="436"/>
                  </a:lnTo>
                  <a:lnTo>
                    <a:pt x="8135" y="619"/>
                  </a:lnTo>
                  <a:lnTo>
                    <a:pt x="8353" y="802"/>
                  </a:lnTo>
                  <a:lnTo>
                    <a:pt x="8571" y="1003"/>
                  </a:lnTo>
                  <a:lnTo>
                    <a:pt x="8770" y="1220"/>
                  </a:lnTo>
                  <a:lnTo>
                    <a:pt x="8948" y="1437"/>
                  </a:lnTo>
                  <a:lnTo>
                    <a:pt x="9107" y="1654"/>
                  </a:lnTo>
                  <a:lnTo>
                    <a:pt x="9266" y="1887"/>
                  </a:lnTo>
                  <a:cubicBezTo>
                    <a:pt x="9312" y="1965"/>
                    <a:pt x="9359" y="2043"/>
                    <a:pt x="9405" y="2121"/>
                  </a:cubicBezTo>
                  <a:cubicBezTo>
                    <a:pt x="9445" y="2199"/>
                    <a:pt x="9484" y="2277"/>
                    <a:pt x="9524" y="2355"/>
                  </a:cubicBezTo>
                  <a:cubicBezTo>
                    <a:pt x="9564" y="2438"/>
                    <a:pt x="9603" y="2522"/>
                    <a:pt x="9643" y="2605"/>
                  </a:cubicBezTo>
                  <a:cubicBezTo>
                    <a:pt x="9676" y="2689"/>
                    <a:pt x="9709" y="2772"/>
                    <a:pt x="9742" y="2856"/>
                  </a:cubicBezTo>
                  <a:cubicBezTo>
                    <a:pt x="9768" y="2939"/>
                    <a:pt x="9795" y="3023"/>
                    <a:pt x="9821" y="3106"/>
                  </a:cubicBezTo>
                  <a:cubicBezTo>
                    <a:pt x="9841" y="3190"/>
                    <a:pt x="9861" y="3273"/>
                    <a:pt x="9881" y="3357"/>
                  </a:cubicBezTo>
                  <a:cubicBezTo>
                    <a:pt x="9901" y="3440"/>
                    <a:pt x="9920" y="3523"/>
                    <a:pt x="9940" y="3606"/>
                  </a:cubicBezTo>
                  <a:cubicBezTo>
                    <a:pt x="9953" y="3696"/>
                    <a:pt x="9967" y="3785"/>
                    <a:pt x="9980" y="3874"/>
                  </a:cubicBezTo>
                  <a:cubicBezTo>
                    <a:pt x="9987" y="3963"/>
                    <a:pt x="9993" y="4052"/>
                    <a:pt x="10000" y="4141"/>
                  </a:cubicBezTo>
                  <a:lnTo>
                    <a:pt x="10000" y="4392"/>
                  </a:lnTo>
                  <a:lnTo>
                    <a:pt x="10000" y="4658"/>
                  </a:lnTo>
                  <a:cubicBezTo>
                    <a:pt x="9993" y="4748"/>
                    <a:pt x="9987" y="4836"/>
                    <a:pt x="9980" y="4926"/>
                  </a:cubicBezTo>
                  <a:cubicBezTo>
                    <a:pt x="9967" y="5015"/>
                    <a:pt x="9953" y="5104"/>
                    <a:pt x="9940" y="5193"/>
                  </a:cubicBezTo>
                  <a:cubicBezTo>
                    <a:pt x="9927" y="5281"/>
                    <a:pt x="9914" y="5371"/>
                    <a:pt x="9901" y="5459"/>
                  </a:cubicBezTo>
                  <a:cubicBezTo>
                    <a:pt x="9881" y="5543"/>
                    <a:pt x="9861" y="5626"/>
                    <a:pt x="9841" y="5710"/>
                  </a:cubicBezTo>
                  <a:cubicBezTo>
                    <a:pt x="9815" y="5799"/>
                    <a:pt x="9788" y="5888"/>
                    <a:pt x="9762" y="5977"/>
                  </a:cubicBezTo>
                  <a:cubicBezTo>
                    <a:pt x="9729" y="6060"/>
                    <a:pt x="9696" y="6144"/>
                    <a:pt x="9663" y="6227"/>
                  </a:cubicBezTo>
                  <a:cubicBezTo>
                    <a:pt x="9623" y="6316"/>
                    <a:pt x="9584" y="6406"/>
                    <a:pt x="9544" y="6494"/>
                  </a:cubicBezTo>
                  <a:lnTo>
                    <a:pt x="9425" y="6745"/>
                  </a:lnTo>
                  <a:lnTo>
                    <a:pt x="9286" y="6995"/>
                  </a:lnTo>
                  <a:lnTo>
                    <a:pt x="9127" y="7229"/>
                  </a:lnTo>
                  <a:lnTo>
                    <a:pt x="8948" y="7480"/>
                  </a:lnTo>
                  <a:lnTo>
                    <a:pt x="8948" y="7480"/>
                  </a:lnTo>
                  <a:cubicBezTo>
                    <a:pt x="8889" y="7558"/>
                    <a:pt x="8829" y="7635"/>
                    <a:pt x="8770" y="7713"/>
                  </a:cubicBezTo>
                  <a:cubicBezTo>
                    <a:pt x="8704" y="7786"/>
                    <a:pt x="8637" y="7858"/>
                    <a:pt x="8571" y="7931"/>
                  </a:cubicBezTo>
                  <a:lnTo>
                    <a:pt x="8353" y="8147"/>
                  </a:lnTo>
                  <a:lnTo>
                    <a:pt x="8135" y="8347"/>
                  </a:lnTo>
                  <a:lnTo>
                    <a:pt x="7917" y="8531"/>
                  </a:lnTo>
                  <a:lnTo>
                    <a:pt x="7679" y="8715"/>
                  </a:lnTo>
                  <a:lnTo>
                    <a:pt x="7421" y="8882"/>
                  </a:lnTo>
                  <a:lnTo>
                    <a:pt x="7163" y="9032"/>
                  </a:lnTo>
                  <a:lnTo>
                    <a:pt x="6905" y="9182"/>
                  </a:lnTo>
                  <a:lnTo>
                    <a:pt x="6627" y="9316"/>
                  </a:lnTo>
                  <a:lnTo>
                    <a:pt x="6349" y="9432"/>
                  </a:lnTo>
                  <a:lnTo>
                    <a:pt x="6071" y="9549"/>
                  </a:lnTo>
                  <a:lnTo>
                    <a:pt x="5774" y="9650"/>
                  </a:lnTo>
                  <a:lnTo>
                    <a:pt x="5496" y="9733"/>
                  </a:lnTo>
                  <a:lnTo>
                    <a:pt x="5198" y="9800"/>
                  </a:lnTo>
                  <a:lnTo>
                    <a:pt x="4881" y="9866"/>
                  </a:lnTo>
                  <a:lnTo>
                    <a:pt x="4583" y="9916"/>
                  </a:lnTo>
                  <a:lnTo>
                    <a:pt x="4266" y="9950"/>
                  </a:lnTo>
                  <a:lnTo>
                    <a:pt x="3968" y="9983"/>
                  </a:lnTo>
                  <a:lnTo>
                    <a:pt x="3651" y="10000"/>
                  </a:lnTo>
                  <a:lnTo>
                    <a:pt x="3333" y="10000"/>
                  </a:lnTo>
                  <a:lnTo>
                    <a:pt x="3036" y="9983"/>
                  </a:lnTo>
                  <a:lnTo>
                    <a:pt x="2718" y="9950"/>
                  </a:lnTo>
                  <a:lnTo>
                    <a:pt x="2401" y="9916"/>
                  </a:lnTo>
                  <a:lnTo>
                    <a:pt x="2083" y="9866"/>
                  </a:lnTo>
                  <a:lnTo>
                    <a:pt x="1786" y="9800"/>
                  </a:lnTo>
                  <a:lnTo>
                    <a:pt x="1468" y="9733"/>
                  </a:lnTo>
                  <a:lnTo>
                    <a:pt x="1171" y="9633"/>
                  </a:lnTo>
                  <a:lnTo>
                    <a:pt x="873" y="9533"/>
                  </a:lnTo>
                  <a:lnTo>
                    <a:pt x="575" y="9416"/>
                  </a:lnTo>
                  <a:lnTo>
                    <a:pt x="278" y="9282"/>
                  </a:lnTo>
                  <a:lnTo>
                    <a:pt x="0" y="913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51" name="Obdélník 17"/>
          <p:cNvSpPr/>
          <p:nvPr userDrawn="1"/>
        </p:nvSpPr>
        <p:spPr>
          <a:xfrm>
            <a:off x="-1" y="-8966"/>
            <a:ext cx="3748885" cy="5162740"/>
          </a:xfrm>
          <a:custGeom>
            <a:avLst/>
            <a:gdLst>
              <a:gd name="connsiteX0" fmla="*/ 0 w 4262593"/>
              <a:gd name="connsiteY0" fmla="*/ 0 h 5152466"/>
              <a:gd name="connsiteX1" fmla="*/ 4262593 w 4262593"/>
              <a:gd name="connsiteY1" fmla="*/ 0 h 5152466"/>
              <a:gd name="connsiteX2" fmla="*/ 4262593 w 4262593"/>
              <a:gd name="connsiteY2" fmla="*/ 5152466 h 5152466"/>
              <a:gd name="connsiteX3" fmla="*/ 0 w 4262593"/>
              <a:gd name="connsiteY3" fmla="*/ 5152466 h 5152466"/>
              <a:gd name="connsiteX4" fmla="*/ 0 w 4262593"/>
              <a:gd name="connsiteY4" fmla="*/ 0 h 5152466"/>
              <a:gd name="connsiteX0" fmla="*/ 0 w 4262593"/>
              <a:gd name="connsiteY0" fmla="*/ 0 h 5152466"/>
              <a:gd name="connsiteX1" fmla="*/ 337865 w 4262593"/>
              <a:gd name="connsiteY1" fmla="*/ 30822 h 5152466"/>
              <a:gd name="connsiteX2" fmla="*/ 4262593 w 4262593"/>
              <a:gd name="connsiteY2" fmla="*/ 5152466 h 5152466"/>
              <a:gd name="connsiteX3" fmla="*/ 0 w 4262593"/>
              <a:gd name="connsiteY3" fmla="*/ 5152466 h 5152466"/>
              <a:gd name="connsiteX4" fmla="*/ 0 w 4262593"/>
              <a:gd name="connsiteY4" fmla="*/ 0 h 5152466"/>
              <a:gd name="connsiteX0" fmla="*/ 0 w 3163258"/>
              <a:gd name="connsiteY0" fmla="*/ 0 h 5152466"/>
              <a:gd name="connsiteX1" fmla="*/ 337865 w 3163258"/>
              <a:gd name="connsiteY1" fmla="*/ 30822 h 5152466"/>
              <a:gd name="connsiteX2" fmla="*/ 3163258 w 3163258"/>
              <a:gd name="connsiteY2" fmla="*/ 5029176 h 5152466"/>
              <a:gd name="connsiteX3" fmla="*/ 0 w 3163258"/>
              <a:gd name="connsiteY3" fmla="*/ 5152466 h 5152466"/>
              <a:gd name="connsiteX4" fmla="*/ 0 w 3163258"/>
              <a:gd name="connsiteY4" fmla="*/ 0 h 5152466"/>
              <a:gd name="connsiteX0" fmla="*/ 0 w 3748885"/>
              <a:gd name="connsiteY0" fmla="*/ 0 h 5162740"/>
              <a:gd name="connsiteX1" fmla="*/ 337865 w 3748885"/>
              <a:gd name="connsiteY1" fmla="*/ 30822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  <a:gd name="connsiteX0" fmla="*/ 0 w 3748885"/>
              <a:gd name="connsiteY0" fmla="*/ 0 h 5162740"/>
              <a:gd name="connsiteX1" fmla="*/ 430332 w 3748885"/>
              <a:gd name="connsiteY1" fmla="*/ 10274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  <a:gd name="connsiteX0" fmla="*/ 0 w 3748885"/>
              <a:gd name="connsiteY0" fmla="*/ 0 h 5162740"/>
              <a:gd name="connsiteX1" fmla="*/ 450804 w 3748885"/>
              <a:gd name="connsiteY1" fmla="*/ 6862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  <a:gd name="connsiteX0" fmla="*/ 0 w 3748885"/>
              <a:gd name="connsiteY0" fmla="*/ 0 h 5162740"/>
              <a:gd name="connsiteX1" fmla="*/ 447392 w 3748885"/>
              <a:gd name="connsiteY1" fmla="*/ 3450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  <a:gd name="connsiteX0" fmla="*/ 0 w 3748885"/>
              <a:gd name="connsiteY0" fmla="*/ 0 h 5162740"/>
              <a:gd name="connsiteX1" fmla="*/ 447392 w 3748885"/>
              <a:gd name="connsiteY1" fmla="*/ 3450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  <a:gd name="connsiteX0" fmla="*/ 0 w 3748885"/>
              <a:gd name="connsiteY0" fmla="*/ 0 h 5162740"/>
              <a:gd name="connsiteX1" fmla="*/ 450804 w 3748885"/>
              <a:gd name="connsiteY1" fmla="*/ 38 h 5162740"/>
              <a:gd name="connsiteX2" fmla="*/ 3748885 w 3748885"/>
              <a:gd name="connsiteY2" fmla="*/ 5162740 h 5162740"/>
              <a:gd name="connsiteX3" fmla="*/ 0 w 3748885"/>
              <a:gd name="connsiteY3" fmla="*/ 5152466 h 5162740"/>
              <a:gd name="connsiteX4" fmla="*/ 0 w 3748885"/>
              <a:gd name="connsiteY4" fmla="*/ 0 h 5162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8885" h="5162740">
                <a:moveTo>
                  <a:pt x="0" y="0"/>
                </a:moveTo>
                <a:lnTo>
                  <a:pt x="450804" y="38"/>
                </a:lnTo>
                <a:lnTo>
                  <a:pt x="3748885" y="5162740"/>
                </a:lnTo>
                <a:lnTo>
                  <a:pt x="0" y="5152466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25400" cap="flat" cmpd="sng" algn="ctr">
            <a:noFill/>
            <a:prstDash val="solid"/>
          </a:ln>
          <a:effectLst/>
        </p:spPr>
        <p:txBody>
          <a:bodyPr lIns="69659" tIns="34829" rIns="69659" bIns="34829" rtlCol="0" anchor="ctr"/>
          <a:lstStyle/>
          <a:p>
            <a:pPr marL="0" marR="0" lvl="0" indent="0" algn="ctr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Freeform 62"/>
          <p:cNvSpPr>
            <a:spLocks noChangeAspect="1"/>
          </p:cNvSpPr>
          <p:nvPr userDrawn="1"/>
        </p:nvSpPr>
        <p:spPr bwMode="ltGray">
          <a:xfrm flipH="1">
            <a:off x="1230670" y="1931376"/>
            <a:ext cx="1618770" cy="1987927"/>
          </a:xfrm>
          <a:custGeom>
            <a:avLst/>
            <a:gdLst>
              <a:gd name="T0" fmla="*/ 718 w 1008"/>
              <a:gd name="T1" fmla="*/ 0 h 1206"/>
              <a:gd name="T2" fmla="*/ 772 w 1008"/>
              <a:gd name="T3" fmla="*/ 38 h 1206"/>
              <a:gd name="T4" fmla="*/ 820 w 1008"/>
              <a:gd name="T5" fmla="*/ 82 h 1206"/>
              <a:gd name="T6" fmla="*/ 864 w 1008"/>
              <a:gd name="T7" fmla="*/ 128 h 1206"/>
              <a:gd name="T8" fmla="*/ 902 w 1008"/>
              <a:gd name="T9" fmla="*/ 180 h 1206"/>
              <a:gd name="T10" fmla="*/ 934 w 1008"/>
              <a:gd name="T11" fmla="*/ 234 h 1206"/>
              <a:gd name="T12" fmla="*/ 960 w 1008"/>
              <a:gd name="T13" fmla="*/ 290 h 1206"/>
              <a:gd name="T14" fmla="*/ 982 w 1008"/>
              <a:gd name="T15" fmla="*/ 350 h 1206"/>
              <a:gd name="T16" fmla="*/ 996 w 1008"/>
              <a:gd name="T17" fmla="*/ 410 h 1206"/>
              <a:gd name="T18" fmla="*/ 1006 w 1008"/>
              <a:gd name="T19" fmla="*/ 472 h 1206"/>
              <a:gd name="T20" fmla="*/ 1008 w 1008"/>
              <a:gd name="T21" fmla="*/ 534 h 1206"/>
              <a:gd name="T22" fmla="*/ 1006 w 1008"/>
              <a:gd name="T23" fmla="*/ 598 h 1206"/>
              <a:gd name="T24" fmla="*/ 998 w 1008"/>
              <a:gd name="T25" fmla="*/ 662 h 1206"/>
              <a:gd name="T26" fmla="*/ 984 w 1008"/>
              <a:gd name="T27" fmla="*/ 724 h 1206"/>
              <a:gd name="T28" fmla="*/ 962 w 1008"/>
              <a:gd name="T29" fmla="*/ 786 h 1206"/>
              <a:gd name="T30" fmla="*/ 936 w 1008"/>
              <a:gd name="T31" fmla="*/ 846 h 1206"/>
              <a:gd name="T32" fmla="*/ 902 w 1008"/>
              <a:gd name="T33" fmla="*/ 904 h 1206"/>
              <a:gd name="T34" fmla="*/ 884 w 1008"/>
              <a:gd name="T35" fmla="*/ 932 h 1206"/>
              <a:gd name="T36" fmla="*/ 842 w 1008"/>
              <a:gd name="T37" fmla="*/ 984 h 1206"/>
              <a:gd name="T38" fmla="*/ 798 w 1008"/>
              <a:gd name="T39" fmla="*/ 1030 h 1206"/>
              <a:gd name="T40" fmla="*/ 748 w 1008"/>
              <a:gd name="T41" fmla="*/ 1072 h 1206"/>
              <a:gd name="T42" fmla="*/ 696 w 1008"/>
              <a:gd name="T43" fmla="*/ 1108 h 1206"/>
              <a:gd name="T44" fmla="*/ 640 w 1008"/>
              <a:gd name="T45" fmla="*/ 1138 h 1206"/>
              <a:gd name="T46" fmla="*/ 582 w 1008"/>
              <a:gd name="T47" fmla="*/ 1164 h 1206"/>
              <a:gd name="T48" fmla="*/ 524 w 1008"/>
              <a:gd name="T49" fmla="*/ 1182 h 1206"/>
              <a:gd name="T50" fmla="*/ 462 w 1008"/>
              <a:gd name="T51" fmla="*/ 1196 h 1206"/>
              <a:gd name="T52" fmla="*/ 400 w 1008"/>
              <a:gd name="T53" fmla="*/ 1204 h 1206"/>
              <a:gd name="T54" fmla="*/ 336 w 1008"/>
              <a:gd name="T55" fmla="*/ 1206 h 1206"/>
              <a:gd name="T56" fmla="*/ 274 w 1008"/>
              <a:gd name="T57" fmla="*/ 1200 h 1206"/>
              <a:gd name="T58" fmla="*/ 210 w 1008"/>
              <a:gd name="T59" fmla="*/ 1190 h 1206"/>
              <a:gd name="T60" fmla="*/ 148 w 1008"/>
              <a:gd name="T61" fmla="*/ 1174 h 1206"/>
              <a:gd name="T62" fmla="*/ 88 w 1008"/>
              <a:gd name="T63" fmla="*/ 1150 h 1206"/>
              <a:gd name="T64" fmla="*/ 28 w 1008"/>
              <a:gd name="T65" fmla="*/ 1120 h 1206"/>
              <a:gd name="T66" fmla="*/ 718 w 1008"/>
              <a:gd name="T67" fmla="*/ 0 h 1206"/>
              <a:gd name="connsiteX0" fmla="*/ 7240 w 10000"/>
              <a:gd name="connsiteY0" fmla="*/ 65 h 10000"/>
              <a:gd name="connsiteX1" fmla="*/ 7123 w 10000"/>
              <a:gd name="connsiteY1" fmla="*/ 0 h 10000"/>
              <a:gd name="connsiteX2" fmla="*/ 7401 w 10000"/>
              <a:gd name="connsiteY2" fmla="*/ 149 h 10000"/>
              <a:gd name="connsiteX3" fmla="*/ 7659 w 10000"/>
              <a:gd name="connsiteY3" fmla="*/ 315 h 10000"/>
              <a:gd name="connsiteX4" fmla="*/ 7897 w 10000"/>
              <a:gd name="connsiteY4" fmla="*/ 498 h 10000"/>
              <a:gd name="connsiteX5" fmla="*/ 8135 w 10000"/>
              <a:gd name="connsiteY5" fmla="*/ 680 h 10000"/>
              <a:gd name="connsiteX6" fmla="*/ 8353 w 10000"/>
              <a:gd name="connsiteY6" fmla="*/ 862 h 10000"/>
              <a:gd name="connsiteX7" fmla="*/ 8571 w 10000"/>
              <a:gd name="connsiteY7" fmla="*/ 1061 h 10000"/>
              <a:gd name="connsiteX8" fmla="*/ 8770 w 10000"/>
              <a:gd name="connsiteY8" fmla="*/ 1277 h 10000"/>
              <a:gd name="connsiteX9" fmla="*/ 8948 w 10000"/>
              <a:gd name="connsiteY9" fmla="*/ 1493 h 10000"/>
              <a:gd name="connsiteX10" fmla="*/ 9107 w 10000"/>
              <a:gd name="connsiteY10" fmla="*/ 1708 h 10000"/>
              <a:gd name="connsiteX11" fmla="*/ 9266 w 10000"/>
              <a:gd name="connsiteY11" fmla="*/ 1940 h 10000"/>
              <a:gd name="connsiteX12" fmla="*/ 9405 w 10000"/>
              <a:gd name="connsiteY12" fmla="*/ 2172 h 10000"/>
              <a:gd name="connsiteX13" fmla="*/ 9524 w 10000"/>
              <a:gd name="connsiteY13" fmla="*/ 2405 h 10000"/>
              <a:gd name="connsiteX14" fmla="*/ 9643 w 10000"/>
              <a:gd name="connsiteY14" fmla="*/ 2653 h 10000"/>
              <a:gd name="connsiteX15" fmla="*/ 9742 w 10000"/>
              <a:gd name="connsiteY15" fmla="*/ 2902 h 10000"/>
              <a:gd name="connsiteX16" fmla="*/ 9821 w 10000"/>
              <a:gd name="connsiteY16" fmla="*/ 3151 h 10000"/>
              <a:gd name="connsiteX17" fmla="*/ 9881 w 10000"/>
              <a:gd name="connsiteY17" fmla="*/ 3400 h 10000"/>
              <a:gd name="connsiteX18" fmla="*/ 9940 w 10000"/>
              <a:gd name="connsiteY18" fmla="*/ 3648 h 10000"/>
              <a:gd name="connsiteX19" fmla="*/ 9980 w 10000"/>
              <a:gd name="connsiteY19" fmla="*/ 3914 h 10000"/>
              <a:gd name="connsiteX20" fmla="*/ 10000 w 10000"/>
              <a:gd name="connsiteY20" fmla="*/ 4179 h 10000"/>
              <a:gd name="connsiteX21" fmla="*/ 10000 w 10000"/>
              <a:gd name="connsiteY21" fmla="*/ 4428 h 10000"/>
              <a:gd name="connsiteX22" fmla="*/ 10000 w 10000"/>
              <a:gd name="connsiteY22" fmla="*/ 4693 h 10000"/>
              <a:gd name="connsiteX23" fmla="*/ 9980 w 10000"/>
              <a:gd name="connsiteY23" fmla="*/ 4959 h 10000"/>
              <a:gd name="connsiteX24" fmla="*/ 9940 w 10000"/>
              <a:gd name="connsiteY24" fmla="*/ 5224 h 10000"/>
              <a:gd name="connsiteX25" fmla="*/ 9901 w 10000"/>
              <a:gd name="connsiteY25" fmla="*/ 5489 h 10000"/>
              <a:gd name="connsiteX26" fmla="*/ 9841 w 10000"/>
              <a:gd name="connsiteY26" fmla="*/ 5738 h 10000"/>
              <a:gd name="connsiteX27" fmla="*/ 9762 w 10000"/>
              <a:gd name="connsiteY27" fmla="*/ 6003 h 10000"/>
              <a:gd name="connsiteX28" fmla="*/ 9663 w 10000"/>
              <a:gd name="connsiteY28" fmla="*/ 6252 h 10000"/>
              <a:gd name="connsiteX29" fmla="*/ 9544 w 10000"/>
              <a:gd name="connsiteY29" fmla="*/ 6517 h 10000"/>
              <a:gd name="connsiteX30" fmla="*/ 9425 w 10000"/>
              <a:gd name="connsiteY30" fmla="*/ 6766 h 10000"/>
              <a:gd name="connsiteX31" fmla="*/ 9286 w 10000"/>
              <a:gd name="connsiteY31" fmla="*/ 7015 h 10000"/>
              <a:gd name="connsiteX32" fmla="*/ 9127 w 10000"/>
              <a:gd name="connsiteY32" fmla="*/ 7247 h 10000"/>
              <a:gd name="connsiteX33" fmla="*/ 8948 w 10000"/>
              <a:gd name="connsiteY33" fmla="*/ 7496 h 10000"/>
              <a:gd name="connsiteX34" fmla="*/ 8948 w 10000"/>
              <a:gd name="connsiteY34" fmla="*/ 7496 h 10000"/>
              <a:gd name="connsiteX35" fmla="*/ 8770 w 10000"/>
              <a:gd name="connsiteY35" fmla="*/ 7728 h 10000"/>
              <a:gd name="connsiteX36" fmla="*/ 8571 w 10000"/>
              <a:gd name="connsiteY36" fmla="*/ 7944 h 10000"/>
              <a:gd name="connsiteX37" fmla="*/ 8353 w 10000"/>
              <a:gd name="connsiteY37" fmla="*/ 8159 h 10000"/>
              <a:gd name="connsiteX38" fmla="*/ 8135 w 10000"/>
              <a:gd name="connsiteY38" fmla="*/ 8358 h 10000"/>
              <a:gd name="connsiteX39" fmla="*/ 7917 w 10000"/>
              <a:gd name="connsiteY39" fmla="*/ 8541 h 10000"/>
              <a:gd name="connsiteX40" fmla="*/ 7679 w 10000"/>
              <a:gd name="connsiteY40" fmla="*/ 8723 h 10000"/>
              <a:gd name="connsiteX41" fmla="*/ 7421 w 10000"/>
              <a:gd name="connsiteY41" fmla="*/ 8889 h 10000"/>
              <a:gd name="connsiteX42" fmla="*/ 7163 w 10000"/>
              <a:gd name="connsiteY42" fmla="*/ 9038 h 10000"/>
              <a:gd name="connsiteX43" fmla="*/ 6905 w 10000"/>
              <a:gd name="connsiteY43" fmla="*/ 9187 h 10000"/>
              <a:gd name="connsiteX44" fmla="*/ 6627 w 10000"/>
              <a:gd name="connsiteY44" fmla="*/ 9320 h 10000"/>
              <a:gd name="connsiteX45" fmla="*/ 6349 w 10000"/>
              <a:gd name="connsiteY45" fmla="*/ 9436 h 10000"/>
              <a:gd name="connsiteX46" fmla="*/ 6071 w 10000"/>
              <a:gd name="connsiteY46" fmla="*/ 9552 h 10000"/>
              <a:gd name="connsiteX47" fmla="*/ 5774 w 10000"/>
              <a:gd name="connsiteY47" fmla="*/ 9652 h 10000"/>
              <a:gd name="connsiteX48" fmla="*/ 5496 w 10000"/>
              <a:gd name="connsiteY48" fmla="*/ 9735 h 10000"/>
              <a:gd name="connsiteX49" fmla="*/ 5198 w 10000"/>
              <a:gd name="connsiteY49" fmla="*/ 9801 h 10000"/>
              <a:gd name="connsiteX50" fmla="*/ 4881 w 10000"/>
              <a:gd name="connsiteY50" fmla="*/ 9867 h 10000"/>
              <a:gd name="connsiteX51" fmla="*/ 4583 w 10000"/>
              <a:gd name="connsiteY51" fmla="*/ 9917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7 h 10000"/>
              <a:gd name="connsiteX59" fmla="*/ 2083 w 10000"/>
              <a:gd name="connsiteY59" fmla="*/ 9867 h 10000"/>
              <a:gd name="connsiteX60" fmla="*/ 1786 w 10000"/>
              <a:gd name="connsiteY60" fmla="*/ 9801 h 10000"/>
              <a:gd name="connsiteX61" fmla="*/ 1468 w 10000"/>
              <a:gd name="connsiteY61" fmla="*/ 9735 h 10000"/>
              <a:gd name="connsiteX62" fmla="*/ 1171 w 10000"/>
              <a:gd name="connsiteY62" fmla="*/ 9635 h 10000"/>
              <a:gd name="connsiteX63" fmla="*/ 873 w 10000"/>
              <a:gd name="connsiteY63" fmla="*/ 9536 h 10000"/>
              <a:gd name="connsiteX64" fmla="*/ 575 w 10000"/>
              <a:gd name="connsiteY64" fmla="*/ 9420 h 10000"/>
              <a:gd name="connsiteX65" fmla="*/ 278 w 10000"/>
              <a:gd name="connsiteY65" fmla="*/ 9287 h 10000"/>
              <a:gd name="connsiteX66" fmla="*/ 0 w 10000"/>
              <a:gd name="connsiteY66" fmla="*/ 9138 h 10000"/>
              <a:gd name="connsiteX67" fmla="*/ 7240 w 10000"/>
              <a:gd name="connsiteY67" fmla="*/ 65 h 10000"/>
              <a:gd name="connsiteX0" fmla="*/ 6927 w 10000"/>
              <a:gd name="connsiteY0" fmla="*/ 98 h 10000"/>
              <a:gd name="connsiteX1" fmla="*/ 7123 w 10000"/>
              <a:gd name="connsiteY1" fmla="*/ 0 h 10000"/>
              <a:gd name="connsiteX2" fmla="*/ 7401 w 10000"/>
              <a:gd name="connsiteY2" fmla="*/ 149 h 10000"/>
              <a:gd name="connsiteX3" fmla="*/ 7659 w 10000"/>
              <a:gd name="connsiteY3" fmla="*/ 315 h 10000"/>
              <a:gd name="connsiteX4" fmla="*/ 7897 w 10000"/>
              <a:gd name="connsiteY4" fmla="*/ 498 h 10000"/>
              <a:gd name="connsiteX5" fmla="*/ 8135 w 10000"/>
              <a:gd name="connsiteY5" fmla="*/ 680 h 10000"/>
              <a:gd name="connsiteX6" fmla="*/ 8353 w 10000"/>
              <a:gd name="connsiteY6" fmla="*/ 862 h 10000"/>
              <a:gd name="connsiteX7" fmla="*/ 8571 w 10000"/>
              <a:gd name="connsiteY7" fmla="*/ 1061 h 10000"/>
              <a:gd name="connsiteX8" fmla="*/ 8770 w 10000"/>
              <a:gd name="connsiteY8" fmla="*/ 1277 h 10000"/>
              <a:gd name="connsiteX9" fmla="*/ 8948 w 10000"/>
              <a:gd name="connsiteY9" fmla="*/ 1493 h 10000"/>
              <a:gd name="connsiteX10" fmla="*/ 9107 w 10000"/>
              <a:gd name="connsiteY10" fmla="*/ 1708 h 10000"/>
              <a:gd name="connsiteX11" fmla="*/ 9266 w 10000"/>
              <a:gd name="connsiteY11" fmla="*/ 1940 h 10000"/>
              <a:gd name="connsiteX12" fmla="*/ 9405 w 10000"/>
              <a:gd name="connsiteY12" fmla="*/ 2172 h 10000"/>
              <a:gd name="connsiteX13" fmla="*/ 9524 w 10000"/>
              <a:gd name="connsiteY13" fmla="*/ 2405 h 10000"/>
              <a:gd name="connsiteX14" fmla="*/ 9643 w 10000"/>
              <a:gd name="connsiteY14" fmla="*/ 2653 h 10000"/>
              <a:gd name="connsiteX15" fmla="*/ 9742 w 10000"/>
              <a:gd name="connsiteY15" fmla="*/ 2902 h 10000"/>
              <a:gd name="connsiteX16" fmla="*/ 9821 w 10000"/>
              <a:gd name="connsiteY16" fmla="*/ 3151 h 10000"/>
              <a:gd name="connsiteX17" fmla="*/ 9881 w 10000"/>
              <a:gd name="connsiteY17" fmla="*/ 3400 h 10000"/>
              <a:gd name="connsiteX18" fmla="*/ 9940 w 10000"/>
              <a:gd name="connsiteY18" fmla="*/ 3648 h 10000"/>
              <a:gd name="connsiteX19" fmla="*/ 9980 w 10000"/>
              <a:gd name="connsiteY19" fmla="*/ 3914 h 10000"/>
              <a:gd name="connsiteX20" fmla="*/ 10000 w 10000"/>
              <a:gd name="connsiteY20" fmla="*/ 4179 h 10000"/>
              <a:gd name="connsiteX21" fmla="*/ 10000 w 10000"/>
              <a:gd name="connsiteY21" fmla="*/ 4428 h 10000"/>
              <a:gd name="connsiteX22" fmla="*/ 10000 w 10000"/>
              <a:gd name="connsiteY22" fmla="*/ 4693 h 10000"/>
              <a:gd name="connsiteX23" fmla="*/ 9980 w 10000"/>
              <a:gd name="connsiteY23" fmla="*/ 4959 h 10000"/>
              <a:gd name="connsiteX24" fmla="*/ 9940 w 10000"/>
              <a:gd name="connsiteY24" fmla="*/ 5224 h 10000"/>
              <a:gd name="connsiteX25" fmla="*/ 9901 w 10000"/>
              <a:gd name="connsiteY25" fmla="*/ 5489 h 10000"/>
              <a:gd name="connsiteX26" fmla="*/ 9841 w 10000"/>
              <a:gd name="connsiteY26" fmla="*/ 5738 h 10000"/>
              <a:gd name="connsiteX27" fmla="*/ 9762 w 10000"/>
              <a:gd name="connsiteY27" fmla="*/ 6003 h 10000"/>
              <a:gd name="connsiteX28" fmla="*/ 9663 w 10000"/>
              <a:gd name="connsiteY28" fmla="*/ 6252 h 10000"/>
              <a:gd name="connsiteX29" fmla="*/ 9544 w 10000"/>
              <a:gd name="connsiteY29" fmla="*/ 6517 h 10000"/>
              <a:gd name="connsiteX30" fmla="*/ 9425 w 10000"/>
              <a:gd name="connsiteY30" fmla="*/ 6766 h 10000"/>
              <a:gd name="connsiteX31" fmla="*/ 9286 w 10000"/>
              <a:gd name="connsiteY31" fmla="*/ 7015 h 10000"/>
              <a:gd name="connsiteX32" fmla="*/ 9127 w 10000"/>
              <a:gd name="connsiteY32" fmla="*/ 7247 h 10000"/>
              <a:gd name="connsiteX33" fmla="*/ 8948 w 10000"/>
              <a:gd name="connsiteY33" fmla="*/ 7496 h 10000"/>
              <a:gd name="connsiteX34" fmla="*/ 8948 w 10000"/>
              <a:gd name="connsiteY34" fmla="*/ 7496 h 10000"/>
              <a:gd name="connsiteX35" fmla="*/ 8770 w 10000"/>
              <a:gd name="connsiteY35" fmla="*/ 7728 h 10000"/>
              <a:gd name="connsiteX36" fmla="*/ 8571 w 10000"/>
              <a:gd name="connsiteY36" fmla="*/ 7944 h 10000"/>
              <a:gd name="connsiteX37" fmla="*/ 8353 w 10000"/>
              <a:gd name="connsiteY37" fmla="*/ 8159 h 10000"/>
              <a:gd name="connsiteX38" fmla="*/ 8135 w 10000"/>
              <a:gd name="connsiteY38" fmla="*/ 8358 h 10000"/>
              <a:gd name="connsiteX39" fmla="*/ 7917 w 10000"/>
              <a:gd name="connsiteY39" fmla="*/ 8541 h 10000"/>
              <a:gd name="connsiteX40" fmla="*/ 7679 w 10000"/>
              <a:gd name="connsiteY40" fmla="*/ 8723 h 10000"/>
              <a:gd name="connsiteX41" fmla="*/ 7421 w 10000"/>
              <a:gd name="connsiteY41" fmla="*/ 8889 h 10000"/>
              <a:gd name="connsiteX42" fmla="*/ 7163 w 10000"/>
              <a:gd name="connsiteY42" fmla="*/ 9038 h 10000"/>
              <a:gd name="connsiteX43" fmla="*/ 6905 w 10000"/>
              <a:gd name="connsiteY43" fmla="*/ 9187 h 10000"/>
              <a:gd name="connsiteX44" fmla="*/ 6627 w 10000"/>
              <a:gd name="connsiteY44" fmla="*/ 9320 h 10000"/>
              <a:gd name="connsiteX45" fmla="*/ 6349 w 10000"/>
              <a:gd name="connsiteY45" fmla="*/ 9436 h 10000"/>
              <a:gd name="connsiteX46" fmla="*/ 6071 w 10000"/>
              <a:gd name="connsiteY46" fmla="*/ 9552 h 10000"/>
              <a:gd name="connsiteX47" fmla="*/ 5774 w 10000"/>
              <a:gd name="connsiteY47" fmla="*/ 9652 h 10000"/>
              <a:gd name="connsiteX48" fmla="*/ 5496 w 10000"/>
              <a:gd name="connsiteY48" fmla="*/ 9735 h 10000"/>
              <a:gd name="connsiteX49" fmla="*/ 5198 w 10000"/>
              <a:gd name="connsiteY49" fmla="*/ 9801 h 10000"/>
              <a:gd name="connsiteX50" fmla="*/ 4881 w 10000"/>
              <a:gd name="connsiteY50" fmla="*/ 9867 h 10000"/>
              <a:gd name="connsiteX51" fmla="*/ 4583 w 10000"/>
              <a:gd name="connsiteY51" fmla="*/ 9917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7 h 10000"/>
              <a:gd name="connsiteX59" fmla="*/ 2083 w 10000"/>
              <a:gd name="connsiteY59" fmla="*/ 9867 h 10000"/>
              <a:gd name="connsiteX60" fmla="*/ 1786 w 10000"/>
              <a:gd name="connsiteY60" fmla="*/ 9801 h 10000"/>
              <a:gd name="connsiteX61" fmla="*/ 1468 w 10000"/>
              <a:gd name="connsiteY61" fmla="*/ 9735 h 10000"/>
              <a:gd name="connsiteX62" fmla="*/ 1171 w 10000"/>
              <a:gd name="connsiteY62" fmla="*/ 9635 h 10000"/>
              <a:gd name="connsiteX63" fmla="*/ 873 w 10000"/>
              <a:gd name="connsiteY63" fmla="*/ 9536 h 10000"/>
              <a:gd name="connsiteX64" fmla="*/ 575 w 10000"/>
              <a:gd name="connsiteY64" fmla="*/ 9420 h 10000"/>
              <a:gd name="connsiteX65" fmla="*/ 278 w 10000"/>
              <a:gd name="connsiteY65" fmla="*/ 9287 h 10000"/>
              <a:gd name="connsiteX66" fmla="*/ 0 w 10000"/>
              <a:gd name="connsiteY66" fmla="*/ 9138 h 10000"/>
              <a:gd name="connsiteX67" fmla="*/ 6927 w 10000"/>
              <a:gd name="connsiteY67" fmla="*/ 98 h 10000"/>
              <a:gd name="connsiteX0" fmla="*/ 0 w 10000"/>
              <a:gd name="connsiteY0" fmla="*/ 9138 h 10000"/>
              <a:gd name="connsiteX1" fmla="*/ 7123 w 10000"/>
              <a:gd name="connsiteY1" fmla="*/ 0 h 10000"/>
              <a:gd name="connsiteX2" fmla="*/ 7401 w 10000"/>
              <a:gd name="connsiteY2" fmla="*/ 149 h 10000"/>
              <a:gd name="connsiteX3" fmla="*/ 7659 w 10000"/>
              <a:gd name="connsiteY3" fmla="*/ 315 h 10000"/>
              <a:gd name="connsiteX4" fmla="*/ 7897 w 10000"/>
              <a:gd name="connsiteY4" fmla="*/ 498 h 10000"/>
              <a:gd name="connsiteX5" fmla="*/ 8135 w 10000"/>
              <a:gd name="connsiteY5" fmla="*/ 680 h 10000"/>
              <a:gd name="connsiteX6" fmla="*/ 8353 w 10000"/>
              <a:gd name="connsiteY6" fmla="*/ 862 h 10000"/>
              <a:gd name="connsiteX7" fmla="*/ 8571 w 10000"/>
              <a:gd name="connsiteY7" fmla="*/ 1061 h 10000"/>
              <a:gd name="connsiteX8" fmla="*/ 8770 w 10000"/>
              <a:gd name="connsiteY8" fmla="*/ 1277 h 10000"/>
              <a:gd name="connsiteX9" fmla="*/ 8948 w 10000"/>
              <a:gd name="connsiteY9" fmla="*/ 1493 h 10000"/>
              <a:gd name="connsiteX10" fmla="*/ 9107 w 10000"/>
              <a:gd name="connsiteY10" fmla="*/ 1708 h 10000"/>
              <a:gd name="connsiteX11" fmla="*/ 9266 w 10000"/>
              <a:gd name="connsiteY11" fmla="*/ 1940 h 10000"/>
              <a:gd name="connsiteX12" fmla="*/ 9405 w 10000"/>
              <a:gd name="connsiteY12" fmla="*/ 2172 h 10000"/>
              <a:gd name="connsiteX13" fmla="*/ 9524 w 10000"/>
              <a:gd name="connsiteY13" fmla="*/ 2405 h 10000"/>
              <a:gd name="connsiteX14" fmla="*/ 9643 w 10000"/>
              <a:gd name="connsiteY14" fmla="*/ 2653 h 10000"/>
              <a:gd name="connsiteX15" fmla="*/ 9742 w 10000"/>
              <a:gd name="connsiteY15" fmla="*/ 2902 h 10000"/>
              <a:gd name="connsiteX16" fmla="*/ 9821 w 10000"/>
              <a:gd name="connsiteY16" fmla="*/ 3151 h 10000"/>
              <a:gd name="connsiteX17" fmla="*/ 9881 w 10000"/>
              <a:gd name="connsiteY17" fmla="*/ 3400 h 10000"/>
              <a:gd name="connsiteX18" fmla="*/ 9940 w 10000"/>
              <a:gd name="connsiteY18" fmla="*/ 3648 h 10000"/>
              <a:gd name="connsiteX19" fmla="*/ 9980 w 10000"/>
              <a:gd name="connsiteY19" fmla="*/ 3914 h 10000"/>
              <a:gd name="connsiteX20" fmla="*/ 10000 w 10000"/>
              <a:gd name="connsiteY20" fmla="*/ 4179 h 10000"/>
              <a:gd name="connsiteX21" fmla="*/ 10000 w 10000"/>
              <a:gd name="connsiteY21" fmla="*/ 4428 h 10000"/>
              <a:gd name="connsiteX22" fmla="*/ 10000 w 10000"/>
              <a:gd name="connsiteY22" fmla="*/ 4693 h 10000"/>
              <a:gd name="connsiteX23" fmla="*/ 9980 w 10000"/>
              <a:gd name="connsiteY23" fmla="*/ 4959 h 10000"/>
              <a:gd name="connsiteX24" fmla="*/ 9940 w 10000"/>
              <a:gd name="connsiteY24" fmla="*/ 5224 h 10000"/>
              <a:gd name="connsiteX25" fmla="*/ 9901 w 10000"/>
              <a:gd name="connsiteY25" fmla="*/ 5489 h 10000"/>
              <a:gd name="connsiteX26" fmla="*/ 9841 w 10000"/>
              <a:gd name="connsiteY26" fmla="*/ 5738 h 10000"/>
              <a:gd name="connsiteX27" fmla="*/ 9762 w 10000"/>
              <a:gd name="connsiteY27" fmla="*/ 6003 h 10000"/>
              <a:gd name="connsiteX28" fmla="*/ 9663 w 10000"/>
              <a:gd name="connsiteY28" fmla="*/ 6252 h 10000"/>
              <a:gd name="connsiteX29" fmla="*/ 9544 w 10000"/>
              <a:gd name="connsiteY29" fmla="*/ 6517 h 10000"/>
              <a:gd name="connsiteX30" fmla="*/ 9425 w 10000"/>
              <a:gd name="connsiteY30" fmla="*/ 6766 h 10000"/>
              <a:gd name="connsiteX31" fmla="*/ 9286 w 10000"/>
              <a:gd name="connsiteY31" fmla="*/ 7015 h 10000"/>
              <a:gd name="connsiteX32" fmla="*/ 9127 w 10000"/>
              <a:gd name="connsiteY32" fmla="*/ 7247 h 10000"/>
              <a:gd name="connsiteX33" fmla="*/ 8948 w 10000"/>
              <a:gd name="connsiteY33" fmla="*/ 7496 h 10000"/>
              <a:gd name="connsiteX34" fmla="*/ 8948 w 10000"/>
              <a:gd name="connsiteY34" fmla="*/ 7496 h 10000"/>
              <a:gd name="connsiteX35" fmla="*/ 8770 w 10000"/>
              <a:gd name="connsiteY35" fmla="*/ 7728 h 10000"/>
              <a:gd name="connsiteX36" fmla="*/ 8571 w 10000"/>
              <a:gd name="connsiteY36" fmla="*/ 7944 h 10000"/>
              <a:gd name="connsiteX37" fmla="*/ 8353 w 10000"/>
              <a:gd name="connsiteY37" fmla="*/ 8159 h 10000"/>
              <a:gd name="connsiteX38" fmla="*/ 8135 w 10000"/>
              <a:gd name="connsiteY38" fmla="*/ 8358 h 10000"/>
              <a:gd name="connsiteX39" fmla="*/ 7917 w 10000"/>
              <a:gd name="connsiteY39" fmla="*/ 8541 h 10000"/>
              <a:gd name="connsiteX40" fmla="*/ 7679 w 10000"/>
              <a:gd name="connsiteY40" fmla="*/ 8723 h 10000"/>
              <a:gd name="connsiteX41" fmla="*/ 7421 w 10000"/>
              <a:gd name="connsiteY41" fmla="*/ 8889 h 10000"/>
              <a:gd name="connsiteX42" fmla="*/ 7163 w 10000"/>
              <a:gd name="connsiteY42" fmla="*/ 9038 h 10000"/>
              <a:gd name="connsiteX43" fmla="*/ 6905 w 10000"/>
              <a:gd name="connsiteY43" fmla="*/ 9187 h 10000"/>
              <a:gd name="connsiteX44" fmla="*/ 6627 w 10000"/>
              <a:gd name="connsiteY44" fmla="*/ 9320 h 10000"/>
              <a:gd name="connsiteX45" fmla="*/ 6349 w 10000"/>
              <a:gd name="connsiteY45" fmla="*/ 9436 h 10000"/>
              <a:gd name="connsiteX46" fmla="*/ 6071 w 10000"/>
              <a:gd name="connsiteY46" fmla="*/ 9552 h 10000"/>
              <a:gd name="connsiteX47" fmla="*/ 5774 w 10000"/>
              <a:gd name="connsiteY47" fmla="*/ 9652 h 10000"/>
              <a:gd name="connsiteX48" fmla="*/ 5496 w 10000"/>
              <a:gd name="connsiteY48" fmla="*/ 9735 h 10000"/>
              <a:gd name="connsiteX49" fmla="*/ 5198 w 10000"/>
              <a:gd name="connsiteY49" fmla="*/ 9801 h 10000"/>
              <a:gd name="connsiteX50" fmla="*/ 4881 w 10000"/>
              <a:gd name="connsiteY50" fmla="*/ 9867 h 10000"/>
              <a:gd name="connsiteX51" fmla="*/ 4583 w 10000"/>
              <a:gd name="connsiteY51" fmla="*/ 9917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7 h 10000"/>
              <a:gd name="connsiteX59" fmla="*/ 2083 w 10000"/>
              <a:gd name="connsiteY59" fmla="*/ 9867 h 10000"/>
              <a:gd name="connsiteX60" fmla="*/ 1786 w 10000"/>
              <a:gd name="connsiteY60" fmla="*/ 9801 h 10000"/>
              <a:gd name="connsiteX61" fmla="*/ 1468 w 10000"/>
              <a:gd name="connsiteY61" fmla="*/ 9735 h 10000"/>
              <a:gd name="connsiteX62" fmla="*/ 1171 w 10000"/>
              <a:gd name="connsiteY62" fmla="*/ 9635 h 10000"/>
              <a:gd name="connsiteX63" fmla="*/ 873 w 10000"/>
              <a:gd name="connsiteY63" fmla="*/ 9536 h 10000"/>
              <a:gd name="connsiteX64" fmla="*/ 575 w 10000"/>
              <a:gd name="connsiteY64" fmla="*/ 9420 h 10000"/>
              <a:gd name="connsiteX65" fmla="*/ 278 w 10000"/>
              <a:gd name="connsiteY65" fmla="*/ 9287 h 10000"/>
              <a:gd name="connsiteX66" fmla="*/ 0 w 10000"/>
              <a:gd name="connsiteY66" fmla="*/ 9138 h 10000"/>
              <a:gd name="connsiteX0" fmla="*/ 0 w 10000"/>
              <a:gd name="connsiteY0" fmla="*/ 9073 h 9935"/>
              <a:gd name="connsiteX1" fmla="*/ 7221 w 10000"/>
              <a:gd name="connsiteY1" fmla="*/ 0 h 9935"/>
              <a:gd name="connsiteX2" fmla="*/ 7401 w 10000"/>
              <a:gd name="connsiteY2" fmla="*/ 84 h 9935"/>
              <a:gd name="connsiteX3" fmla="*/ 7659 w 10000"/>
              <a:gd name="connsiteY3" fmla="*/ 250 h 9935"/>
              <a:gd name="connsiteX4" fmla="*/ 7897 w 10000"/>
              <a:gd name="connsiteY4" fmla="*/ 433 h 9935"/>
              <a:gd name="connsiteX5" fmla="*/ 8135 w 10000"/>
              <a:gd name="connsiteY5" fmla="*/ 615 h 9935"/>
              <a:gd name="connsiteX6" fmla="*/ 8353 w 10000"/>
              <a:gd name="connsiteY6" fmla="*/ 797 h 9935"/>
              <a:gd name="connsiteX7" fmla="*/ 8571 w 10000"/>
              <a:gd name="connsiteY7" fmla="*/ 996 h 9935"/>
              <a:gd name="connsiteX8" fmla="*/ 8770 w 10000"/>
              <a:gd name="connsiteY8" fmla="*/ 1212 h 9935"/>
              <a:gd name="connsiteX9" fmla="*/ 8948 w 10000"/>
              <a:gd name="connsiteY9" fmla="*/ 1428 h 9935"/>
              <a:gd name="connsiteX10" fmla="*/ 9107 w 10000"/>
              <a:gd name="connsiteY10" fmla="*/ 1643 h 9935"/>
              <a:gd name="connsiteX11" fmla="*/ 9266 w 10000"/>
              <a:gd name="connsiteY11" fmla="*/ 1875 h 9935"/>
              <a:gd name="connsiteX12" fmla="*/ 9405 w 10000"/>
              <a:gd name="connsiteY12" fmla="*/ 2107 h 9935"/>
              <a:gd name="connsiteX13" fmla="*/ 9524 w 10000"/>
              <a:gd name="connsiteY13" fmla="*/ 2340 h 9935"/>
              <a:gd name="connsiteX14" fmla="*/ 9643 w 10000"/>
              <a:gd name="connsiteY14" fmla="*/ 2588 h 9935"/>
              <a:gd name="connsiteX15" fmla="*/ 9742 w 10000"/>
              <a:gd name="connsiteY15" fmla="*/ 2837 h 9935"/>
              <a:gd name="connsiteX16" fmla="*/ 9821 w 10000"/>
              <a:gd name="connsiteY16" fmla="*/ 3086 h 9935"/>
              <a:gd name="connsiteX17" fmla="*/ 9881 w 10000"/>
              <a:gd name="connsiteY17" fmla="*/ 3335 h 9935"/>
              <a:gd name="connsiteX18" fmla="*/ 9940 w 10000"/>
              <a:gd name="connsiteY18" fmla="*/ 3583 h 9935"/>
              <a:gd name="connsiteX19" fmla="*/ 9980 w 10000"/>
              <a:gd name="connsiteY19" fmla="*/ 3849 h 9935"/>
              <a:gd name="connsiteX20" fmla="*/ 10000 w 10000"/>
              <a:gd name="connsiteY20" fmla="*/ 4114 h 9935"/>
              <a:gd name="connsiteX21" fmla="*/ 10000 w 10000"/>
              <a:gd name="connsiteY21" fmla="*/ 4363 h 9935"/>
              <a:gd name="connsiteX22" fmla="*/ 10000 w 10000"/>
              <a:gd name="connsiteY22" fmla="*/ 4628 h 9935"/>
              <a:gd name="connsiteX23" fmla="*/ 9980 w 10000"/>
              <a:gd name="connsiteY23" fmla="*/ 4894 h 9935"/>
              <a:gd name="connsiteX24" fmla="*/ 9940 w 10000"/>
              <a:gd name="connsiteY24" fmla="*/ 5159 h 9935"/>
              <a:gd name="connsiteX25" fmla="*/ 9901 w 10000"/>
              <a:gd name="connsiteY25" fmla="*/ 5424 h 9935"/>
              <a:gd name="connsiteX26" fmla="*/ 9841 w 10000"/>
              <a:gd name="connsiteY26" fmla="*/ 5673 h 9935"/>
              <a:gd name="connsiteX27" fmla="*/ 9762 w 10000"/>
              <a:gd name="connsiteY27" fmla="*/ 5938 h 9935"/>
              <a:gd name="connsiteX28" fmla="*/ 9663 w 10000"/>
              <a:gd name="connsiteY28" fmla="*/ 6187 h 9935"/>
              <a:gd name="connsiteX29" fmla="*/ 9544 w 10000"/>
              <a:gd name="connsiteY29" fmla="*/ 6452 h 9935"/>
              <a:gd name="connsiteX30" fmla="*/ 9425 w 10000"/>
              <a:gd name="connsiteY30" fmla="*/ 6701 h 9935"/>
              <a:gd name="connsiteX31" fmla="*/ 9286 w 10000"/>
              <a:gd name="connsiteY31" fmla="*/ 6950 h 9935"/>
              <a:gd name="connsiteX32" fmla="*/ 9127 w 10000"/>
              <a:gd name="connsiteY32" fmla="*/ 7182 h 9935"/>
              <a:gd name="connsiteX33" fmla="*/ 8948 w 10000"/>
              <a:gd name="connsiteY33" fmla="*/ 7431 h 9935"/>
              <a:gd name="connsiteX34" fmla="*/ 8948 w 10000"/>
              <a:gd name="connsiteY34" fmla="*/ 7431 h 9935"/>
              <a:gd name="connsiteX35" fmla="*/ 8770 w 10000"/>
              <a:gd name="connsiteY35" fmla="*/ 7663 h 9935"/>
              <a:gd name="connsiteX36" fmla="*/ 8571 w 10000"/>
              <a:gd name="connsiteY36" fmla="*/ 7879 h 9935"/>
              <a:gd name="connsiteX37" fmla="*/ 8353 w 10000"/>
              <a:gd name="connsiteY37" fmla="*/ 8094 h 9935"/>
              <a:gd name="connsiteX38" fmla="*/ 8135 w 10000"/>
              <a:gd name="connsiteY38" fmla="*/ 8293 h 9935"/>
              <a:gd name="connsiteX39" fmla="*/ 7917 w 10000"/>
              <a:gd name="connsiteY39" fmla="*/ 8476 h 9935"/>
              <a:gd name="connsiteX40" fmla="*/ 7679 w 10000"/>
              <a:gd name="connsiteY40" fmla="*/ 8658 h 9935"/>
              <a:gd name="connsiteX41" fmla="*/ 7421 w 10000"/>
              <a:gd name="connsiteY41" fmla="*/ 8824 h 9935"/>
              <a:gd name="connsiteX42" fmla="*/ 7163 w 10000"/>
              <a:gd name="connsiteY42" fmla="*/ 8973 h 9935"/>
              <a:gd name="connsiteX43" fmla="*/ 6905 w 10000"/>
              <a:gd name="connsiteY43" fmla="*/ 9122 h 9935"/>
              <a:gd name="connsiteX44" fmla="*/ 6627 w 10000"/>
              <a:gd name="connsiteY44" fmla="*/ 9255 h 9935"/>
              <a:gd name="connsiteX45" fmla="*/ 6349 w 10000"/>
              <a:gd name="connsiteY45" fmla="*/ 9371 h 9935"/>
              <a:gd name="connsiteX46" fmla="*/ 6071 w 10000"/>
              <a:gd name="connsiteY46" fmla="*/ 9487 h 9935"/>
              <a:gd name="connsiteX47" fmla="*/ 5774 w 10000"/>
              <a:gd name="connsiteY47" fmla="*/ 9587 h 9935"/>
              <a:gd name="connsiteX48" fmla="*/ 5496 w 10000"/>
              <a:gd name="connsiteY48" fmla="*/ 9670 h 9935"/>
              <a:gd name="connsiteX49" fmla="*/ 5198 w 10000"/>
              <a:gd name="connsiteY49" fmla="*/ 9736 h 9935"/>
              <a:gd name="connsiteX50" fmla="*/ 4881 w 10000"/>
              <a:gd name="connsiteY50" fmla="*/ 9802 h 9935"/>
              <a:gd name="connsiteX51" fmla="*/ 4583 w 10000"/>
              <a:gd name="connsiteY51" fmla="*/ 9852 h 9935"/>
              <a:gd name="connsiteX52" fmla="*/ 4266 w 10000"/>
              <a:gd name="connsiteY52" fmla="*/ 9885 h 9935"/>
              <a:gd name="connsiteX53" fmla="*/ 3968 w 10000"/>
              <a:gd name="connsiteY53" fmla="*/ 9918 h 9935"/>
              <a:gd name="connsiteX54" fmla="*/ 3651 w 10000"/>
              <a:gd name="connsiteY54" fmla="*/ 9935 h 9935"/>
              <a:gd name="connsiteX55" fmla="*/ 3333 w 10000"/>
              <a:gd name="connsiteY55" fmla="*/ 9935 h 9935"/>
              <a:gd name="connsiteX56" fmla="*/ 3036 w 10000"/>
              <a:gd name="connsiteY56" fmla="*/ 9918 h 9935"/>
              <a:gd name="connsiteX57" fmla="*/ 2718 w 10000"/>
              <a:gd name="connsiteY57" fmla="*/ 9885 h 9935"/>
              <a:gd name="connsiteX58" fmla="*/ 2401 w 10000"/>
              <a:gd name="connsiteY58" fmla="*/ 9852 h 9935"/>
              <a:gd name="connsiteX59" fmla="*/ 2083 w 10000"/>
              <a:gd name="connsiteY59" fmla="*/ 9802 h 9935"/>
              <a:gd name="connsiteX60" fmla="*/ 1786 w 10000"/>
              <a:gd name="connsiteY60" fmla="*/ 9736 h 9935"/>
              <a:gd name="connsiteX61" fmla="*/ 1468 w 10000"/>
              <a:gd name="connsiteY61" fmla="*/ 9670 h 9935"/>
              <a:gd name="connsiteX62" fmla="*/ 1171 w 10000"/>
              <a:gd name="connsiteY62" fmla="*/ 9570 h 9935"/>
              <a:gd name="connsiteX63" fmla="*/ 873 w 10000"/>
              <a:gd name="connsiteY63" fmla="*/ 9471 h 9935"/>
              <a:gd name="connsiteX64" fmla="*/ 575 w 10000"/>
              <a:gd name="connsiteY64" fmla="*/ 9355 h 9935"/>
              <a:gd name="connsiteX65" fmla="*/ 278 w 10000"/>
              <a:gd name="connsiteY65" fmla="*/ 9222 h 9935"/>
              <a:gd name="connsiteX66" fmla="*/ 0 w 10000"/>
              <a:gd name="connsiteY66" fmla="*/ 9073 h 9935"/>
              <a:gd name="connsiteX0" fmla="*/ 0 w 10000"/>
              <a:gd name="connsiteY0" fmla="*/ 9132 h 10000"/>
              <a:gd name="connsiteX1" fmla="*/ 7221 w 10000"/>
              <a:gd name="connsiteY1" fmla="*/ 0 h 10000"/>
              <a:gd name="connsiteX2" fmla="*/ 7401 w 10000"/>
              <a:gd name="connsiteY2" fmla="*/ 85 h 10000"/>
              <a:gd name="connsiteX3" fmla="*/ 7659 w 10000"/>
              <a:gd name="connsiteY3" fmla="*/ 252 h 10000"/>
              <a:gd name="connsiteX4" fmla="*/ 7897 w 10000"/>
              <a:gd name="connsiteY4" fmla="*/ 436 h 10000"/>
              <a:gd name="connsiteX5" fmla="*/ 8135 w 10000"/>
              <a:gd name="connsiteY5" fmla="*/ 619 h 10000"/>
              <a:gd name="connsiteX6" fmla="*/ 8353 w 10000"/>
              <a:gd name="connsiteY6" fmla="*/ 802 h 10000"/>
              <a:gd name="connsiteX7" fmla="*/ 8571 w 10000"/>
              <a:gd name="connsiteY7" fmla="*/ 1003 h 10000"/>
              <a:gd name="connsiteX8" fmla="*/ 8770 w 10000"/>
              <a:gd name="connsiteY8" fmla="*/ 1220 h 10000"/>
              <a:gd name="connsiteX9" fmla="*/ 8948 w 10000"/>
              <a:gd name="connsiteY9" fmla="*/ 1437 h 10000"/>
              <a:gd name="connsiteX10" fmla="*/ 9107 w 10000"/>
              <a:gd name="connsiteY10" fmla="*/ 1654 h 10000"/>
              <a:gd name="connsiteX11" fmla="*/ 9266 w 10000"/>
              <a:gd name="connsiteY11" fmla="*/ 1887 h 10000"/>
              <a:gd name="connsiteX12" fmla="*/ 9405 w 10000"/>
              <a:gd name="connsiteY12" fmla="*/ 2121 h 10000"/>
              <a:gd name="connsiteX13" fmla="*/ 9524 w 10000"/>
              <a:gd name="connsiteY13" fmla="*/ 2355 h 10000"/>
              <a:gd name="connsiteX14" fmla="*/ 9643 w 10000"/>
              <a:gd name="connsiteY14" fmla="*/ 2605 h 10000"/>
              <a:gd name="connsiteX15" fmla="*/ 9742 w 10000"/>
              <a:gd name="connsiteY15" fmla="*/ 2856 h 10000"/>
              <a:gd name="connsiteX16" fmla="*/ 9821 w 10000"/>
              <a:gd name="connsiteY16" fmla="*/ 3106 h 10000"/>
              <a:gd name="connsiteX17" fmla="*/ 9881 w 10000"/>
              <a:gd name="connsiteY17" fmla="*/ 3357 h 10000"/>
              <a:gd name="connsiteX18" fmla="*/ 9940 w 10000"/>
              <a:gd name="connsiteY18" fmla="*/ 3606 h 10000"/>
              <a:gd name="connsiteX19" fmla="*/ 9980 w 10000"/>
              <a:gd name="connsiteY19" fmla="*/ 3874 h 10000"/>
              <a:gd name="connsiteX20" fmla="*/ 10000 w 10000"/>
              <a:gd name="connsiteY20" fmla="*/ 4141 h 10000"/>
              <a:gd name="connsiteX21" fmla="*/ 10000 w 10000"/>
              <a:gd name="connsiteY21" fmla="*/ 4392 h 10000"/>
              <a:gd name="connsiteX22" fmla="*/ 10000 w 10000"/>
              <a:gd name="connsiteY22" fmla="*/ 4658 h 10000"/>
              <a:gd name="connsiteX23" fmla="*/ 9980 w 10000"/>
              <a:gd name="connsiteY23" fmla="*/ 4926 h 10000"/>
              <a:gd name="connsiteX24" fmla="*/ 9940 w 10000"/>
              <a:gd name="connsiteY24" fmla="*/ 5193 h 10000"/>
              <a:gd name="connsiteX25" fmla="*/ 9901 w 10000"/>
              <a:gd name="connsiteY25" fmla="*/ 5459 h 10000"/>
              <a:gd name="connsiteX26" fmla="*/ 9841 w 10000"/>
              <a:gd name="connsiteY26" fmla="*/ 5710 h 10000"/>
              <a:gd name="connsiteX27" fmla="*/ 9762 w 10000"/>
              <a:gd name="connsiteY27" fmla="*/ 5977 h 10000"/>
              <a:gd name="connsiteX28" fmla="*/ 9663 w 10000"/>
              <a:gd name="connsiteY28" fmla="*/ 6227 h 10000"/>
              <a:gd name="connsiteX29" fmla="*/ 9544 w 10000"/>
              <a:gd name="connsiteY29" fmla="*/ 6494 h 10000"/>
              <a:gd name="connsiteX30" fmla="*/ 9425 w 10000"/>
              <a:gd name="connsiteY30" fmla="*/ 6745 h 10000"/>
              <a:gd name="connsiteX31" fmla="*/ 9286 w 10000"/>
              <a:gd name="connsiteY31" fmla="*/ 6995 h 10000"/>
              <a:gd name="connsiteX32" fmla="*/ 9127 w 10000"/>
              <a:gd name="connsiteY32" fmla="*/ 7229 h 10000"/>
              <a:gd name="connsiteX33" fmla="*/ 8948 w 10000"/>
              <a:gd name="connsiteY33" fmla="*/ 7480 h 10000"/>
              <a:gd name="connsiteX34" fmla="*/ 8948 w 10000"/>
              <a:gd name="connsiteY34" fmla="*/ 7480 h 10000"/>
              <a:gd name="connsiteX35" fmla="*/ 8770 w 10000"/>
              <a:gd name="connsiteY35" fmla="*/ 7713 h 10000"/>
              <a:gd name="connsiteX36" fmla="*/ 8571 w 10000"/>
              <a:gd name="connsiteY36" fmla="*/ 7931 h 10000"/>
              <a:gd name="connsiteX37" fmla="*/ 8353 w 10000"/>
              <a:gd name="connsiteY37" fmla="*/ 8147 h 10000"/>
              <a:gd name="connsiteX38" fmla="*/ 8135 w 10000"/>
              <a:gd name="connsiteY38" fmla="*/ 8347 h 10000"/>
              <a:gd name="connsiteX39" fmla="*/ 7917 w 10000"/>
              <a:gd name="connsiteY39" fmla="*/ 8531 h 10000"/>
              <a:gd name="connsiteX40" fmla="*/ 7679 w 10000"/>
              <a:gd name="connsiteY40" fmla="*/ 8715 h 10000"/>
              <a:gd name="connsiteX41" fmla="*/ 7421 w 10000"/>
              <a:gd name="connsiteY41" fmla="*/ 8882 h 10000"/>
              <a:gd name="connsiteX42" fmla="*/ 7163 w 10000"/>
              <a:gd name="connsiteY42" fmla="*/ 9032 h 10000"/>
              <a:gd name="connsiteX43" fmla="*/ 6905 w 10000"/>
              <a:gd name="connsiteY43" fmla="*/ 9182 h 10000"/>
              <a:gd name="connsiteX44" fmla="*/ 6627 w 10000"/>
              <a:gd name="connsiteY44" fmla="*/ 9316 h 10000"/>
              <a:gd name="connsiteX45" fmla="*/ 6349 w 10000"/>
              <a:gd name="connsiteY45" fmla="*/ 9432 h 10000"/>
              <a:gd name="connsiteX46" fmla="*/ 6071 w 10000"/>
              <a:gd name="connsiteY46" fmla="*/ 9549 h 10000"/>
              <a:gd name="connsiteX47" fmla="*/ 5774 w 10000"/>
              <a:gd name="connsiteY47" fmla="*/ 9650 h 10000"/>
              <a:gd name="connsiteX48" fmla="*/ 5496 w 10000"/>
              <a:gd name="connsiteY48" fmla="*/ 9733 h 10000"/>
              <a:gd name="connsiteX49" fmla="*/ 5198 w 10000"/>
              <a:gd name="connsiteY49" fmla="*/ 9800 h 10000"/>
              <a:gd name="connsiteX50" fmla="*/ 4881 w 10000"/>
              <a:gd name="connsiteY50" fmla="*/ 9866 h 10000"/>
              <a:gd name="connsiteX51" fmla="*/ 4583 w 10000"/>
              <a:gd name="connsiteY51" fmla="*/ 9916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6 h 10000"/>
              <a:gd name="connsiteX59" fmla="*/ 2083 w 10000"/>
              <a:gd name="connsiteY59" fmla="*/ 9866 h 10000"/>
              <a:gd name="connsiteX60" fmla="*/ 1786 w 10000"/>
              <a:gd name="connsiteY60" fmla="*/ 9800 h 10000"/>
              <a:gd name="connsiteX61" fmla="*/ 1468 w 10000"/>
              <a:gd name="connsiteY61" fmla="*/ 9733 h 10000"/>
              <a:gd name="connsiteX62" fmla="*/ 1171 w 10000"/>
              <a:gd name="connsiteY62" fmla="*/ 9633 h 10000"/>
              <a:gd name="connsiteX63" fmla="*/ 873 w 10000"/>
              <a:gd name="connsiteY63" fmla="*/ 9533 h 10000"/>
              <a:gd name="connsiteX64" fmla="*/ 575 w 10000"/>
              <a:gd name="connsiteY64" fmla="*/ 9416 h 10000"/>
              <a:gd name="connsiteX65" fmla="*/ 278 w 10000"/>
              <a:gd name="connsiteY65" fmla="*/ 9282 h 10000"/>
              <a:gd name="connsiteX66" fmla="*/ 0 w 10000"/>
              <a:gd name="connsiteY66" fmla="*/ 9132 h 10000"/>
              <a:gd name="connsiteX0" fmla="*/ 0 w 10000"/>
              <a:gd name="connsiteY0" fmla="*/ 9132 h 10000"/>
              <a:gd name="connsiteX1" fmla="*/ 7221 w 10000"/>
              <a:gd name="connsiteY1" fmla="*/ 0 h 10000"/>
              <a:gd name="connsiteX2" fmla="*/ 7401 w 10000"/>
              <a:gd name="connsiteY2" fmla="*/ 85 h 10000"/>
              <a:gd name="connsiteX3" fmla="*/ 7659 w 10000"/>
              <a:gd name="connsiteY3" fmla="*/ 252 h 10000"/>
              <a:gd name="connsiteX4" fmla="*/ 7897 w 10000"/>
              <a:gd name="connsiteY4" fmla="*/ 436 h 10000"/>
              <a:gd name="connsiteX5" fmla="*/ 8135 w 10000"/>
              <a:gd name="connsiteY5" fmla="*/ 619 h 10000"/>
              <a:gd name="connsiteX6" fmla="*/ 8353 w 10000"/>
              <a:gd name="connsiteY6" fmla="*/ 802 h 10000"/>
              <a:gd name="connsiteX7" fmla="*/ 8571 w 10000"/>
              <a:gd name="connsiteY7" fmla="*/ 1003 h 10000"/>
              <a:gd name="connsiteX8" fmla="*/ 8770 w 10000"/>
              <a:gd name="connsiteY8" fmla="*/ 1220 h 10000"/>
              <a:gd name="connsiteX9" fmla="*/ 8948 w 10000"/>
              <a:gd name="connsiteY9" fmla="*/ 1437 h 10000"/>
              <a:gd name="connsiteX10" fmla="*/ 9107 w 10000"/>
              <a:gd name="connsiteY10" fmla="*/ 1654 h 10000"/>
              <a:gd name="connsiteX11" fmla="*/ 9266 w 10000"/>
              <a:gd name="connsiteY11" fmla="*/ 1887 h 10000"/>
              <a:gd name="connsiteX12" fmla="*/ 9405 w 10000"/>
              <a:gd name="connsiteY12" fmla="*/ 2121 h 10000"/>
              <a:gd name="connsiteX13" fmla="*/ 9524 w 10000"/>
              <a:gd name="connsiteY13" fmla="*/ 2355 h 10000"/>
              <a:gd name="connsiteX14" fmla="*/ 9643 w 10000"/>
              <a:gd name="connsiteY14" fmla="*/ 2605 h 10000"/>
              <a:gd name="connsiteX15" fmla="*/ 9742 w 10000"/>
              <a:gd name="connsiteY15" fmla="*/ 2856 h 10000"/>
              <a:gd name="connsiteX16" fmla="*/ 9821 w 10000"/>
              <a:gd name="connsiteY16" fmla="*/ 3106 h 10000"/>
              <a:gd name="connsiteX17" fmla="*/ 9881 w 10000"/>
              <a:gd name="connsiteY17" fmla="*/ 3357 h 10000"/>
              <a:gd name="connsiteX18" fmla="*/ 9940 w 10000"/>
              <a:gd name="connsiteY18" fmla="*/ 3606 h 10000"/>
              <a:gd name="connsiteX19" fmla="*/ 9980 w 10000"/>
              <a:gd name="connsiteY19" fmla="*/ 3874 h 10000"/>
              <a:gd name="connsiteX20" fmla="*/ 10000 w 10000"/>
              <a:gd name="connsiteY20" fmla="*/ 4141 h 10000"/>
              <a:gd name="connsiteX21" fmla="*/ 10000 w 10000"/>
              <a:gd name="connsiteY21" fmla="*/ 4392 h 10000"/>
              <a:gd name="connsiteX22" fmla="*/ 10000 w 10000"/>
              <a:gd name="connsiteY22" fmla="*/ 4658 h 10000"/>
              <a:gd name="connsiteX23" fmla="*/ 9980 w 10000"/>
              <a:gd name="connsiteY23" fmla="*/ 4926 h 10000"/>
              <a:gd name="connsiteX24" fmla="*/ 9940 w 10000"/>
              <a:gd name="connsiteY24" fmla="*/ 5193 h 10000"/>
              <a:gd name="connsiteX25" fmla="*/ 9901 w 10000"/>
              <a:gd name="connsiteY25" fmla="*/ 5459 h 10000"/>
              <a:gd name="connsiteX26" fmla="*/ 9841 w 10000"/>
              <a:gd name="connsiteY26" fmla="*/ 5710 h 10000"/>
              <a:gd name="connsiteX27" fmla="*/ 9762 w 10000"/>
              <a:gd name="connsiteY27" fmla="*/ 5977 h 10000"/>
              <a:gd name="connsiteX28" fmla="*/ 9663 w 10000"/>
              <a:gd name="connsiteY28" fmla="*/ 6227 h 10000"/>
              <a:gd name="connsiteX29" fmla="*/ 9544 w 10000"/>
              <a:gd name="connsiteY29" fmla="*/ 6494 h 10000"/>
              <a:gd name="connsiteX30" fmla="*/ 9425 w 10000"/>
              <a:gd name="connsiteY30" fmla="*/ 6745 h 10000"/>
              <a:gd name="connsiteX31" fmla="*/ 9286 w 10000"/>
              <a:gd name="connsiteY31" fmla="*/ 6995 h 10000"/>
              <a:gd name="connsiteX32" fmla="*/ 9127 w 10000"/>
              <a:gd name="connsiteY32" fmla="*/ 7229 h 10000"/>
              <a:gd name="connsiteX33" fmla="*/ 8948 w 10000"/>
              <a:gd name="connsiteY33" fmla="*/ 7480 h 10000"/>
              <a:gd name="connsiteX34" fmla="*/ 8948 w 10000"/>
              <a:gd name="connsiteY34" fmla="*/ 7480 h 10000"/>
              <a:gd name="connsiteX35" fmla="*/ 8770 w 10000"/>
              <a:gd name="connsiteY35" fmla="*/ 7713 h 10000"/>
              <a:gd name="connsiteX36" fmla="*/ 8571 w 10000"/>
              <a:gd name="connsiteY36" fmla="*/ 7931 h 10000"/>
              <a:gd name="connsiteX37" fmla="*/ 8353 w 10000"/>
              <a:gd name="connsiteY37" fmla="*/ 8147 h 10000"/>
              <a:gd name="connsiteX38" fmla="*/ 8135 w 10000"/>
              <a:gd name="connsiteY38" fmla="*/ 8347 h 10000"/>
              <a:gd name="connsiteX39" fmla="*/ 7917 w 10000"/>
              <a:gd name="connsiteY39" fmla="*/ 8531 h 10000"/>
              <a:gd name="connsiteX40" fmla="*/ 7679 w 10000"/>
              <a:gd name="connsiteY40" fmla="*/ 8715 h 10000"/>
              <a:gd name="connsiteX41" fmla="*/ 7421 w 10000"/>
              <a:gd name="connsiteY41" fmla="*/ 8882 h 10000"/>
              <a:gd name="connsiteX42" fmla="*/ 7163 w 10000"/>
              <a:gd name="connsiteY42" fmla="*/ 9032 h 10000"/>
              <a:gd name="connsiteX43" fmla="*/ 6905 w 10000"/>
              <a:gd name="connsiteY43" fmla="*/ 9182 h 10000"/>
              <a:gd name="connsiteX44" fmla="*/ 6627 w 10000"/>
              <a:gd name="connsiteY44" fmla="*/ 9316 h 10000"/>
              <a:gd name="connsiteX45" fmla="*/ 6349 w 10000"/>
              <a:gd name="connsiteY45" fmla="*/ 9432 h 10000"/>
              <a:gd name="connsiteX46" fmla="*/ 6071 w 10000"/>
              <a:gd name="connsiteY46" fmla="*/ 9549 h 10000"/>
              <a:gd name="connsiteX47" fmla="*/ 5774 w 10000"/>
              <a:gd name="connsiteY47" fmla="*/ 9650 h 10000"/>
              <a:gd name="connsiteX48" fmla="*/ 5496 w 10000"/>
              <a:gd name="connsiteY48" fmla="*/ 9733 h 10000"/>
              <a:gd name="connsiteX49" fmla="*/ 5198 w 10000"/>
              <a:gd name="connsiteY49" fmla="*/ 9800 h 10000"/>
              <a:gd name="connsiteX50" fmla="*/ 4881 w 10000"/>
              <a:gd name="connsiteY50" fmla="*/ 9866 h 10000"/>
              <a:gd name="connsiteX51" fmla="*/ 4583 w 10000"/>
              <a:gd name="connsiteY51" fmla="*/ 9916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6 h 10000"/>
              <a:gd name="connsiteX59" fmla="*/ 2083 w 10000"/>
              <a:gd name="connsiteY59" fmla="*/ 9866 h 10000"/>
              <a:gd name="connsiteX60" fmla="*/ 1786 w 10000"/>
              <a:gd name="connsiteY60" fmla="*/ 9800 h 10000"/>
              <a:gd name="connsiteX61" fmla="*/ 1468 w 10000"/>
              <a:gd name="connsiteY61" fmla="*/ 9733 h 10000"/>
              <a:gd name="connsiteX62" fmla="*/ 1171 w 10000"/>
              <a:gd name="connsiteY62" fmla="*/ 9633 h 10000"/>
              <a:gd name="connsiteX63" fmla="*/ 873 w 10000"/>
              <a:gd name="connsiteY63" fmla="*/ 9533 h 10000"/>
              <a:gd name="connsiteX64" fmla="*/ 575 w 10000"/>
              <a:gd name="connsiteY64" fmla="*/ 9416 h 10000"/>
              <a:gd name="connsiteX65" fmla="*/ 278 w 10000"/>
              <a:gd name="connsiteY65" fmla="*/ 9282 h 10000"/>
              <a:gd name="connsiteX66" fmla="*/ 0 w 10000"/>
              <a:gd name="connsiteY66" fmla="*/ 9132 h 10000"/>
              <a:gd name="connsiteX0" fmla="*/ 0 w 10000"/>
              <a:gd name="connsiteY0" fmla="*/ 9132 h 10000"/>
              <a:gd name="connsiteX1" fmla="*/ 7221 w 10000"/>
              <a:gd name="connsiteY1" fmla="*/ 0 h 10000"/>
              <a:gd name="connsiteX2" fmla="*/ 7401 w 10000"/>
              <a:gd name="connsiteY2" fmla="*/ 85 h 10000"/>
              <a:gd name="connsiteX3" fmla="*/ 7659 w 10000"/>
              <a:gd name="connsiteY3" fmla="*/ 252 h 10000"/>
              <a:gd name="connsiteX4" fmla="*/ 7897 w 10000"/>
              <a:gd name="connsiteY4" fmla="*/ 436 h 10000"/>
              <a:gd name="connsiteX5" fmla="*/ 8135 w 10000"/>
              <a:gd name="connsiteY5" fmla="*/ 619 h 10000"/>
              <a:gd name="connsiteX6" fmla="*/ 8353 w 10000"/>
              <a:gd name="connsiteY6" fmla="*/ 802 h 10000"/>
              <a:gd name="connsiteX7" fmla="*/ 8571 w 10000"/>
              <a:gd name="connsiteY7" fmla="*/ 1003 h 10000"/>
              <a:gd name="connsiteX8" fmla="*/ 8770 w 10000"/>
              <a:gd name="connsiteY8" fmla="*/ 1220 h 10000"/>
              <a:gd name="connsiteX9" fmla="*/ 8948 w 10000"/>
              <a:gd name="connsiteY9" fmla="*/ 1437 h 10000"/>
              <a:gd name="connsiteX10" fmla="*/ 9107 w 10000"/>
              <a:gd name="connsiteY10" fmla="*/ 1654 h 10000"/>
              <a:gd name="connsiteX11" fmla="*/ 9266 w 10000"/>
              <a:gd name="connsiteY11" fmla="*/ 1887 h 10000"/>
              <a:gd name="connsiteX12" fmla="*/ 9405 w 10000"/>
              <a:gd name="connsiteY12" fmla="*/ 2121 h 10000"/>
              <a:gd name="connsiteX13" fmla="*/ 9524 w 10000"/>
              <a:gd name="connsiteY13" fmla="*/ 2355 h 10000"/>
              <a:gd name="connsiteX14" fmla="*/ 9643 w 10000"/>
              <a:gd name="connsiteY14" fmla="*/ 2605 h 10000"/>
              <a:gd name="connsiteX15" fmla="*/ 9742 w 10000"/>
              <a:gd name="connsiteY15" fmla="*/ 2856 h 10000"/>
              <a:gd name="connsiteX16" fmla="*/ 9821 w 10000"/>
              <a:gd name="connsiteY16" fmla="*/ 3106 h 10000"/>
              <a:gd name="connsiteX17" fmla="*/ 9881 w 10000"/>
              <a:gd name="connsiteY17" fmla="*/ 3357 h 10000"/>
              <a:gd name="connsiteX18" fmla="*/ 9940 w 10000"/>
              <a:gd name="connsiteY18" fmla="*/ 3606 h 10000"/>
              <a:gd name="connsiteX19" fmla="*/ 9980 w 10000"/>
              <a:gd name="connsiteY19" fmla="*/ 3874 h 10000"/>
              <a:gd name="connsiteX20" fmla="*/ 10000 w 10000"/>
              <a:gd name="connsiteY20" fmla="*/ 4141 h 10000"/>
              <a:gd name="connsiteX21" fmla="*/ 10000 w 10000"/>
              <a:gd name="connsiteY21" fmla="*/ 4392 h 10000"/>
              <a:gd name="connsiteX22" fmla="*/ 10000 w 10000"/>
              <a:gd name="connsiteY22" fmla="*/ 4658 h 10000"/>
              <a:gd name="connsiteX23" fmla="*/ 9980 w 10000"/>
              <a:gd name="connsiteY23" fmla="*/ 4926 h 10000"/>
              <a:gd name="connsiteX24" fmla="*/ 9940 w 10000"/>
              <a:gd name="connsiteY24" fmla="*/ 5193 h 10000"/>
              <a:gd name="connsiteX25" fmla="*/ 9901 w 10000"/>
              <a:gd name="connsiteY25" fmla="*/ 5459 h 10000"/>
              <a:gd name="connsiteX26" fmla="*/ 9841 w 10000"/>
              <a:gd name="connsiteY26" fmla="*/ 5710 h 10000"/>
              <a:gd name="connsiteX27" fmla="*/ 9762 w 10000"/>
              <a:gd name="connsiteY27" fmla="*/ 5977 h 10000"/>
              <a:gd name="connsiteX28" fmla="*/ 9663 w 10000"/>
              <a:gd name="connsiteY28" fmla="*/ 6227 h 10000"/>
              <a:gd name="connsiteX29" fmla="*/ 9544 w 10000"/>
              <a:gd name="connsiteY29" fmla="*/ 6494 h 10000"/>
              <a:gd name="connsiteX30" fmla="*/ 9425 w 10000"/>
              <a:gd name="connsiteY30" fmla="*/ 6745 h 10000"/>
              <a:gd name="connsiteX31" fmla="*/ 9286 w 10000"/>
              <a:gd name="connsiteY31" fmla="*/ 6995 h 10000"/>
              <a:gd name="connsiteX32" fmla="*/ 9127 w 10000"/>
              <a:gd name="connsiteY32" fmla="*/ 7229 h 10000"/>
              <a:gd name="connsiteX33" fmla="*/ 8948 w 10000"/>
              <a:gd name="connsiteY33" fmla="*/ 7480 h 10000"/>
              <a:gd name="connsiteX34" fmla="*/ 8948 w 10000"/>
              <a:gd name="connsiteY34" fmla="*/ 7480 h 10000"/>
              <a:gd name="connsiteX35" fmla="*/ 8770 w 10000"/>
              <a:gd name="connsiteY35" fmla="*/ 7713 h 10000"/>
              <a:gd name="connsiteX36" fmla="*/ 8571 w 10000"/>
              <a:gd name="connsiteY36" fmla="*/ 7931 h 10000"/>
              <a:gd name="connsiteX37" fmla="*/ 8353 w 10000"/>
              <a:gd name="connsiteY37" fmla="*/ 8147 h 10000"/>
              <a:gd name="connsiteX38" fmla="*/ 8135 w 10000"/>
              <a:gd name="connsiteY38" fmla="*/ 8347 h 10000"/>
              <a:gd name="connsiteX39" fmla="*/ 7917 w 10000"/>
              <a:gd name="connsiteY39" fmla="*/ 8531 h 10000"/>
              <a:gd name="connsiteX40" fmla="*/ 7679 w 10000"/>
              <a:gd name="connsiteY40" fmla="*/ 8715 h 10000"/>
              <a:gd name="connsiteX41" fmla="*/ 7421 w 10000"/>
              <a:gd name="connsiteY41" fmla="*/ 8882 h 10000"/>
              <a:gd name="connsiteX42" fmla="*/ 7163 w 10000"/>
              <a:gd name="connsiteY42" fmla="*/ 9032 h 10000"/>
              <a:gd name="connsiteX43" fmla="*/ 6905 w 10000"/>
              <a:gd name="connsiteY43" fmla="*/ 9182 h 10000"/>
              <a:gd name="connsiteX44" fmla="*/ 6627 w 10000"/>
              <a:gd name="connsiteY44" fmla="*/ 9316 h 10000"/>
              <a:gd name="connsiteX45" fmla="*/ 6349 w 10000"/>
              <a:gd name="connsiteY45" fmla="*/ 9432 h 10000"/>
              <a:gd name="connsiteX46" fmla="*/ 6071 w 10000"/>
              <a:gd name="connsiteY46" fmla="*/ 9549 h 10000"/>
              <a:gd name="connsiteX47" fmla="*/ 5774 w 10000"/>
              <a:gd name="connsiteY47" fmla="*/ 9650 h 10000"/>
              <a:gd name="connsiteX48" fmla="*/ 5496 w 10000"/>
              <a:gd name="connsiteY48" fmla="*/ 9733 h 10000"/>
              <a:gd name="connsiteX49" fmla="*/ 5198 w 10000"/>
              <a:gd name="connsiteY49" fmla="*/ 9800 h 10000"/>
              <a:gd name="connsiteX50" fmla="*/ 4881 w 10000"/>
              <a:gd name="connsiteY50" fmla="*/ 9866 h 10000"/>
              <a:gd name="connsiteX51" fmla="*/ 4583 w 10000"/>
              <a:gd name="connsiteY51" fmla="*/ 9916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6 h 10000"/>
              <a:gd name="connsiteX59" fmla="*/ 2083 w 10000"/>
              <a:gd name="connsiteY59" fmla="*/ 9866 h 10000"/>
              <a:gd name="connsiteX60" fmla="*/ 1786 w 10000"/>
              <a:gd name="connsiteY60" fmla="*/ 9800 h 10000"/>
              <a:gd name="connsiteX61" fmla="*/ 1468 w 10000"/>
              <a:gd name="connsiteY61" fmla="*/ 9733 h 10000"/>
              <a:gd name="connsiteX62" fmla="*/ 1171 w 10000"/>
              <a:gd name="connsiteY62" fmla="*/ 9633 h 10000"/>
              <a:gd name="connsiteX63" fmla="*/ 873 w 10000"/>
              <a:gd name="connsiteY63" fmla="*/ 9533 h 10000"/>
              <a:gd name="connsiteX64" fmla="*/ 575 w 10000"/>
              <a:gd name="connsiteY64" fmla="*/ 9416 h 10000"/>
              <a:gd name="connsiteX65" fmla="*/ 278 w 10000"/>
              <a:gd name="connsiteY65" fmla="*/ 9282 h 10000"/>
              <a:gd name="connsiteX66" fmla="*/ 0 w 10000"/>
              <a:gd name="connsiteY66" fmla="*/ 9132 h 10000"/>
              <a:gd name="connsiteX0" fmla="*/ 0 w 10000"/>
              <a:gd name="connsiteY0" fmla="*/ 9132 h 10000"/>
              <a:gd name="connsiteX1" fmla="*/ 7221 w 10000"/>
              <a:gd name="connsiteY1" fmla="*/ 0 h 10000"/>
              <a:gd name="connsiteX2" fmla="*/ 7401 w 10000"/>
              <a:gd name="connsiteY2" fmla="*/ 85 h 10000"/>
              <a:gd name="connsiteX3" fmla="*/ 7659 w 10000"/>
              <a:gd name="connsiteY3" fmla="*/ 252 h 10000"/>
              <a:gd name="connsiteX4" fmla="*/ 7897 w 10000"/>
              <a:gd name="connsiteY4" fmla="*/ 436 h 10000"/>
              <a:gd name="connsiteX5" fmla="*/ 8135 w 10000"/>
              <a:gd name="connsiteY5" fmla="*/ 619 h 10000"/>
              <a:gd name="connsiteX6" fmla="*/ 8353 w 10000"/>
              <a:gd name="connsiteY6" fmla="*/ 802 h 10000"/>
              <a:gd name="connsiteX7" fmla="*/ 8571 w 10000"/>
              <a:gd name="connsiteY7" fmla="*/ 1003 h 10000"/>
              <a:gd name="connsiteX8" fmla="*/ 8770 w 10000"/>
              <a:gd name="connsiteY8" fmla="*/ 1220 h 10000"/>
              <a:gd name="connsiteX9" fmla="*/ 8948 w 10000"/>
              <a:gd name="connsiteY9" fmla="*/ 1437 h 10000"/>
              <a:gd name="connsiteX10" fmla="*/ 9107 w 10000"/>
              <a:gd name="connsiteY10" fmla="*/ 1654 h 10000"/>
              <a:gd name="connsiteX11" fmla="*/ 9266 w 10000"/>
              <a:gd name="connsiteY11" fmla="*/ 1887 h 10000"/>
              <a:gd name="connsiteX12" fmla="*/ 9405 w 10000"/>
              <a:gd name="connsiteY12" fmla="*/ 2121 h 10000"/>
              <a:gd name="connsiteX13" fmla="*/ 9524 w 10000"/>
              <a:gd name="connsiteY13" fmla="*/ 2355 h 10000"/>
              <a:gd name="connsiteX14" fmla="*/ 9643 w 10000"/>
              <a:gd name="connsiteY14" fmla="*/ 2605 h 10000"/>
              <a:gd name="connsiteX15" fmla="*/ 9742 w 10000"/>
              <a:gd name="connsiteY15" fmla="*/ 2856 h 10000"/>
              <a:gd name="connsiteX16" fmla="*/ 9821 w 10000"/>
              <a:gd name="connsiteY16" fmla="*/ 3106 h 10000"/>
              <a:gd name="connsiteX17" fmla="*/ 9881 w 10000"/>
              <a:gd name="connsiteY17" fmla="*/ 3357 h 10000"/>
              <a:gd name="connsiteX18" fmla="*/ 9940 w 10000"/>
              <a:gd name="connsiteY18" fmla="*/ 3606 h 10000"/>
              <a:gd name="connsiteX19" fmla="*/ 9980 w 10000"/>
              <a:gd name="connsiteY19" fmla="*/ 3874 h 10000"/>
              <a:gd name="connsiteX20" fmla="*/ 10000 w 10000"/>
              <a:gd name="connsiteY20" fmla="*/ 4141 h 10000"/>
              <a:gd name="connsiteX21" fmla="*/ 10000 w 10000"/>
              <a:gd name="connsiteY21" fmla="*/ 4392 h 10000"/>
              <a:gd name="connsiteX22" fmla="*/ 10000 w 10000"/>
              <a:gd name="connsiteY22" fmla="*/ 4658 h 10000"/>
              <a:gd name="connsiteX23" fmla="*/ 9980 w 10000"/>
              <a:gd name="connsiteY23" fmla="*/ 4926 h 10000"/>
              <a:gd name="connsiteX24" fmla="*/ 9940 w 10000"/>
              <a:gd name="connsiteY24" fmla="*/ 5193 h 10000"/>
              <a:gd name="connsiteX25" fmla="*/ 9901 w 10000"/>
              <a:gd name="connsiteY25" fmla="*/ 5459 h 10000"/>
              <a:gd name="connsiteX26" fmla="*/ 9841 w 10000"/>
              <a:gd name="connsiteY26" fmla="*/ 5710 h 10000"/>
              <a:gd name="connsiteX27" fmla="*/ 9762 w 10000"/>
              <a:gd name="connsiteY27" fmla="*/ 5977 h 10000"/>
              <a:gd name="connsiteX28" fmla="*/ 9663 w 10000"/>
              <a:gd name="connsiteY28" fmla="*/ 6227 h 10000"/>
              <a:gd name="connsiteX29" fmla="*/ 9544 w 10000"/>
              <a:gd name="connsiteY29" fmla="*/ 6494 h 10000"/>
              <a:gd name="connsiteX30" fmla="*/ 9425 w 10000"/>
              <a:gd name="connsiteY30" fmla="*/ 6745 h 10000"/>
              <a:gd name="connsiteX31" fmla="*/ 9286 w 10000"/>
              <a:gd name="connsiteY31" fmla="*/ 6995 h 10000"/>
              <a:gd name="connsiteX32" fmla="*/ 9127 w 10000"/>
              <a:gd name="connsiteY32" fmla="*/ 7229 h 10000"/>
              <a:gd name="connsiteX33" fmla="*/ 8948 w 10000"/>
              <a:gd name="connsiteY33" fmla="*/ 7480 h 10000"/>
              <a:gd name="connsiteX34" fmla="*/ 8948 w 10000"/>
              <a:gd name="connsiteY34" fmla="*/ 7480 h 10000"/>
              <a:gd name="connsiteX35" fmla="*/ 8770 w 10000"/>
              <a:gd name="connsiteY35" fmla="*/ 7713 h 10000"/>
              <a:gd name="connsiteX36" fmla="*/ 8571 w 10000"/>
              <a:gd name="connsiteY36" fmla="*/ 7931 h 10000"/>
              <a:gd name="connsiteX37" fmla="*/ 8353 w 10000"/>
              <a:gd name="connsiteY37" fmla="*/ 8147 h 10000"/>
              <a:gd name="connsiteX38" fmla="*/ 8135 w 10000"/>
              <a:gd name="connsiteY38" fmla="*/ 8347 h 10000"/>
              <a:gd name="connsiteX39" fmla="*/ 7917 w 10000"/>
              <a:gd name="connsiteY39" fmla="*/ 8531 h 10000"/>
              <a:gd name="connsiteX40" fmla="*/ 7679 w 10000"/>
              <a:gd name="connsiteY40" fmla="*/ 8715 h 10000"/>
              <a:gd name="connsiteX41" fmla="*/ 7421 w 10000"/>
              <a:gd name="connsiteY41" fmla="*/ 8882 h 10000"/>
              <a:gd name="connsiteX42" fmla="*/ 7163 w 10000"/>
              <a:gd name="connsiteY42" fmla="*/ 9032 h 10000"/>
              <a:gd name="connsiteX43" fmla="*/ 6905 w 10000"/>
              <a:gd name="connsiteY43" fmla="*/ 9182 h 10000"/>
              <a:gd name="connsiteX44" fmla="*/ 6627 w 10000"/>
              <a:gd name="connsiteY44" fmla="*/ 9316 h 10000"/>
              <a:gd name="connsiteX45" fmla="*/ 6349 w 10000"/>
              <a:gd name="connsiteY45" fmla="*/ 9432 h 10000"/>
              <a:gd name="connsiteX46" fmla="*/ 6071 w 10000"/>
              <a:gd name="connsiteY46" fmla="*/ 9549 h 10000"/>
              <a:gd name="connsiteX47" fmla="*/ 5774 w 10000"/>
              <a:gd name="connsiteY47" fmla="*/ 9650 h 10000"/>
              <a:gd name="connsiteX48" fmla="*/ 5496 w 10000"/>
              <a:gd name="connsiteY48" fmla="*/ 9733 h 10000"/>
              <a:gd name="connsiteX49" fmla="*/ 5198 w 10000"/>
              <a:gd name="connsiteY49" fmla="*/ 9800 h 10000"/>
              <a:gd name="connsiteX50" fmla="*/ 4881 w 10000"/>
              <a:gd name="connsiteY50" fmla="*/ 9866 h 10000"/>
              <a:gd name="connsiteX51" fmla="*/ 4583 w 10000"/>
              <a:gd name="connsiteY51" fmla="*/ 9916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6 h 10000"/>
              <a:gd name="connsiteX59" fmla="*/ 2083 w 10000"/>
              <a:gd name="connsiteY59" fmla="*/ 9866 h 10000"/>
              <a:gd name="connsiteX60" fmla="*/ 1786 w 10000"/>
              <a:gd name="connsiteY60" fmla="*/ 9800 h 10000"/>
              <a:gd name="connsiteX61" fmla="*/ 1468 w 10000"/>
              <a:gd name="connsiteY61" fmla="*/ 9733 h 10000"/>
              <a:gd name="connsiteX62" fmla="*/ 1171 w 10000"/>
              <a:gd name="connsiteY62" fmla="*/ 9633 h 10000"/>
              <a:gd name="connsiteX63" fmla="*/ 873 w 10000"/>
              <a:gd name="connsiteY63" fmla="*/ 9533 h 10000"/>
              <a:gd name="connsiteX64" fmla="*/ 575 w 10000"/>
              <a:gd name="connsiteY64" fmla="*/ 9416 h 10000"/>
              <a:gd name="connsiteX65" fmla="*/ 278 w 10000"/>
              <a:gd name="connsiteY65" fmla="*/ 9282 h 10000"/>
              <a:gd name="connsiteX66" fmla="*/ 0 w 10000"/>
              <a:gd name="connsiteY66" fmla="*/ 9132 h 10000"/>
              <a:gd name="connsiteX0" fmla="*/ 0 w 10000"/>
              <a:gd name="connsiteY0" fmla="*/ 9132 h 10000"/>
              <a:gd name="connsiteX1" fmla="*/ 7221 w 10000"/>
              <a:gd name="connsiteY1" fmla="*/ 0 h 10000"/>
              <a:gd name="connsiteX2" fmla="*/ 7401 w 10000"/>
              <a:gd name="connsiteY2" fmla="*/ 85 h 10000"/>
              <a:gd name="connsiteX3" fmla="*/ 7659 w 10000"/>
              <a:gd name="connsiteY3" fmla="*/ 252 h 10000"/>
              <a:gd name="connsiteX4" fmla="*/ 7897 w 10000"/>
              <a:gd name="connsiteY4" fmla="*/ 436 h 10000"/>
              <a:gd name="connsiteX5" fmla="*/ 8135 w 10000"/>
              <a:gd name="connsiteY5" fmla="*/ 619 h 10000"/>
              <a:gd name="connsiteX6" fmla="*/ 8353 w 10000"/>
              <a:gd name="connsiteY6" fmla="*/ 802 h 10000"/>
              <a:gd name="connsiteX7" fmla="*/ 8571 w 10000"/>
              <a:gd name="connsiteY7" fmla="*/ 1003 h 10000"/>
              <a:gd name="connsiteX8" fmla="*/ 8770 w 10000"/>
              <a:gd name="connsiteY8" fmla="*/ 1220 h 10000"/>
              <a:gd name="connsiteX9" fmla="*/ 8948 w 10000"/>
              <a:gd name="connsiteY9" fmla="*/ 1437 h 10000"/>
              <a:gd name="connsiteX10" fmla="*/ 9107 w 10000"/>
              <a:gd name="connsiteY10" fmla="*/ 1654 h 10000"/>
              <a:gd name="connsiteX11" fmla="*/ 9266 w 10000"/>
              <a:gd name="connsiteY11" fmla="*/ 1887 h 10000"/>
              <a:gd name="connsiteX12" fmla="*/ 9405 w 10000"/>
              <a:gd name="connsiteY12" fmla="*/ 2121 h 10000"/>
              <a:gd name="connsiteX13" fmla="*/ 9524 w 10000"/>
              <a:gd name="connsiteY13" fmla="*/ 2355 h 10000"/>
              <a:gd name="connsiteX14" fmla="*/ 9643 w 10000"/>
              <a:gd name="connsiteY14" fmla="*/ 2605 h 10000"/>
              <a:gd name="connsiteX15" fmla="*/ 9742 w 10000"/>
              <a:gd name="connsiteY15" fmla="*/ 2856 h 10000"/>
              <a:gd name="connsiteX16" fmla="*/ 9821 w 10000"/>
              <a:gd name="connsiteY16" fmla="*/ 3106 h 10000"/>
              <a:gd name="connsiteX17" fmla="*/ 9881 w 10000"/>
              <a:gd name="connsiteY17" fmla="*/ 3357 h 10000"/>
              <a:gd name="connsiteX18" fmla="*/ 9940 w 10000"/>
              <a:gd name="connsiteY18" fmla="*/ 3606 h 10000"/>
              <a:gd name="connsiteX19" fmla="*/ 9980 w 10000"/>
              <a:gd name="connsiteY19" fmla="*/ 3874 h 10000"/>
              <a:gd name="connsiteX20" fmla="*/ 10000 w 10000"/>
              <a:gd name="connsiteY20" fmla="*/ 4141 h 10000"/>
              <a:gd name="connsiteX21" fmla="*/ 10000 w 10000"/>
              <a:gd name="connsiteY21" fmla="*/ 4392 h 10000"/>
              <a:gd name="connsiteX22" fmla="*/ 10000 w 10000"/>
              <a:gd name="connsiteY22" fmla="*/ 4658 h 10000"/>
              <a:gd name="connsiteX23" fmla="*/ 9980 w 10000"/>
              <a:gd name="connsiteY23" fmla="*/ 4926 h 10000"/>
              <a:gd name="connsiteX24" fmla="*/ 9940 w 10000"/>
              <a:gd name="connsiteY24" fmla="*/ 5193 h 10000"/>
              <a:gd name="connsiteX25" fmla="*/ 9901 w 10000"/>
              <a:gd name="connsiteY25" fmla="*/ 5459 h 10000"/>
              <a:gd name="connsiteX26" fmla="*/ 9841 w 10000"/>
              <a:gd name="connsiteY26" fmla="*/ 5710 h 10000"/>
              <a:gd name="connsiteX27" fmla="*/ 9762 w 10000"/>
              <a:gd name="connsiteY27" fmla="*/ 5977 h 10000"/>
              <a:gd name="connsiteX28" fmla="*/ 9663 w 10000"/>
              <a:gd name="connsiteY28" fmla="*/ 6227 h 10000"/>
              <a:gd name="connsiteX29" fmla="*/ 9544 w 10000"/>
              <a:gd name="connsiteY29" fmla="*/ 6494 h 10000"/>
              <a:gd name="connsiteX30" fmla="*/ 9425 w 10000"/>
              <a:gd name="connsiteY30" fmla="*/ 6745 h 10000"/>
              <a:gd name="connsiteX31" fmla="*/ 9286 w 10000"/>
              <a:gd name="connsiteY31" fmla="*/ 6995 h 10000"/>
              <a:gd name="connsiteX32" fmla="*/ 9127 w 10000"/>
              <a:gd name="connsiteY32" fmla="*/ 7229 h 10000"/>
              <a:gd name="connsiteX33" fmla="*/ 8948 w 10000"/>
              <a:gd name="connsiteY33" fmla="*/ 7480 h 10000"/>
              <a:gd name="connsiteX34" fmla="*/ 8948 w 10000"/>
              <a:gd name="connsiteY34" fmla="*/ 7480 h 10000"/>
              <a:gd name="connsiteX35" fmla="*/ 8770 w 10000"/>
              <a:gd name="connsiteY35" fmla="*/ 7713 h 10000"/>
              <a:gd name="connsiteX36" fmla="*/ 8571 w 10000"/>
              <a:gd name="connsiteY36" fmla="*/ 7931 h 10000"/>
              <a:gd name="connsiteX37" fmla="*/ 8353 w 10000"/>
              <a:gd name="connsiteY37" fmla="*/ 8147 h 10000"/>
              <a:gd name="connsiteX38" fmla="*/ 8135 w 10000"/>
              <a:gd name="connsiteY38" fmla="*/ 8347 h 10000"/>
              <a:gd name="connsiteX39" fmla="*/ 7917 w 10000"/>
              <a:gd name="connsiteY39" fmla="*/ 8531 h 10000"/>
              <a:gd name="connsiteX40" fmla="*/ 7679 w 10000"/>
              <a:gd name="connsiteY40" fmla="*/ 8715 h 10000"/>
              <a:gd name="connsiteX41" fmla="*/ 7421 w 10000"/>
              <a:gd name="connsiteY41" fmla="*/ 8882 h 10000"/>
              <a:gd name="connsiteX42" fmla="*/ 7163 w 10000"/>
              <a:gd name="connsiteY42" fmla="*/ 9032 h 10000"/>
              <a:gd name="connsiteX43" fmla="*/ 6905 w 10000"/>
              <a:gd name="connsiteY43" fmla="*/ 9182 h 10000"/>
              <a:gd name="connsiteX44" fmla="*/ 6627 w 10000"/>
              <a:gd name="connsiteY44" fmla="*/ 9316 h 10000"/>
              <a:gd name="connsiteX45" fmla="*/ 6349 w 10000"/>
              <a:gd name="connsiteY45" fmla="*/ 9432 h 10000"/>
              <a:gd name="connsiteX46" fmla="*/ 6071 w 10000"/>
              <a:gd name="connsiteY46" fmla="*/ 9549 h 10000"/>
              <a:gd name="connsiteX47" fmla="*/ 5774 w 10000"/>
              <a:gd name="connsiteY47" fmla="*/ 9650 h 10000"/>
              <a:gd name="connsiteX48" fmla="*/ 5496 w 10000"/>
              <a:gd name="connsiteY48" fmla="*/ 9733 h 10000"/>
              <a:gd name="connsiteX49" fmla="*/ 5198 w 10000"/>
              <a:gd name="connsiteY49" fmla="*/ 9800 h 10000"/>
              <a:gd name="connsiteX50" fmla="*/ 4881 w 10000"/>
              <a:gd name="connsiteY50" fmla="*/ 9866 h 10000"/>
              <a:gd name="connsiteX51" fmla="*/ 4583 w 10000"/>
              <a:gd name="connsiteY51" fmla="*/ 9916 h 10000"/>
              <a:gd name="connsiteX52" fmla="*/ 4266 w 10000"/>
              <a:gd name="connsiteY52" fmla="*/ 9950 h 10000"/>
              <a:gd name="connsiteX53" fmla="*/ 3968 w 10000"/>
              <a:gd name="connsiteY53" fmla="*/ 9983 h 10000"/>
              <a:gd name="connsiteX54" fmla="*/ 3651 w 10000"/>
              <a:gd name="connsiteY54" fmla="*/ 10000 h 10000"/>
              <a:gd name="connsiteX55" fmla="*/ 3333 w 10000"/>
              <a:gd name="connsiteY55" fmla="*/ 10000 h 10000"/>
              <a:gd name="connsiteX56" fmla="*/ 3036 w 10000"/>
              <a:gd name="connsiteY56" fmla="*/ 9983 h 10000"/>
              <a:gd name="connsiteX57" fmla="*/ 2718 w 10000"/>
              <a:gd name="connsiteY57" fmla="*/ 9950 h 10000"/>
              <a:gd name="connsiteX58" fmla="*/ 2401 w 10000"/>
              <a:gd name="connsiteY58" fmla="*/ 9916 h 10000"/>
              <a:gd name="connsiteX59" fmla="*/ 2083 w 10000"/>
              <a:gd name="connsiteY59" fmla="*/ 9866 h 10000"/>
              <a:gd name="connsiteX60" fmla="*/ 1786 w 10000"/>
              <a:gd name="connsiteY60" fmla="*/ 9800 h 10000"/>
              <a:gd name="connsiteX61" fmla="*/ 1468 w 10000"/>
              <a:gd name="connsiteY61" fmla="*/ 9733 h 10000"/>
              <a:gd name="connsiteX62" fmla="*/ 1171 w 10000"/>
              <a:gd name="connsiteY62" fmla="*/ 9633 h 10000"/>
              <a:gd name="connsiteX63" fmla="*/ 873 w 10000"/>
              <a:gd name="connsiteY63" fmla="*/ 9533 h 10000"/>
              <a:gd name="connsiteX64" fmla="*/ 575 w 10000"/>
              <a:gd name="connsiteY64" fmla="*/ 9416 h 10000"/>
              <a:gd name="connsiteX65" fmla="*/ 278 w 10000"/>
              <a:gd name="connsiteY65" fmla="*/ 9282 h 10000"/>
              <a:gd name="connsiteX66" fmla="*/ 0 w 10000"/>
              <a:gd name="connsiteY66" fmla="*/ 913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0000" h="10000">
                <a:moveTo>
                  <a:pt x="0" y="9132"/>
                </a:moveTo>
                <a:cubicBezTo>
                  <a:pt x="-59" y="9118"/>
                  <a:pt x="7182" y="-52"/>
                  <a:pt x="7221" y="0"/>
                </a:cubicBezTo>
                <a:lnTo>
                  <a:pt x="7401" y="85"/>
                </a:lnTo>
                <a:lnTo>
                  <a:pt x="7659" y="252"/>
                </a:lnTo>
                <a:lnTo>
                  <a:pt x="7897" y="436"/>
                </a:lnTo>
                <a:lnTo>
                  <a:pt x="8135" y="619"/>
                </a:lnTo>
                <a:lnTo>
                  <a:pt x="8353" y="802"/>
                </a:lnTo>
                <a:lnTo>
                  <a:pt x="8571" y="1003"/>
                </a:lnTo>
                <a:lnTo>
                  <a:pt x="8770" y="1220"/>
                </a:lnTo>
                <a:lnTo>
                  <a:pt x="8948" y="1437"/>
                </a:lnTo>
                <a:lnTo>
                  <a:pt x="9107" y="1654"/>
                </a:lnTo>
                <a:lnTo>
                  <a:pt x="9266" y="1887"/>
                </a:lnTo>
                <a:cubicBezTo>
                  <a:pt x="9312" y="1965"/>
                  <a:pt x="9359" y="2043"/>
                  <a:pt x="9405" y="2121"/>
                </a:cubicBezTo>
                <a:cubicBezTo>
                  <a:pt x="9445" y="2199"/>
                  <a:pt x="9484" y="2277"/>
                  <a:pt x="9524" y="2355"/>
                </a:cubicBezTo>
                <a:cubicBezTo>
                  <a:pt x="9564" y="2438"/>
                  <a:pt x="9603" y="2522"/>
                  <a:pt x="9643" y="2605"/>
                </a:cubicBezTo>
                <a:cubicBezTo>
                  <a:pt x="9676" y="2689"/>
                  <a:pt x="9709" y="2772"/>
                  <a:pt x="9742" y="2856"/>
                </a:cubicBezTo>
                <a:cubicBezTo>
                  <a:pt x="9768" y="2939"/>
                  <a:pt x="9795" y="3023"/>
                  <a:pt x="9821" y="3106"/>
                </a:cubicBezTo>
                <a:cubicBezTo>
                  <a:pt x="9841" y="3190"/>
                  <a:pt x="9861" y="3273"/>
                  <a:pt x="9881" y="3357"/>
                </a:cubicBezTo>
                <a:cubicBezTo>
                  <a:pt x="9901" y="3440"/>
                  <a:pt x="9920" y="3523"/>
                  <a:pt x="9940" y="3606"/>
                </a:cubicBezTo>
                <a:cubicBezTo>
                  <a:pt x="9953" y="3696"/>
                  <a:pt x="9967" y="3785"/>
                  <a:pt x="9980" y="3874"/>
                </a:cubicBezTo>
                <a:cubicBezTo>
                  <a:pt x="9987" y="3963"/>
                  <a:pt x="9993" y="4052"/>
                  <a:pt x="10000" y="4141"/>
                </a:cubicBezTo>
                <a:lnTo>
                  <a:pt x="10000" y="4392"/>
                </a:lnTo>
                <a:lnTo>
                  <a:pt x="10000" y="4658"/>
                </a:lnTo>
                <a:cubicBezTo>
                  <a:pt x="9993" y="4748"/>
                  <a:pt x="9987" y="4836"/>
                  <a:pt x="9980" y="4926"/>
                </a:cubicBezTo>
                <a:cubicBezTo>
                  <a:pt x="9967" y="5015"/>
                  <a:pt x="9953" y="5104"/>
                  <a:pt x="9940" y="5193"/>
                </a:cubicBezTo>
                <a:cubicBezTo>
                  <a:pt x="9927" y="5281"/>
                  <a:pt x="9914" y="5371"/>
                  <a:pt x="9901" y="5459"/>
                </a:cubicBezTo>
                <a:cubicBezTo>
                  <a:pt x="9881" y="5543"/>
                  <a:pt x="9861" y="5626"/>
                  <a:pt x="9841" y="5710"/>
                </a:cubicBezTo>
                <a:cubicBezTo>
                  <a:pt x="9815" y="5799"/>
                  <a:pt x="9788" y="5888"/>
                  <a:pt x="9762" y="5977"/>
                </a:cubicBezTo>
                <a:cubicBezTo>
                  <a:pt x="9729" y="6060"/>
                  <a:pt x="9696" y="6144"/>
                  <a:pt x="9663" y="6227"/>
                </a:cubicBezTo>
                <a:cubicBezTo>
                  <a:pt x="9623" y="6316"/>
                  <a:pt x="9584" y="6406"/>
                  <a:pt x="9544" y="6494"/>
                </a:cubicBezTo>
                <a:lnTo>
                  <a:pt x="9425" y="6745"/>
                </a:lnTo>
                <a:lnTo>
                  <a:pt x="9286" y="6995"/>
                </a:lnTo>
                <a:lnTo>
                  <a:pt x="9127" y="7229"/>
                </a:lnTo>
                <a:lnTo>
                  <a:pt x="8948" y="7480"/>
                </a:lnTo>
                <a:lnTo>
                  <a:pt x="8948" y="7480"/>
                </a:lnTo>
                <a:cubicBezTo>
                  <a:pt x="8889" y="7558"/>
                  <a:pt x="8829" y="7635"/>
                  <a:pt x="8770" y="7713"/>
                </a:cubicBezTo>
                <a:cubicBezTo>
                  <a:pt x="8704" y="7786"/>
                  <a:pt x="8637" y="7858"/>
                  <a:pt x="8571" y="7931"/>
                </a:cubicBezTo>
                <a:lnTo>
                  <a:pt x="8353" y="8147"/>
                </a:lnTo>
                <a:lnTo>
                  <a:pt x="8135" y="8347"/>
                </a:lnTo>
                <a:lnTo>
                  <a:pt x="7917" y="8531"/>
                </a:lnTo>
                <a:lnTo>
                  <a:pt x="7679" y="8715"/>
                </a:lnTo>
                <a:lnTo>
                  <a:pt x="7421" y="8882"/>
                </a:lnTo>
                <a:lnTo>
                  <a:pt x="7163" y="9032"/>
                </a:lnTo>
                <a:lnTo>
                  <a:pt x="6905" y="9182"/>
                </a:lnTo>
                <a:lnTo>
                  <a:pt x="6627" y="9316"/>
                </a:lnTo>
                <a:lnTo>
                  <a:pt x="6349" y="9432"/>
                </a:lnTo>
                <a:lnTo>
                  <a:pt x="6071" y="9549"/>
                </a:lnTo>
                <a:lnTo>
                  <a:pt x="5774" y="9650"/>
                </a:lnTo>
                <a:lnTo>
                  <a:pt x="5496" y="9733"/>
                </a:lnTo>
                <a:lnTo>
                  <a:pt x="5198" y="9800"/>
                </a:lnTo>
                <a:lnTo>
                  <a:pt x="4881" y="9866"/>
                </a:lnTo>
                <a:lnTo>
                  <a:pt x="4583" y="9916"/>
                </a:lnTo>
                <a:lnTo>
                  <a:pt x="4266" y="9950"/>
                </a:lnTo>
                <a:lnTo>
                  <a:pt x="3968" y="9983"/>
                </a:lnTo>
                <a:lnTo>
                  <a:pt x="3651" y="10000"/>
                </a:lnTo>
                <a:lnTo>
                  <a:pt x="3333" y="10000"/>
                </a:lnTo>
                <a:lnTo>
                  <a:pt x="3036" y="9983"/>
                </a:lnTo>
                <a:lnTo>
                  <a:pt x="2718" y="9950"/>
                </a:lnTo>
                <a:lnTo>
                  <a:pt x="2401" y="9916"/>
                </a:lnTo>
                <a:lnTo>
                  <a:pt x="2083" y="9866"/>
                </a:lnTo>
                <a:lnTo>
                  <a:pt x="1786" y="9800"/>
                </a:lnTo>
                <a:lnTo>
                  <a:pt x="1468" y="9733"/>
                </a:lnTo>
                <a:lnTo>
                  <a:pt x="1171" y="9633"/>
                </a:lnTo>
                <a:lnTo>
                  <a:pt x="873" y="9533"/>
                </a:lnTo>
                <a:lnTo>
                  <a:pt x="575" y="9416"/>
                </a:lnTo>
                <a:lnTo>
                  <a:pt x="278" y="9282"/>
                </a:lnTo>
                <a:lnTo>
                  <a:pt x="0" y="9132"/>
                </a:lnTo>
                <a:close/>
              </a:path>
            </a:pathLst>
          </a:custGeom>
          <a:solidFill>
            <a:srgbClr val="038F9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520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1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</a:endParaRPr>
          </a:p>
        </p:txBody>
      </p:sp>
      <p:sp>
        <p:nvSpPr>
          <p:cNvPr id="62" name="Footer Placeholder 10"/>
          <p:cNvSpPr txBox="1">
            <a:spLocks/>
          </p:cNvSpPr>
          <p:nvPr userDrawn="1"/>
        </p:nvSpPr>
        <p:spPr>
          <a:xfrm>
            <a:off x="4203867" y="4080052"/>
            <a:ext cx="4699059" cy="595972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24282" rtl="0" eaLnBrk="1" latinLnBrk="0" hangingPunct="1">
              <a:defRPr sz="1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62140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4282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6422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48564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10704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72846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34986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97126" algn="l" defTabSz="9242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242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C8C9C7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C8C9C7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C8C9C7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Ipsos.  All rights reserved. Contains Ipsos' Confidential and Proprietary information and may not be disclosed or reproduced without the prior written consent of Ipsos.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sz="quarter" idx="15" hasCustomPrompt="1"/>
          </p:nvPr>
        </p:nvSpPr>
        <p:spPr>
          <a:xfrm>
            <a:off x="7520185" y="1000305"/>
            <a:ext cx="1368425" cy="912813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Logo klienta</a:t>
            </a:r>
          </a:p>
        </p:txBody>
      </p:sp>
      <p:pic>
        <p:nvPicPr>
          <p:cNvPr id="74" name="Picture 11" descr="IPSOS_GAMECHANGERS_blu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80246" y="4771852"/>
            <a:ext cx="1380187" cy="277167"/>
          </a:xfrm>
          <a:prstGeom prst="rect">
            <a:avLst/>
          </a:prstGeom>
        </p:spPr>
      </p:pic>
      <p:sp>
        <p:nvSpPr>
          <p:cNvPr id="33" name="Zástupný symbol pro text 4"/>
          <p:cNvSpPr>
            <a:spLocks noGrp="1"/>
          </p:cNvSpPr>
          <p:nvPr>
            <p:ph type="body" sz="quarter" idx="12" hasCustomPrompt="1"/>
          </p:nvPr>
        </p:nvSpPr>
        <p:spPr>
          <a:xfrm>
            <a:off x="4067944" y="2463589"/>
            <a:ext cx="4535487" cy="4321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 cap="all" baseline="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NÁZEV STUDIE</a:t>
            </a:r>
            <a:endParaRPr lang="en-US" dirty="0"/>
          </a:p>
        </p:txBody>
      </p:sp>
      <p:sp>
        <p:nvSpPr>
          <p:cNvPr id="53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091229" y="3665935"/>
            <a:ext cx="833437" cy="2762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Datum</a:t>
            </a:r>
            <a:endParaRPr lang="en-US" dirty="0"/>
          </a:p>
        </p:txBody>
      </p:sp>
      <p:sp>
        <p:nvSpPr>
          <p:cNvPr id="34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067944" y="3075657"/>
            <a:ext cx="4535487" cy="432197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3600" b="1" baseline="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Doplňující podnadpis</a:t>
            </a:r>
            <a:endParaRPr lang="en-US" dirty="0"/>
          </a:p>
        </p:txBody>
      </p:sp>
      <p:pic>
        <p:nvPicPr>
          <p:cNvPr id="1026" name="Picture 2" descr="VÃ½sledek obrÃ¡zku pro vysokÃ¡ Å¡kola kreativnÃ­ komunikace logo">
            <a:extLst>
              <a:ext uri="{FF2B5EF4-FFF2-40B4-BE49-F238E27FC236}">
                <a16:creationId xmlns:a16="http://schemas.microsoft.com/office/drawing/2014/main" xmlns="" id="{C529ADAC-AADC-47E2-B5E6-836A55C446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816" y="1218109"/>
            <a:ext cx="1577161" cy="47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6362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653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Vlastní rozložení">
    <p:bg>
      <p:bgPr>
        <a:solidFill>
          <a:srgbClr val="A1C4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24880" y="2479435"/>
            <a:ext cx="7093160" cy="812531"/>
          </a:xfrm>
          <a:prstGeom prst="rect">
            <a:avLst/>
          </a:prstGeom>
        </p:spPr>
        <p:txBody>
          <a:bodyPr lIns="0" anchor="t"/>
          <a:lstStyle>
            <a:lvl1pPr>
              <a:lnSpc>
                <a:spcPct val="80000"/>
              </a:lnSpc>
              <a:spcBef>
                <a:spcPts val="914"/>
              </a:spcBef>
              <a:defRPr sz="8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Something</a:t>
            </a:r>
            <a:endParaRPr lang="en-GB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89060" y="1857552"/>
            <a:ext cx="6033722" cy="6218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371"/>
              </a:spcBef>
              <a:buNone/>
              <a:defRPr sz="3000" b="0" cap="none" baseline="0">
                <a:solidFill>
                  <a:srgbClr val="404040"/>
                </a:solidFill>
              </a:defRPr>
            </a:lvl1pPr>
          </a:lstStyle>
          <a:p>
            <a:pPr lvl="0"/>
            <a:r>
              <a:rPr lang="en-US" dirty="0"/>
              <a:t>Something </a:t>
            </a:r>
            <a:r>
              <a:rPr lang="en-US" dirty="0" err="1"/>
              <a:t>something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0281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Vlastní rozložení">
    <p:bg>
      <p:bgPr>
        <a:solidFill>
          <a:srgbClr val="008B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024880" y="2479435"/>
            <a:ext cx="7093160" cy="812531"/>
          </a:xfrm>
          <a:prstGeom prst="rect">
            <a:avLst/>
          </a:prstGeom>
        </p:spPr>
        <p:txBody>
          <a:bodyPr lIns="0" anchor="t"/>
          <a:lstStyle>
            <a:lvl1pPr>
              <a:lnSpc>
                <a:spcPct val="80000"/>
              </a:lnSpc>
              <a:spcBef>
                <a:spcPts val="914"/>
              </a:spcBef>
              <a:defRPr sz="8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Something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89060" y="1857552"/>
            <a:ext cx="6033722" cy="6218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371"/>
              </a:spcBef>
              <a:buNone/>
              <a:defRPr sz="3000" b="0" cap="none" baseline="0">
                <a:solidFill>
                  <a:srgbClr val="FBB040"/>
                </a:solidFill>
              </a:defRPr>
            </a:lvl1pPr>
          </a:lstStyle>
          <a:p>
            <a:pPr lvl="0"/>
            <a:r>
              <a:rPr lang="en-US" dirty="0"/>
              <a:t>Something </a:t>
            </a:r>
            <a:r>
              <a:rPr lang="en-US" dirty="0" err="1"/>
              <a:t>something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03976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Vlastní rozložení">
    <p:bg>
      <p:bgPr>
        <a:solidFill>
          <a:srgbClr val="ED67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024880" y="2479435"/>
            <a:ext cx="7093160" cy="812531"/>
          </a:xfrm>
          <a:prstGeom prst="rect">
            <a:avLst/>
          </a:prstGeom>
        </p:spPr>
        <p:txBody>
          <a:bodyPr lIns="0" anchor="t"/>
          <a:lstStyle>
            <a:lvl1pPr>
              <a:lnSpc>
                <a:spcPct val="80000"/>
              </a:lnSpc>
              <a:spcBef>
                <a:spcPts val="914"/>
              </a:spcBef>
              <a:defRPr sz="8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Something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89060" y="1857552"/>
            <a:ext cx="6033722" cy="6218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371"/>
              </a:spcBef>
              <a:buNone/>
              <a:defRPr sz="3000" b="0" cap="none" baseline="0">
                <a:solidFill>
                  <a:srgbClr val="404040"/>
                </a:solidFill>
              </a:defRPr>
            </a:lvl1pPr>
          </a:lstStyle>
          <a:p>
            <a:pPr lvl="0"/>
            <a:r>
              <a:rPr lang="en-US" dirty="0"/>
              <a:t>Something </a:t>
            </a:r>
            <a:r>
              <a:rPr lang="en-US" dirty="0" err="1"/>
              <a:t>something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7778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Vlastní rozložení">
    <p:bg>
      <p:bgPr>
        <a:solidFill>
          <a:srgbClr val="BABA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024880" y="2479435"/>
            <a:ext cx="7093160" cy="812531"/>
          </a:xfrm>
          <a:prstGeom prst="rect">
            <a:avLst/>
          </a:prstGeom>
        </p:spPr>
        <p:txBody>
          <a:bodyPr lIns="0" anchor="t"/>
          <a:lstStyle>
            <a:lvl1pPr>
              <a:lnSpc>
                <a:spcPct val="80000"/>
              </a:lnSpc>
              <a:spcBef>
                <a:spcPts val="914"/>
              </a:spcBef>
              <a:defRPr sz="8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Something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89060" y="1857552"/>
            <a:ext cx="6033722" cy="6218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371"/>
              </a:spcBef>
              <a:buNone/>
              <a:defRPr sz="3000" b="0" cap="none" baseline="0">
                <a:solidFill>
                  <a:srgbClr val="404040"/>
                </a:solidFill>
              </a:defRPr>
            </a:lvl1pPr>
          </a:lstStyle>
          <a:p>
            <a:pPr lvl="0"/>
            <a:r>
              <a:rPr lang="en-US" dirty="0"/>
              <a:t>Something </a:t>
            </a:r>
            <a:r>
              <a:rPr lang="en-US" dirty="0" err="1"/>
              <a:t>something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3580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 hasCustomPrompt="1"/>
          </p:nvPr>
        </p:nvSpPr>
        <p:spPr>
          <a:xfrm>
            <a:off x="212058" y="897731"/>
            <a:ext cx="8680422" cy="361831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r>
              <a:rPr lang="en-US" dirty="0"/>
              <a:t>Text comment, text ... Text, comment, text ... Text, comment, text ...</a:t>
            </a:r>
          </a:p>
          <a:p>
            <a:pPr lvl="1"/>
            <a:r>
              <a:rPr lang="cs-CZ" dirty="0"/>
              <a:t>Text comment, text ... Text, comment, text ... Text, comment, text ...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-45014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133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hite_text_with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 hasCustomPrompt="1"/>
          </p:nvPr>
        </p:nvSpPr>
        <p:spPr>
          <a:xfrm>
            <a:off x="212058" y="897731"/>
            <a:ext cx="8680422" cy="361831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r>
              <a:rPr lang="en-US" dirty="0"/>
              <a:t>Text comment, text ... Text, comment, text ... Text, comment, text ...</a:t>
            </a:r>
          </a:p>
          <a:p>
            <a:pPr lvl="1"/>
            <a:r>
              <a:rPr lang="cs-CZ" dirty="0"/>
              <a:t>Text comment, text ... Text, comment, text ... Text, comment, text ...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20553" y="272267"/>
            <a:ext cx="8654595" cy="461548"/>
          </a:xfr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66765" y="-65652"/>
            <a:ext cx="6710396" cy="44266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9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TAG LINE OR BEGINNING OF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7091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4613579" y="1217857"/>
            <a:ext cx="4264752" cy="613247"/>
          </a:xfrm>
          <a:prstGeom prst="rect">
            <a:avLst/>
          </a:prstGeom>
          <a:solidFill>
            <a:srgbClr val="ED6737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255950" y="2001690"/>
            <a:ext cx="4264752" cy="2624485"/>
          </a:xfrm>
          <a:prstGeom prst="rect">
            <a:avLst/>
          </a:prstGeom>
        </p:spPr>
        <p:txBody>
          <a:bodyPr lIns="82274" rIns="27425"/>
          <a:lstStyle>
            <a:lvl1pPr>
              <a:defRPr sz="1700"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4613579" y="2001690"/>
            <a:ext cx="4264752" cy="2624485"/>
          </a:xfrm>
          <a:prstGeom prst="rect">
            <a:avLst/>
          </a:prstGeom>
        </p:spPr>
        <p:txBody>
          <a:bodyPr lIns="82274" rIns="27425"/>
          <a:lstStyle>
            <a:lvl1pPr>
              <a:defRPr sz="1700"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55950" y="1217857"/>
            <a:ext cx="4264752" cy="613247"/>
          </a:xfrm>
          <a:prstGeom prst="rect">
            <a:avLst/>
          </a:prstGeom>
          <a:solidFill>
            <a:srgbClr val="404040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2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77564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lastní rozložení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55951" y="1217857"/>
            <a:ext cx="2811129" cy="613247"/>
          </a:xfrm>
          <a:prstGeom prst="rect">
            <a:avLst/>
          </a:prstGeom>
          <a:solidFill>
            <a:srgbClr val="404040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166976" y="1217857"/>
            <a:ext cx="2811129" cy="613247"/>
          </a:xfrm>
          <a:prstGeom prst="rect">
            <a:avLst/>
          </a:prstGeom>
          <a:solidFill>
            <a:srgbClr val="ED6737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075841" y="1217857"/>
            <a:ext cx="2811129" cy="613247"/>
          </a:xfrm>
          <a:prstGeom prst="rect">
            <a:avLst/>
          </a:prstGeom>
          <a:solidFill>
            <a:srgbClr val="008E94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255950" y="2001690"/>
            <a:ext cx="2811130" cy="2624485"/>
          </a:xfrm>
          <a:prstGeom prst="rect">
            <a:avLst/>
          </a:prstGeom>
        </p:spPr>
        <p:txBody>
          <a:bodyPr lIns="82274" rIns="27425"/>
          <a:lstStyle>
            <a:lvl1pPr>
              <a:defRPr sz="1700"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3166975" y="2001690"/>
            <a:ext cx="2811130" cy="2624485"/>
          </a:xfrm>
          <a:prstGeom prst="rect">
            <a:avLst/>
          </a:prstGeom>
        </p:spPr>
        <p:txBody>
          <a:bodyPr lIns="82274" rIns="27425"/>
          <a:lstStyle>
            <a:lvl1pPr>
              <a:defRPr sz="1700"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24"/>
          </p:nvPr>
        </p:nvSpPr>
        <p:spPr>
          <a:xfrm>
            <a:off x="6075841" y="2001690"/>
            <a:ext cx="2811130" cy="2624485"/>
          </a:xfrm>
          <a:prstGeom prst="rect">
            <a:avLst/>
          </a:prstGeom>
        </p:spPr>
        <p:txBody>
          <a:bodyPr lIns="82274" rIns="27425"/>
          <a:lstStyle>
            <a:lvl1pPr>
              <a:defRPr sz="1700"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5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18248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lastní rozložení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55950" y="1217857"/>
            <a:ext cx="2087018" cy="613247"/>
          </a:xfrm>
          <a:prstGeom prst="rect">
            <a:avLst/>
          </a:prstGeom>
          <a:solidFill>
            <a:srgbClr val="404040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2434404" y="1217857"/>
            <a:ext cx="2087018" cy="613247"/>
          </a:xfrm>
          <a:prstGeom prst="rect">
            <a:avLst/>
          </a:prstGeom>
          <a:solidFill>
            <a:srgbClr val="ED6737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4612858" y="1217857"/>
            <a:ext cx="2087018" cy="613247"/>
          </a:xfrm>
          <a:prstGeom prst="rect">
            <a:avLst/>
          </a:prstGeom>
          <a:solidFill>
            <a:srgbClr val="008E94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cs-CZ" dirty="0"/>
              <a:t>C</a:t>
            </a:r>
            <a:r>
              <a:rPr lang="en-US" dirty="0"/>
              <a:t>lick to edit master text styles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791313" y="1217857"/>
            <a:ext cx="2087018" cy="613247"/>
          </a:xfrm>
          <a:prstGeom prst="rect">
            <a:avLst/>
          </a:prstGeom>
          <a:solidFill>
            <a:srgbClr val="FBB040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255951" y="2001690"/>
            <a:ext cx="2087018" cy="2624485"/>
          </a:xfrm>
          <a:prstGeom prst="rect">
            <a:avLst/>
          </a:prstGeom>
        </p:spPr>
        <p:txBody>
          <a:bodyPr lIns="82274" rIns="27425"/>
          <a:lstStyle>
            <a:lvl1pPr>
              <a:defRPr sz="1700"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2434404" y="2001690"/>
            <a:ext cx="2087018" cy="2624485"/>
          </a:xfrm>
          <a:prstGeom prst="rect">
            <a:avLst/>
          </a:prstGeom>
        </p:spPr>
        <p:txBody>
          <a:bodyPr lIns="82274" rIns="27425"/>
          <a:lstStyle>
            <a:lvl1pPr>
              <a:defRPr sz="1700"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4612858" y="2001690"/>
            <a:ext cx="2087018" cy="2624485"/>
          </a:xfrm>
          <a:prstGeom prst="rect">
            <a:avLst/>
          </a:prstGeom>
        </p:spPr>
        <p:txBody>
          <a:bodyPr lIns="82274" rIns="27425"/>
          <a:lstStyle>
            <a:lvl1pPr>
              <a:defRPr sz="1700"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6791313" y="2001690"/>
            <a:ext cx="2087018" cy="2624485"/>
          </a:xfrm>
          <a:prstGeom prst="rect">
            <a:avLst/>
          </a:prstGeom>
        </p:spPr>
        <p:txBody>
          <a:bodyPr lIns="82274" rIns="27425"/>
          <a:lstStyle>
            <a:lvl1pPr>
              <a:defRPr sz="1700"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9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8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43774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55950" y="3610383"/>
            <a:ext cx="4264752" cy="9328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400" kern="1200" cap="none" baseline="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rgbClr val="404040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613579" y="3610383"/>
            <a:ext cx="4264752" cy="9328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400" kern="1200" cap="none" baseline="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rgbClr val="404040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55950" y="1831104"/>
            <a:ext cx="4264752" cy="17792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0404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4613579" y="1831104"/>
            <a:ext cx="4264752" cy="17792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0404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55950" y="1217857"/>
            <a:ext cx="4264752" cy="613247"/>
          </a:xfrm>
          <a:prstGeom prst="rect">
            <a:avLst/>
          </a:prstGeom>
          <a:solidFill>
            <a:srgbClr val="404040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4613579" y="1217857"/>
            <a:ext cx="4264752" cy="613247"/>
          </a:xfrm>
          <a:prstGeom prst="rect">
            <a:avLst/>
          </a:prstGeom>
          <a:solidFill>
            <a:srgbClr val="ED6737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5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2121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Vlastní rozložení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24880" y="2479435"/>
            <a:ext cx="7093160" cy="812531"/>
          </a:xfrm>
        </p:spPr>
        <p:txBody>
          <a:bodyPr lIns="0" anchor="t"/>
          <a:lstStyle>
            <a:lvl1pPr>
              <a:lnSpc>
                <a:spcPct val="80000"/>
              </a:lnSpc>
              <a:spcBef>
                <a:spcPts val="914"/>
              </a:spcBef>
              <a:defRPr sz="8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Something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89060" y="1857552"/>
            <a:ext cx="6033722" cy="6218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371"/>
              </a:spcBef>
              <a:buNone/>
              <a:defRPr sz="3000" b="0" cap="none" baseline="0">
                <a:solidFill>
                  <a:srgbClr val="A1C46B"/>
                </a:solidFill>
              </a:defRPr>
            </a:lvl1pPr>
          </a:lstStyle>
          <a:p>
            <a:pPr lvl="0"/>
            <a:r>
              <a:rPr lang="en-US" dirty="0"/>
              <a:t>Something </a:t>
            </a:r>
            <a:r>
              <a:rPr lang="en-US" dirty="0" err="1"/>
              <a:t>something</a:t>
            </a:r>
            <a:endParaRPr lang="en-GB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2A2DB900-4F27-419C-B2D8-AAC4EB8D73B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5154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55951" y="3610383"/>
            <a:ext cx="2811129" cy="9328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400" kern="1200" cap="none" baseline="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rgbClr val="404040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166976" y="3610383"/>
            <a:ext cx="2811129" cy="9328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400" kern="1200" cap="none" baseline="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rgbClr val="404040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55951" y="1831104"/>
            <a:ext cx="2811129" cy="17792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0404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3166976" y="1831104"/>
            <a:ext cx="2811129" cy="17792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0404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55951" y="1217857"/>
            <a:ext cx="2811129" cy="613247"/>
          </a:xfrm>
          <a:prstGeom prst="rect">
            <a:avLst/>
          </a:prstGeom>
          <a:solidFill>
            <a:srgbClr val="404040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166976" y="1217857"/>
            <a:ext cx="2811129" cy="613247"/>
          </a:xfrm>
          <a:prstGeom prst="rect">
            <a:avLst/>
          </a:prstGeom>
          <a:solidFill>
            <a:srgbClr val="ED6737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075841" y="3610383"/>
            <a:ext cx="2811129" cy="9328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400" kern="1200" cap="none" baseline="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rgbClr val="404040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6075841" y="1831104"/>
            <a:ext cx="2811129" cy="17792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0404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075841" y="1217857"/>
            <a:ext cx="2811129" cy="613247"/>
          </a:xfrm>
          <a:prstGeom prst="rect">
            <a:avLst/>
          </a:prstGeom>
          <a:solidFill>
            <a:srgbClr val="008E94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8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54160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55950" y="3610383"/>
            <a:ext cx="2087018" cy="9328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400" kern="1200" cap="none" baseline="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rgbClr val="404040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2434404" y="3610383"/>
            <a:ext cx="2087018" cy="9328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400" kern="1200" cap="none" baseline="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rgbClr val="404040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55950" y="1831104"/>
            <a:ext cx="2087018" cy="17792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0404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2434404" y="1831104"/>
            <a:ext cx="2087018" cy="17792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0404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55950" y="1217857"/>
            <a:ext cx="2087018" cy="613247"/>
          </a:xfrm>
          <a:prstGeom prst="rect">
            <a:avLst/>
          </a:prstGeom>
          <a:solidFill>
            <a:srgbClr val="404040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2434404" y="1217857"/>
            <a:ext cx="2087018" cy="613247"/>
          </a:xfrm>
          <a:prstGeom prst="rect">
            <a:avLst/>
          </a:prstGeom>
          <a:solidFill>
            <a:srgbClr val="ED6737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4612858" y="3610383"/>
            <a:ext cx="2087018" cy="9328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400" kern="1200" cap="none" baseline="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rgbClr val="404040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4612858" y="1831104"/>
            <a:ext cx="2087018" cy="17792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0404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4612858" y="1217857"/>
            <a:ext cx="2087018" cy="613247"/>
          </a:xfrm>
          <a:prstGeom prst="rect">
            <a:avLst/>
          </a:prstGeom>
          <a:solidFill>
            <a:srgbClr val="008E94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791313" y="3610383"/>
            <a:ext cx="2087018" cy="9328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400" kern="1200" cap="none" baseline="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rgbClr val="404040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6791313" y="1831104"/>
            <a:ext cx="2087018" cy="17792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0404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791313" y="1217857"/>
            <a:ext cx="2087018" cy="613247"/>
          </a:xfrm>
          <a:prstGeom prst="rect">
            <a:avLst/>
          </a:prstGeom>
          <a:solidFill>
            <a:srgbClr val="FBB040"/>
          </a:solidFill>
        </p:spPr>
        <p:txBody>
          <a:bodyPr lIns="82274" rIns="27425" anchor="ctr">
            <a:normAutofit/>
          </a:bodyPr>
          <a:lstStyle>
            <a:lvl1pPr marL="0" indent="0">
              <a:lnSpc>
                <a:spcPct val="80000"/>
              </a:lnSpc>
              <a:spcBef>
                <a:spcPts val="914"/>
              </a:spcBef>
              <a:buNone/>
              <a:defRPr lang="en-US" sz="1800" kern="120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1313" indent="-153589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21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791983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8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-45013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89398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obsah - 1 radek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sz="quarter" idx="18"/>
          </p:nvPr>
        </p:nvSpPr>
        <p:spPr>
          <a:xfrm>
            <a:off x="684250" y="1201500"/>
            <a:ext cx="7920000" cy="35856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4001" y="4660200"/>
            <a:ext cx="7884713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80732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obsah - 2 radky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10"/>
          <p:cNvSpPr>
            <a:spLocks noGrp="1"/>
          </p:cNvSpPr>
          <p:nvPr>
            <p:ph sz="quarter" idx="18"/>
          </p:nvPr>
        </p:nvSpPr>
        <p:spPr>
          <a:xfrm>
            <a:off x="684250" y="1201500"/>
            <a:ext cx="7920000" cy="35856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4001" y="4660200"/>
            <a:ext cx="7884713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1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22762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obsahy pod sebou - 1 radek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4249" y="2690648"/>
            <a:ext cx="7920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20"/>
          </p:nvPr>
        </p:nvSpPr>
        <p:spPr>
          <a:xfrm>
            <a:off x="684249" y="1221582"/>
            <a:ext cx="7920000" cy="1350169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84249" y="4581360"/>
            <a:ext cx="7920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Zástupný symbol pro obsah 13"/>
          <p:cNvSpPr>
            <a:spLocks noGrp="1"/>
          </p:cNvSpPr>
          <p:nvPr>
            <p:ph sz="quarter" idx="22"/>
          </p:nvPr>
        </p:nvSpPr>
        <p:spPr>
          <a:xfrm>
            <a:off x="684250" y="3112294"/>
            <a:ext cx="7920000" cy="1350169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8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88571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obsahy pod sebou - 2 radky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721626" y="2690648"/>
            <a:ext cx="7884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Zástupný symbol pro obsah 13"/>
          <p:cNvSpPr>
            <a:spLocks noGrp="1"/>
          </p:cNvSpPr>
          <p:nvPr>
            <p:ph sz="quarter" idx="20"/>
          </p:nvPr>
        </p:nvSpPr>
        <p:spPr>
          <a:xfrm>
            <a:off x="684250" y="1221582"/>
            <a:ext cx="7920000" cy="1350169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84249" y="4581360"/>
            <a:ext cx="7920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Zástupný symbol pro obsah 13"/>
          <p:cNvSpPr>
            <a:spLocks noGrp="1"/>
          </p:cNvSpPr>
          <p:nvPr>
            <p:ph sz="quarter" idx="22"/>
          </p:nvPr>
        </p:nvSpPr>
        <p:spPr>
          <a:xfrm>
            <a:off x="684250" y="3112294"/>
            <a:ext cx="7920000" cy="1350169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8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77951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obsahy - 1 radek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4214" y="4660200"/>
            <a:ext cx="3658353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20"/>
          </p:nvPr>
        </p:nvSpPr>
        <p:spPr>
          <a:xfrm>
            <a:off x="684212" y="1005577"/>
            <a:ext cx="3744000" cy="3618812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4860252" y="4660199"/>
            <a:ext cx="3658353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Zástupný symbol pro obsah 13"/>
          <p:cNvSpPr>
            <a:spLocks noGrp="1"/>
          </p:cNvSpPr>
          <p:nvPr>
            <p:ph sz="quarter" idx="22"/>
          </p:nvPr>
        </p:nvSpPr>
        <p:spPr>
          <a:xfrm>
            <a:off x="4860250" y="1005576"/>
            <a:ext cx="3744000" cy="3618812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7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18204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obsahy - 2 radky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7" y="4660200"/>
            <a:ext cx="3744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Zástupný symbol pro obsah 13"/>
          <p:cNvSpPr>
            <a:spLocks noGrp="1"/>
          </p:cNvSpPr>
          <p:nvPr>
            <p:ph sz="quarter" idx="20"/>
          </p:nvPr>
        </p:nvSpPr>
        <p:spPr>
          <a:xfrm>
            <a:off x="683567" y="1221581"/>
            <a:ext cx="3744000" cy="3402807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4860250" y="4660219"/>
            <a:ext cx="3744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Zástupný symbol pro obsah 13"/>
          <p:cNvSpPr>
            <a:spLocks noGrp="1"/>
          </p:cNvSpPr>
          <p:nvPr>
            <p:ph sz="quarter" idx="22"/>
          </p:nvPr>
        </p:nvSpPr>
        <p:spPr>
          <a:xfrm>
            <a:off x="4860250" y="1221600"/>
            <a:ext cx="3744000" cy="3402807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6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24798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obsahy - 1 radek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95289" y="4660200"/>
            <a:ext cx="2653327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Zástupný symbol pro obsah 13"/>
          <p:cNvSpPr>
            <a:spLocks noGrp="1"/>
          </p:cNvSpPr>
          <p:nvPr>
            <p:ph sz="quarter" idx="20"/>
          </p:nvPr>
        </p:nvSpPr>
        <p:spPr>
          <a:xfrm>
            <a:off x="395289" y="1005577"/>
            <a:ext cx="2664295" cy="3618812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3275733" y="4660200"/>
            <a:ext cx="2653327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Zástupný symbol pro obsah 13"/>
          <p:cNvSpPr>
            <a:spLocks noGrp="1"/>
          </p:cNvSpPr>
          <p:nvPr>
            <p:ph sz="quarter" idx="23"/>
          </p:nvPr>
        </p:nvSpPr>
        <p:spPr>
          <a:xfrm>
            <a:off x="3275733" y="1005577"/>
            <a:ext cx="2664295" cy="3618812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24"/>
          </p:nvPr>
        </p:nvSpPr>
        <p:spPr>
          <a:xfrm>
            <a:off x="6156178" y="4660199"/>
            <a:ext cx="2653327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Zástupný symbol pro obsah 13"/>
          <p:cNvSpPr>
            <a:spLocks noGrp="1"/>
          </p:cNvSpPr>
          <p:nvPr>
            <p:ph sz="quarter" idx="25"/>
          </p:nvPr>
        </p:nvSpPr>
        <p:spPr>
          <a:xfrm>
            <a:off x="6156178" y="1005576"/>
            <a:ext cx="2664295" cy="3618812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4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48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ílý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4" y="897731"/>
            <a:ext cx="8641655" cy="361831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r>
              <a:rPr lang="en-US" dirty="0"/>
              <a:t>Text comment, text ... Text, comment, text ... Text, comment, text ...</a:t>
            </a:r>
          </a:p>
          <a:p>
            <a:pPr lvl="1"/>
            <a:r>
              <a:rPr lang="cs-CZ" dirty="0"/>
              <a:t>Text comment, text ... Text, comment, text ... Text, comment, text ...</a:t>
            </a:r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F5F5F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2A2DB900-4F27-419C-B2D8-AAC4EB8D73B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 noProof="0" dirty="0"/>
              <a:t>Ipsos pro AMSP: Výzkum provozovatelů pohostinství</a:t>
            </a:r>
          </a:p>
        </p:txBody>
      </p:sp>
      <p:sp>
        <p:nvSpPr>
          <p:cNvPr id="18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6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Autofit/>
          </a:bodyPr>
          <a:lstStyle>
            <a:lvl1pPr>
              <a:defRPr sz="2800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2593348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obsahy - 2 radky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95289" y="4660200"/>
            <a:ext cx="2653327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Zástupný symbol pro obsah 13"/>
          <p:cNvSpPr>
            <a:spLocks noGrp="1"/>
          </p:cNvSpPr>
          <p:nvPr>
            <p:ph sz="quarter" idx="20"/>
          </p:nvPr>
        </p:nvSpPr>
        <p:spPr>
          <a:xfrm>
            <a:off x="395289" y="1221581"/>
            <a:ext cx="2664295" cy="3402807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3275733" y="4660200"/>
            <a:ext cx="2653327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Zástupný symbol pro obsah 13"/>
          <p:cNvSpPr>
            <a:spLocks noGrp="1"/>
          </p:cNvSpPr>
          <p:nvPr>
            <p:ph sz="quarter" idx="23"/>
          </p:nvPr>
        </p:nvSpPr>
        <p:spPr>
          <a:xfrm>
            <a:off x="3275733" y="1221581"/>
            <a:ext cx="2664295" cy="340280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24"/>
          </p:nvPr>
        </p:nvSpPr>
        <p:spPr>
          <a:xfrm>
            <a:off x="6156178" y="4660199"/>
            <a:ext cx="2653327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Zástupný symbol pro obsah 13"/>
          <p:cNvSpPr>
            <a:spLocks noGrp="1"/>
          </p:cNvSpPr>
          <p:nvPr>
            <p:ph sz="quarter" idx="25"/>
          </p:nvPr>
        </p:nvSpPr>
        <p:spPr>
          <a:xfrm>
            <a:off x="6156178" y="1221580"/>
            <a:ext cx="2664295" cy="3402807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3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31063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obsahy - 1 radek nadpis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4560" y="2748981"/>
            <a:ext cx="7884469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Zástupný symbol pro obsah 16"/>
          <p:cNvSpPr>
            <a:spLocks noGrp="1"/>
          </p:cNvSpPr>
          <p:nvPr>
            <p:ph sz="quarter" idx="24"/>
          </p:nvPr>
        </p:nvSpPr>
        <p:spPr>
          <a:xfrm>
            <a:off x="684064" y="1221582"/>
            <a:ext cx="7921625" cy="1512094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5"/>
          </p:nvPr>
        </p:nvSpPr>
        <p:spPr>
          <a:xfrm>
            <a:off x="684064" y="4639694"/>
            <a:ext cx="3780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Zástupný symbol pro obsah 16"/>
          <p:cNvSpPr>
            <a:spLocks noGrp="1"/>
          </p:cNvSpPr>
          <p:nvPr>
            <p:ph sz="quarter" idx="26"/>
          </p:nvPr>
        </p:nvSpPr>
        <p:spPr>
          <a:xfrm>
            <a:off x="683568" y="3112294"/>
            <a:ext cx="3780000" cy="1512094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7"/>
          </p:nvPr>
        </p:nvSpPr>
        <p:spPr>
          <a:xfrm>
            <a:off x="4825688" y="4639694"/>
            <a:ext cx="3780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Zástupný symbol pro obsah 16"/>
          <p:cNvSpPr>
            <a:spLocks noGrp="1"/>
          </p:cNvSpPr>
          <p:nvPr>
            <p:ph sz="quarter" idx="28"/>
          </p:nvPr>
        </p:nvSpPr>
        <p:spPr>
          <a:xfrm>
            <a:off x="4825192" y="3112294"/>
            <a:ext cx="3780000" cy="1512094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4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13764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obsahy - 2 radky nadpis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4560" y="2748981"/>
            <a:ext cx="7884469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Zástupný symbol pro obsah 16"/>
          <p:cNvSpPr>
            <a:spLocks noGrp="1"/>
          </p:cNvSpPr>
          <p:nvPr>
            <p:ph sz="quarter" idx="24"/>
          </p:nvPr>
        </p:nvSpPr>
        <p:spPr>
          <a:xfrm>
            <a:off x="684064" y="1221582"/>
            <a:ext cx="7921625" cy="1512094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25"/>
          </p:nvPr>
        </p:nvSpPr>
        <p:spPr>
          <a:xfrm>
            <a:off x="684064" y="4639694"/>
            <a:ext cx="3780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Zástupný symbol pro obsah 16"/>
          <p:cNvSpPr>
            <a:spLocks noGrp="1"/>
          </p:cNvSpPr>
          <p:nvPr>
            <p:ph sz="quarter" idx="26"/>
          </p:nvPr>
        </p:nvSpPr>
        <p:spPr>
          <a:xfrm>
            <a:off x="683568" y="3112294"/>
            <a:ext cx="3780000" cy="1512094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27"/>
          </p:nvPr>
        </p:nvSpPr>
        <p:spPr>
          <a:xfrm>
            <a:off x="4825688" y="4639694"/>
            <a:ext cx="3780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Zástupný symbol pro obsah 16"/>
          <p:cNvSpPr>
            <a:spLocks noGrp="1"/>
          </p:cNvSpPr>
          <p:nvPr>
            <p:ph sz="quarter" idx="28"/>
          </p:nvPr>
        </p:nvSpPr>
        <p:spPr>
          <a:xfrm>
            <a:off x="4825192" y="3112294"/>
            <a:ext cx="3780000" cy="1512094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5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06133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obsahy - 1 radek nadpis_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4560" y="4639694"/>
            <a:ext cx="7884469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Zástupný symbol pro obsah 16"/>
          <p:cNvSpPr>
            <a:spLocks noGrp="1"/>
          </p:cNvSpPr>
          <p:nvPr>
            <p:ph sz="quarter" idx="24"/>
          </p:nvPr>
        </p:nvSpPr>
        <p:spPr>
          <a:xfrm>
            <a:off x="684064" y="3112294"/>
            <a:ext cx="7921625" cy="1512094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25"/>
          </p:nvPr>
        </p:nvSpPr>
        <p:spPr>
          <a:xfrm>
            <a:off x="684064" y="2748981"/>
            <a:ext cx="3780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Zástupný symbol pro obsah 16"/>
          <p:cNvSpPr>
            <a:spLocks noGrp="1"/>
          </p:cNvSpPr>
          <p:nvPr>
            <p:ph sz="quarter" idx="26"/>
          </p:nvPr>
        </p:nvSpPr>
        <p:spPr>
          <a:xfrm>
            <a:off x="683568" y="1221582"/>
            <a:ext cx="3780000" cy="1512094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27"/>
          </p:nvPr>
        </p:nvSpPr>
        <p:spPr>
          <a:xfrm>
            <a:off x="4825688" y="2748981"/>
            <a:ext cx="3780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Zástupný symbol pro obsah 16"/>
          <p:cNvSpPr>
            <a:spLocks noGrp="1"/>
          </p:cNvSpPr>
          <p:nvPr>
            <p:ph sz="quarter" idx="28"/>
          </p:nvPr>
        </p:nvSpPr>
        <p:spPr>
          <a:xfrm>
            <a:off x="4825192" y="1221582"/>
            <a:ext cx="3780000" cy="1512094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4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152346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obsahy - 2 radky nadpis_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4560" y="4639694"/>
            <a:ext cx="7884469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Zástupný symbol pro obsah 16"/>
          <p:cNvSpPr>
            <a:spLocks noGrp="1"/>
          </p:cNvSpPr>
          <p:nvPr>
            <p:ph sz="quarter" idx="24"/>
          </p:nvPr>
        </p:nvSpPr>
        <p:spPr>
          <a:xfrm>
            <a:off x="684064" y="3112294"/>
            <a:ext cx="7921625" cy="1512094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25"/>
          </p:nvPr>
        </p:nvSpPr>
        <p:spPr>
          <a:xfrm>
            <a:off x="684064" y="2748981"/>
            <a:ext cx="3780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Zástupný symbol pro obsah 16"/>
          <p:cNvSpPr>
            <a:spLocks noGrp="1"/>
          </p:cNvSpPr>
          <p:nvPr>
            <p:ph sz="quarter" idx="26"/>
          </p:nvPr>
        </p:nvSpPr>
        <p:spPr>
          <a:xfrm>
            <a:off x="683568" y="1221582"/>
            <a:ext cx="3780000" cy="1512094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27"/>
          </p:nvPr>
        </p:nvSpPr>
        <p:spPr>
          <a:xfrm>
            <a:off x="4825688" y="2748981"/>
            <a:ext cx="3780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Zástupný symbol pro obsah 16"/>
          <p:cNvSpPr>
            <a:spLocks noGrp="1"/>
          </p:cNvSpPr>
          <p:nvPr>
            <p:ph sz="quarter" idx="28"/>
          </p:nvPr>
        </p:nvSpPr>
        <p:spPr>
          <a:xfrm>
            <a:off x="4825192" y="1221582"/>
            <a:ext cx="3780000" cy="1512094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3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08129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adek nadpis - 3 obsahy pod sebou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4065" y="4639694"/>
            <a:ext cx="7884469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Zástupný symbol pro obsah 16"/>
          <p:cNvSpPr>
            <a:spLocks noGrp="1"/>
          </p:cNvSpPr>
          <p:nvPr>
            <p:ph sz="quarter" idx="24"/>
          </p:nvPr>
        </p:nvSpPr>
        <p:spPr>
          <a:xfrm>
            <a:off x="683569" y="3489852"/>
            <a:ext cx="7921625" cy="113453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5"/>
          </p:nvPr>
        </p:nvSpPr>
        <p:spPr>
          <a:xfrm>
            <a:off x="684065" y="2047406"/>
            <a:ext cx="7884469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Zástupný symbol pro obsah 16"/>
          <p:cNvSpPr>
            <a:spLocks noGrp="1"/>
          </p:cNvSpPr>
          <p:nvPr>
            <p:ph sz="quarter" idx="26"/>
          </p:nvPr>
        </p:nvSpPr>
        <p:spPr>
          <a:xfrm>
            <a:off x="683569" y="897564"/>
            <a:ext cx="7921625" cy="113453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27"/>
          </p:nvPr>
        </p:nvSpPr>
        <p:spPr>
          <a:xfrm>
            <a:off x="684065" y="3343550"/>
            <a:ext cx="7884469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Zástupný symbol pro obsah 16"/>
          <p:cNvSpPr>
            <a:spLocks noGrp="1"/>
          </p:cNvSpPr>
          <p:nvPr>
            <p:ph sz="quarter" idx="28"/>
          </p:nvPr>
        </p:nvSpPr>
        <p:spPr>
          <a:xfrm>
            <a:off x="683569" y="2193708"/>
            <a:ext cx="7921625" cy="113453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3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920083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adky nadpis - 3 obsahy pod sebou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4065" y="4639694"/>
            <a:ext cx="7884469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Zástupný symbol pro obsah 16"/>
          <p:cNvSpPr>
            <a:spLocks noGrp="1"/>
          </p:cNvSpPr>
          <p:nvPr>
            <p:ph sz="quarter" idx="24"/>
          </p:nvPr>
        </p:nvSpPr>
        <p:spPr>
          <a:xfrm>
            <a:off x="683569" y="3651870"/>
            <a:ext cx="7921625" cy="9725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5"/>
          </p:nvPr>
        </p:nvSpPr>
        <p:spPr>
          <a:xfrm>
            <a:off x="684065" y="2122680"/>
            <a:ext cx="7884469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Zástupný symbol pro obsah 16"/>
          <p:cNvSpPr>
            <a:spLocks noGrp="1"/>
          </p:cNvSpPr>
          <p:nvPr>
            <p:ph sz="quarter" idx="26"/>
          </p:nvPr>
        </p:nvSpPr>
        <p:spPr>
          <a:xfrm>
            <a:off x="683569" y="1134856"/>
            <a:ext cx="7921625" cy="9725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27"/>
          </p:nvPr>
        </p:nvSpPr>
        <p:spPr>
          <a:xfrm>
            <a:off x="684065" y="3381187"/>
            <a:ext cx="7884469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Zástupný symbol pro obsah 16"/>
          <p:cNvSpPr>
            <a:spLocks noGrp="1"/>
          </p:cNvSpPr>
          <p:nvPr>
            <p:ph sz="quarter" idx="28"/>
          </p:nvPr>
        </p:nvSpPr>
        <p:spPr>
          <a:xfrm>
            <a:off x="683569" y="2393363"/>
            <a:ext cx="7921625" cy="9725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4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5469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obsahy - 1 radek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6"/>
          <p:cNvSpPr>
            <a:spLocks noGrp="1"/>
          </p:cNvSpPr>
          <p:nvPr>
            <p:ph type="body" sz="quarter" idx="25"/>
          </p:nvPr>
        </p:nvSpPr>
        <p:spPr>
          <a:xfrm>
            <a:off x="683073" y="2662740"/>
            <a:ext cx="3888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Zástupný symbol pro obsah 16"/>
          <p:cNvSpPr>
            <a:spLocks noGrp="1"/>
          </p:cNvSpPr>
          <p:nvPr>
            <p:ph sz="quarter" idx="26"/>
          </p:nvPr>
        </p:nvSpPr>
        <p:spPr>
          <a:xfrm>
            <a:off x="682577" y="973341"/>
            <a:ext cx="3888000" cy="167418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7"/>
          </p:nvPr>
        </p:nvSpPr>
        <p:spPr>
          <a:xfrm>
            <a:off x="4716016" y="2662740"/>
            <a:ext cx="3888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Zástupný symbol pro obsah 16"/>
          <p:cNvSpPr>
            <a:spLocks noGrp="1"/>
          </p:cNvSpPr>
          <p:nvPr>
            <p:ph sz="quarter" idx="28"/>
          </p:nvPr>
        </p:nvSpPr>
        <p:spPr>
          <a:xfrm>
            <a:off x="4715520" y="973341"/>
            <a:ext cx="3888000" cy="167418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9"/>
          </p:nvPr>
        </p:nvSpPr>
        <p:spPr>
          <a:xfrm>
            <a:off x="4716016" y="4569972"/>
            <a:ext cx="3888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Zástupný symbol pro obsah 16"/>
          <p:cNvSpPr>
            <a:spLocks noGrp="1"/>
          </p:cNvSpPr>
          <p:nvPr>
            <p:ph sz="quarter" idx="30"/>
          </p:nvPr>
        </p:nvSpPr>
        <p:spPr>
          <a:xfrm>
            <a:off x="4715520" y="2880573"/>
            <a:ext cx="3888000" cy="167418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31"/>
          </p:nvPr>
        </p:nvSpPr>
        <p:spPr>
          <a:xfrm>
            <a:off x="683072" y="4569972"/>
            <a:ext cx="3888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Zástupný symbol pro obsah 16"/>
          <p:cNvSpPr>
            <a:spLocks noGrp="1"/>
          </p:cNvSpPr>
          <p:nvPr>
            <p:ph sz="quarter" idx="32"/>
          </p:nvPr>
        </p:nvSpPr>
        <p:spPr>
          <a:xfrm>
            <a:off x="682576" y="2880573"/>
            <a:ext cx="3888000" cy="167418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24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33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919138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obsahy - 2 radky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6"/>
          <p:cNvSpPr>
            <a:spLocks noGrp="1"/>
          </p:cNvSpPr>
          <p:nvPr>
            <p:ph type="body" sz="quarter" idx="25"/>
          </p:nvPr>
        </p:nvSpPr>
        <p:spPr>
          <a:xfrm>
            <a:off x="684065" y="2781216"/>
            <a:ext cx="3888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Zástupný symbol pro obsah 16"/>
          <p:cNvSpPr>
            <a:spLocks noGrp="1"/>
          </p:cNvSpPr>
          <p:nvPr>
            <p:ph sz="quarter" idx="26"/>
          </p:nvPr>
        </p:nvSpPr>
        <p:spPr>
          <a:xfrm>
            <a:off x="683569" y="1286070"/>
            <a:ext cx="3888000" cy="1479933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27"/>
          </p:nvPr>
        </p:nvSpPr>
        <p:spPr>
          <a:xfrm>
            <a:off x="4717008" y="2781216"/>
            <a:ext cx="3888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Zástupný symbol pro obsah 16"/>
          <p:cNvSpPr>
            <a:spLocks noGrp="1"/>
          </p:cNvSpPr>
          <p:nvPr>
            <p:ph sz="quarter" idx="28"/>
          </p:nvPr>
        </p:nvSpPr>
        <p:spPr>
          <a:xfrm>
            <a:off x="4716512" y="1286070"/>
            <a:ext cx="3888000" cy="1479933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/>
          </p:nvPr>
        </p:nvSpPr>
        <p:spPr>
          <a:xfrm>
            <a:off x="4717008" y="4569972"/>
            <a:ext cx="3888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Zástupný symbol pro obsah 16"/>
          <p:cNvSpPr>
            <a:spLocks noGrp="1"/>
          </p:cNvSpPr>
          <p:nvPr>
            <p:ph sz="quarter" idx="30"/>
          </p:nvPr>
        </p:nvSpPr>
        <p:spPr>
          <a:xfrm>
            <a:off x="4716512" y="3074826"/>
            <a:ext cx="3888000" cy="1479933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/>
          </p:nvPr>
        </p:nvSpPr>
        <p:spPr>
          <a:xfrm>
            <a:off x="684064" y="4569972"/>
            <a:ext cx="388800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Zástupný symbol pro obsah 16"/>
          <p:cNvSpPr>
            <a:spLocks noGrp="1"/>
          </p:cNvSpPr>
          <p:nvPr>
            <p:ph sz="quarter" idx="32"/>
          </p:nvPr>
        </p:nvSpPr>
        <p:spPr>
          <a:xfrm>
            <a:off x="683568" y="3074826"/>
            <a:ext cx="3888000" cy="1479933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5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33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8301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adek nadpis - 1 obsah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4660962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85308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40404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853492"/>
            <a:ext cx="7920037" cy="58413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Zástupný symbol pro obsah 10"/>
          <p:cNvSpPr>
            <a:spLocks noGrp="1"/>
          </p:cNvSpPr>
          <p:nvPr>
            <p:ph sz="quarter" idx="18"/>
          </p:nvPr>
        </p:nvSpPr>
        <p:spPr>
          <a:xfrm>
            <a:off x="683568" y="1653648"/>
            <a:ext cx="7920000" cy="28623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5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082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ZE White_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2730509" y="4367594"/>
            <a:ext cx="382840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16063" algn="l"/>
              </a:tabLst>
              <a:defRPr/>
            </a:pPr>
            <a:r>
              <a:rPr lang="cs-CZ" sz="1300" kern="0" noProof="1">
                <a:solidFill>
                  <a:srgbClr val="404040"/>
                </a:solidFill>
                <a:cs typeface="Calibri" pitchFamily="34" charset="0"/>
              </a:rPr>
              <a:t>Na Příkopě 22, Slovanský dům</a:t>
            </a:r>
            <a:r>
              <a:rPr lang="en-US" sz="1300" kern="0" noProof="1">
                <a:solidFill>
                  <a:srgbClr val="404040"/>
                </a:solidFill>
                <a:cs typeface="Calibri" pitchFamily="34" charset="0"/>
              </a:rPr>
              <a:t>, 110 00 Praha 1</a:t>
            </a:r>
          </a:p>
        </p:txBody>
      </p:sp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1489305" y="4691345"/>
            <a:ext cx="6136597" cy="400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03" tIns="46005" rIns="92003" bIns="46005">
            <a:spAutoFit/>
          </a:bodyPr>
          <a:lstStyle/>
          <a:p>
            <a:pPr algn="ctr" eaLnBrk="0" hangingPunct="0">
              <a:tabLst>
                <a:tab pos="1516063" algn="l"/>
              </a:tabLst>
            </a:pPr>
            <a:r>
              <a:rPr lang="en-GB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www.ipsos.cz</a:t>
            </a:r>
            <a:r>
              <a:rPr lang="cs-CZ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       </a:t>
            </a:r>
            <a:r>
              <a:rPr lang="en-GB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 </a:t>
            </a:r>
            <a:r>
              <a:rPr lang="cs-CZ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www.ipsos.com</a:t>
            </a:r>
            <a:endParaRPr lang="en-GB" sz="2000" noProof="1">
              <a:solidFill>
                <a:srgbClr val="1F497D">
                  <a:lumMod val="60000"/>
                  <a:lumOff val="40000"/>
                </a:srgbClr>
              </a:solidFill>
              <a:cs typeface="Arial" pitchFamily="34" charset="0"/>
            </a:endParaRPr>
          </a:p>
        </p:txBody>
      </p:sp>
      <p:pic>
        <p:nvPicPr>
          <p:cNvPr id="23" name="Obrázek 22" descr="ceska_vlajka_4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442582" y="4377265"/>
            <a:ext cx="468000" cy="202238"/>
          </a:xfrm>
          <a:prstGeom prst="rect">
            <a:avLst/>
          </a:prstGeom>
        </p:spPr>
      </p:pic>
      <p:sp>
        <p:nvSpPr>
          <p:cNvPr id="26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6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Autofit/>
          </a:bodyPr>
          <a:lstStyle>
            <a:lvl1pPr>
              <a:defRPr sz="28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F5F5F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2A2DB900-4F27-419C-B2D8-AAC4EB8D73B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8337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adky nadpis - 1 obsah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0"/>
          <p:cNvSpPr>
            <a:spLocks noGrp="1"/>
          </p:cNvSpPr>
          <p:nvPr>
            <p:ph sz="quarter" idx="18"/>
          </p:nvPr>
        </p:nvSpPr>
        <p:spPr>
          <a:xfrm>
            <a:off x="684250" y="1869672"/>
            <a:ext cx="7920000" cy="275430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aoblený obdélník 10"/>
          <p:cNvSpPr/>
          <p:nvPr userDrawn="1"/>
        </p:nvSpPr>
        <p:spPr>
          <a:xfrm>
            <a:off x="683568" y="112311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1123113"/>
            <a:ext cx="7920037" cy="5845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4660962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6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377445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adek nadpis - 1 obsah vertikáln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0"/>
          <p:cNvSpPr>
            <a:spLocks noGrp="1"/>
          </p:cNvSpPr>
          <p:nvPr>
            <p:ph sz="quarter" idx="18"/>
          </p:nvPr>
        </p:nvSpPr>
        <p:spPr>
          <a:xfrm>
            <a:off x="3779912" y="1059582"/>
            <a:ext cx="4680520" cy="367240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779912" y="4768974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1059582"/>
            <a:ext cx="2736304" cy="3780309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755650" y="1221600"/>
            <a:ext cx="2592214" cy="34563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5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897696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adky nadpis - 1 obsah vertikáln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0"/>
          <p:cNvSpPr>
            <a:spLocks noGrp="1"/>
          </p:cNvSpPr>
          <p:nvPr>
            <p:ph sz="quarter" idx="18"/>
          </p:nvPr>
        </p:nvSpPr>
        <p:spPr>
          <a:xfrm>
            <a:off x="3779912" y="1221600"/>
            <a:ext cx="4680520" cy="351039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779912" y="4768974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1221600"/>
            <a:ext cx="2736304" cy="361829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755650" y="1383618"/>
            <a:ext cx="2592215" cy="324036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5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8429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adek nadpis - 2 obsahy pod seb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10"/>
          <p:cNvSpPr>
            <a:spLocks noGrp="1"/>
          </p:cNvSpPr>
          <p:nvPr>
            <p:ph sz="quarter" idx="23"/>
          </p:nvPr>
        </p:nvSpPr>
        <p:spPr>
          <a:xfrm>
            <a:off x="684214" y="3273828"/>
            <a:ext cx="7920037" cy="137068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5" name="Zástupný symbol pro obsah 10"/>
          <p:cNvSpPr>
            <a:spLocks noGrp="1"/>
          </p:cNvSpPr>
          <p:nvPr>
            <p:ph sz="quarter" idx="18"/>
          </p:nvPr>
        </p:nvSpPr>
        <p:spPr>
          <a:xfrm>
            <a:off x="684213" y="1633110"/>
            <a:ext cx="7920037" cy="137068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3014684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85308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853492"/>
            <a:ext cx="7920037" cy="58413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83568" y="466709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7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71806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adky nadpis - 2 obsahy pod seb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0"/>
          <p:cNvSpPr>
            <a:spLocks noGrp="1"/>
          </p:cNvSpPr>
          <p:nvPr>
            <p:ph sz="quarter" idx="23"/>
          </p:nvPr>
        </p:nvSpPr>
        <p:spPr>
          <a:xfrm>
            <a:off x="684214" y="3415192"/>
            <a:ext cx="7920037" cy="1242622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6" name="Zástupný symbol pro obsah 10"/>
          <p:cNvSpPr>
            <a:spLocks noGrp="1"/>
          </p:cNvSpPr>
          <p:nvPr>
            <p:ph sz="quarter" idx="18"/>
          </p:nvPr>
        </p:nvSpPr>
        <p:spPr>
          <a:xfrm>
            <a:off x="684213" y="1869672"/>
            <a:ext cx="7920037" cy="1242622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aoblený obdélník 10"/>
          <p:cNvSpPr/>
          <p:nvPr userDrawn="1"/>
        </p:nvSpPr>
        <p:spPr>
          <a:xfrm>
            <a:off x="683568" y="112311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1123113"/>
            <a:ext cx="7920037" cy="5845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3122696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83568" y="466709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8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126055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radek nadpis - 2 obsahy vedle seb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0"/>
          <p:cNvSpPr>
            <a:spLocks noGrp="1"/>
          </p:cNvSpPr>
          <p:nvPr>
            <p:ph sz="quarter" idx="22"/>
          </p:nvPr>
        </p:nvSpPr>
        <p:spPr>
          <a:xfrm>
            <a:off x="4716017" y="1761660"/>
            <a:ext cx="3743771" cy="28623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obsah 10"/>
          <p:cNvSpPr>
            <a:spLocks noGrp="1"/>
          </p:cNvSpPr>
          <p:nvPr>
            <p:ph sz="quarter" idx="21"/>
          </p:nvPr>
        </p:nvSpPr>
        <p:spPr>
          <a:xfrm>
            <a:off x="684214" y="1761660"/>
            <a:ext cx="3743771" cy="28623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4660962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716016" y="4660962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85308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853492"/>
            <a:ext cx="7920037" cy="58413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6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281080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 radky nadpis - 2 obsahy vedle seb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0"/>
          <p:cNvSpPr>
            <a:spLocks noGrp="1"/>
          </p:cNvSpPr>
          <p:nvPr>
            <p:ph sz="quarter" idx="22"/>
          </p:nvPr>
        </p:nvSpPr>
        <p:spPr>
          <a:xfrm>
            <a:off x="4716017" y="1923678"/>
            <a:ext cx="3743771" cy="27003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5" name="Zástupný symbol pro obsah 10"/>
          <p:cNvSpPr>
            <a:spLocks noGrp="1"/>
          </p:cNvSpPr>
          <p:nvPr>
            <p:ph sz="quarter" idx="21"/>
          </p:nvPr>
        </p:nvSpPr>
        <p:spPr>
          <a:xfrm>
            <a:off x="684214" y="1923678"/>
            <a:ext cx="3743771" cy="27003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aoblený obdélník 10"/>
          <p:cNvSpPr/>
          <p:nvPr userDrawn="1"/>
        </p:nvSpPr>
        <p:spPr>
          <a:xfrm>
            <a:off x="683568" y="112311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003399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1123113"/>
            <a:ext cx="7920037" cy="5845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4660962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716016" y="4660962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7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999622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 radek nadpis - 2 obsahy po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0"/>
          <p:cNvSpPr>
            <a:spLocks noGrp="1"/>
          </p:cNvSpPr>
          <p:nvPr>
            <p:ph sz="quarter" idx="22"/>
          </p:nvPr>
        </p:nvSpPr>
        <p:spPr>
          <a:xfrm>
            <a:off x="3779912" y="3030990"/>
            <a:ext cx="4680520" cy="17010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obsah 10"/>
          <p:cNvSpPr>
            <a:spLocks noGrp="1"/>
          </p:cNvSpPr>
          <p:nvPr>
            <p:ph sz="quarter" idx="21"/>
          </p:nvPr>
        </p:nvSpPr>
        <p:spPr>
          <a:xfrm>
            <a:off x="3779912" y="1059582"/>
            <a:ext cx="4680520" cy="17010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779912" y="2780277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79912" y="4741515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1059582"/>
            <a:ext cx="2736304" cy="3780309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755650" y="1221600"/>
            <a:ext cx="2592214" cy="34563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6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925060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radky nadpis - 2 obsahy po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0"/>
          <p:cNvSpPr>
            <a:spLocks noGrp="1"/>
          </p:cNvSpPr>
          <p:nvPr>
            <p:ph sz="quarter" idx="22"/>
          </p:nvPr>
        </p:nvSpPr>
        <p:spPr>
          <a:xfrm>
            <a:off x="3779912" y="3030990"/>
            <a:ext cx="4680520" cy="17010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4" name="Zástupný symbol pro obsah 10"/>
          <p:cNvSpPr>
            <a:spLocks noGrp="1"/>
          </p:cNvSpPr>
          <p:nvPr>
            <p:ph sz="quarter" idx="21"/>
          </p:nvPr>
        </p:nvSpPr>
        <p:spPr>
          <a:xfrm>
            <a:off x="3779912" y="1140780"/>
            <a:ext cx="4680520" cy="17010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779912" y="2846976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79912" y="4741515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1221600"/>
            <a:ext cx="2736304" cy="361829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755650" y="1383618"/>
            <a:ext cx="2592214" cy="329436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6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275097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adek nadpis - 3 obsahy vedle seb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6156176" y="1761660"/>
            <a:ext cx="2664296" cy="28623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7" name="Zástupný symbol pro obsah 10"/>
          <p:cNvSpPr>
            <a:spLocks noGrp="1"/>
          </p:cNvSpPr>
          <p:nvPr>
            <p:ph sz="quarter" idx="25"/>
          </p:nvPr>
        </p:nvSpPr>
        <p:spPr>
          <a:xfrm>
            <a:off x="3275856" y="1761660"/>
            <a:ext cx="2664296" cy="28623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6" name="Zástupný symbol pro obsah 10"/>
          <p:cNvSpPr>
            <a:spLocks noGrp="1"/>
          </p:cNvSpPr>
          <p:nvPr>
            <p:ph sz="quarter" idx="24"/>
          </p:nvPr>
        </p:nvSpPr>
        <p:spPr>
          <a:xfrm>
            <a:off x="395536" y="1761660"/>
            <a:ext cx="2664296" cy="28623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95536" y="4660962"/>
            <a:ext cx="253591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275856" y="4660962"/>
            <a:ext cx="253591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85308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853492"/>
            <a:ext cx="7920037" cy="58413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156176" y="4660962"/>
            <a:ext cx="253591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9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975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 hasCustomPrompt="1"/>
          </p:nvPr>
        </p:nvSpPr>
        <p:spPr>
          <a:xfrm>
            <a:off x="212058" y="897731"/>
            <a:ext cx="8680422" cy="361831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r>
              <a:rPr lang="en-US" dirty="0"/>
              <a:t>Text comment, text ... Text, comment, text ... Text, comment, text ...</a:t>
            </a:r>
          </a:p>
          <a:p>
            <a:pPr lvl="1"/>
            <a:r>
              <a:rPr lang="cs-CZ" dirty="0"/>
              <a:t>Text comment, text ... Text, comment, text ... Text, comment, text ...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2913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pt-BR" dirty="0"/>
              <a:t>Ipsos pro Svaz obchodu a cestovního ruchu_Alternativní taxislužby_2019</a:t>
            </a:r>
            <a:endParaRPr lang="cs-CZ" dirty="0"/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-45014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05673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adky nadpis - 3 obsahy vedle seb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6156176" y="1859587"/>
            <a:ext cx="2664296" cy="28623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0" name="Zástupný symbol pro obsah 10"/>
          <p:cNvSpPr>
            <a:spLocks noGrp="1"/>
          </p:cNvSpPr>
          <p:nvPr>
            <p:ph sz="quarter" idx="25"/>
          </p:nvPr>
        </p:nvSpPr>
        <p:spPr>
          <a:xfrm>
            <a:off x="3275856" y="1859587"/>
            <a:ext cx="2664296" cy="28623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1" name="Zástupný symbol pro obsah 10"/>
          <p:cNvSpPr>
            <a:spLocks noGrp="1"/>
          </p:cNvSpPr>
          <p:nvPr>
            <p:ph sz="quarter" idx="24"/>
          </p:nvPr>
        </p:nvSpPr>
        <p:spPr>
          <a:xfrm>
            <a:off x="395536" y="1859587"/>
            <a:ext cx="2664296" cy="286231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aoblený obdélník 10"/>
          <p:cNvSpPr/>
          <p:nvPr userDrawn="1"/>
        </p:nvSpPr>
        <p:spPr>
          <a:xfrm>
            <a:off x="683568" y="112311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1123113"/>
            <a:ext cx="7920037" cy="5845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95536" y="4768974"/>
            <a:ext cx="253591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275856" y="4768974"/>
            <a:ext cx="253591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156176" y="4768974"/>
            <a:ext cx="253591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7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18649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adek nadpis - 3 obsahy po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3779912" y="3651870"/>
            <a:ext cx="4680520" cy="108012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6" name="Zástupný symbol pro obsah 10"/>
          <p:cNvSpPr>
            <a:spLocks noGrp="1"/>
          </p:cNvSpPr>
          <p:nvPr>
            <p:ph sz="quarter" idx="25"/>
          </p:nvPr>
        </p:nvSpPr>
        <p:spPr>
          <a:xfrm>
            <a:off x="3779912" y="2355726"/>
            <a:ext cx="4680520" cy="108012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5" name="Zástupný symbol pro obsah 10"/>
          <p:cNvSpPr>
            <a:spLocks noGrp="1"/>
          </p:cNvSpPr>
          <p:nvPr>
            <p:ph sz="quarter" idx="24"/>
          </p:nvPr>
        </p:nvSpPr>
        <p:spPr>
          <a:xfrm>
            <a:off x="3779912" y="1059582"/>
            <a:ext cx="4680520" cy="108012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779912" y="2150166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79912" y="3456528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1059582"/>
            <a:ext cx="2736304" cy="3780309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755650" y="1221600"/>
            <a:ext cx="2592214" cy="340237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3779912" y="4752672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9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11419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adky nadpis - 3 obsahy po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3779912" y="3651870"/>
            <a:ext cx="4680520" cy="108012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9" name="Zástupný symbol pro obsah 10"/>
          <p:cNvSpPr>
            <a:spLocks noGrp="1"/>
          </p:cNvSpPr>
          <p:nvPr>
            <p:ph sz="quarter" idx="25"/>
          </p:nvPr>
        </p:nvSpPr>
        <p:spPr>
          <a:xfrm>
            <a:off x="3779912" y="2355726"/>
            <a:ext cx="4680520" cy="108012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0" name="Zástupný symbol pro obsah 10"/>
          <p:cNvSpPr>
            <a:spLocks noGrp="1"/>
          </p:cNvSpPr>
          <p:nvPr>
            <p:ph sz="quarter" idx="24"/>
          </p:nvPr>
        </p:nvSpPr>
        <p:spPr>
          <a:xfrm>
            <a:off x="3779912" y="1059582"/>
            <a:ext cx="4680520" cy="108012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1221600"/>
            <a:ext cx="2736304" cy="361829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755650" y="1383618"/>
            <a:ext cx="2592214" cy="324036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779912" y="2220474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79912" y="3526836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3779912" y="4822980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6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807552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adek nadpis - 3 obsahy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obsah 10"/>
          <p:cNvSpPr>
            <a:spLocks noGrp="1"/>
          </p:cNvSpPr>
          <p:nvPr>
            <p:ph sz="quarter" idx="27"/>
          </p:nvPr>
        </p:nvSpPr>
        <p:spPr>
          <a:xfrm>
            <a:off x="4716016" y="3317911"/>
            <a:ext cx="3744000" cy="14580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4716016" y="1643564"/>
            <a:ext cx="3744000" cy="14580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7" name="Zástupný symbol pro obsah 10"/>
          <p:cNvSpPr>
            <a:spLocks noGrp="1"/>
          </p:cNvSpPr>
          <p:nvPr>
            <p:ph sz="quarter" idx="25"/>
          </p:nvPr>
        </p:nvSpPr>
        <p:spPr>
          <a:xfrm>
            <a:off x="684214" y="1643563"/>
            <a:ext cx="3743771" cy="3142433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4822980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716016" y="3116138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85308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853492"/>
            <a:ext cx="7920037" cy="58413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4716016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20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28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73854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radek nadpis - 3 obsahy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0"/>
          <p:cNvSpPr>
            <a:spLocks noGrp="1"/>
          </p:cNvSpPr>
          <p:nvPr>
            <p:ph sz="quarter" idx="27"/>
          </p:nvPr>
        </p:nvSpPr>
        <p:spPr>
          <a:xfrm>
            <a:off x="684213" y="3327996"/>
            <a:ext cx="3744000" cy="14310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6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684213" y="1644209"/>
            <a:ext cx="3744000" cy="14580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7" name="Zástupný symbol pro obsah 10"/>
          <p:cNvSpPr>
            <a:spLocks noGrp="1"/>
          </p:cNvSpPr>
          <p:nvPr>
            <p:ph sz="quarter" idx="25"/>
          </p:nvPr>
        </p:nvSpPr>
        <p:spPr>
          <a:xfrm>
            <a:off x="4716017" y="1653648"/>
            <a:ext cx="3743771" cy="3122263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3116138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716016" y="4800600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85308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825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853492"/>
            <a:ext cx="7920037" cy="58413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  <a:latin typeface="Calibri" pitchFamily="34" charset="0"/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83568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9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8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69757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adky nadpis - 3 obsahy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0"/>
          <p:cNvSpPr>
            <a:spLocks noGrp="1"/>
          </p:cNvSpPr>
          <p:nvPr>
            <p:ph sz="quarter" idx="27"/>
          </p:nvPr>
        </p:nvSpPr>
        <p:spPr>
          <a:xfrm>
            <a:off x="4716016" y="3397762"/>
            <a:ext cx="3744000" cy="137814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4716016" y="1761661"/>
            <a:ext cx="3744000" cy="1378148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1" name="Zástupný symbol pro obsah 10"/>
          <p:cNvSpPr>
            <a:spLocks noGrp="1"/>
          </p:cNvSpPr>
          <p:nvPr>
            <p:ph sz="quarter" idx="25"/>
          </p:nvPr>
        </p:nvSpPr>
        <p:spPr>
          <a:xfrm>
            <a:off x="684214" y="1761661"/>
            <a:ext cx="3743771" cy="3024335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aoblený obdélník 10"/>
          <p:cNvSpPr/>
          <p:nvPr userDrawn="1"/>
        </p:nvSpPr>
        <p:spPr>
          <a:xfrm>
            <a:off x="683568" y="112311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1123113"/>
            <a:ext cx="7920037" cy="5845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4813455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716016" y="3202800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4716016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Zástupný symbol pro číslo snímku 7"/>
          <p:cNvSpPr>
            <a:spLocks noGrp="1"/>
          </p:cNvSpPr>
          <p:nvPr>
            <p:ph type="sldNum" sz="quarter" idx="4"/>
          </p:nvPr>
        </p:nvSpPr>
        <p:spPr>
          <a:xfrm>
            <a:off x="6919200" y="490860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cs-CZ" sz="900" kern="1200" smtClean="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fld id="{72FB31A3-CAEE-4DA4-9773-AA68ED809196}" type="slidenum">
              <a:rPr/>
              <a:pPr/>
              <a:t>‹#›</a:t>
            </a:fld>
            <a:endParaRPr dirty="0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9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28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247417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radky nadpis - 3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0"/>
          <p:cNvSpPr>
            <a:spLocks noGrp="1"/>
          </p:cNvSpPr>
          <p:nvPr>
            <p:ph sz="quarter" idx="25"/>
          </p:nvPr>
        </p:nvSpPr>
        <p:spPr>
          <a:xfrm>
            <a:off x="4716017" y="1815666"/>
            <a:ext cx="3743771" cy="2960245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6" name="Zástupný symbol pro obsah 10"/>
          <p:cNvSpPr>
            <a:spLocks noGrp="1"/>
          </p:cNvSpPr>
          <p:nvPr>
            <p:ph sz="quarter" idx="27"/>
          </p:nvPr>
        </p:nvSpPr>
        <p:spPr>
          <a:xfrm>
            <a:off x="684213" y="3408840"/>
            <a:ext cx="3744000" cy="137715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9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684213" y="1815666"/>
            <a:ext cx="3744000" cy="140314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aoblený obdélník 10"/>
          <p:cNvSpPr/>
          <p:nvPr userDrawn="1"/>
        </p:nvSpPr>
        <p:spPr>
          <a:xfrm>
            <a:off x="683568" y="112311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1123113"/>
            <a:ext cx="7920037" cy="5845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3256806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83568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4716016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23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8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35721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adek nadpis - 3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0"/>
          <p:cNvSpPr>
            <a:spLocks noGrp="1"/>
          </p:cNvSpPr>
          <p:nvPr>
            <p:ph sz="quarter" idx="27"/>
          </p:nvPr>
        </p:nvSpPr>
        <p:spPr>
          <a:xfrm>
            <a:off x="4716016" y="3327834"/>
            <a:ext cx="3888000" cy="1458162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2" name="Zástupný symbol pro obsah 10"/>
          <p:cNvSpPr>
            <a:spLocks noGrp="1"/>
          </p:cNvSpPr>
          <p:nvPr>
            <p:ph sz="quarter" idx="28"/>
          </p:nvPr>
        </p:nvSpPr>
        <p:spPr>
          <a:xfrm>
            <a:off x="684213" y="3327834"/>
            <a:ext cx="3888000" cy="1458162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0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684212" y="1619813"/>
            <a:ext cx="7920038" cy="1492481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3116138"/>
            <a:ext cx="740212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85308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853492"/>
            <a:ext cx="7920037" cy="58413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83568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4716016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7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665114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adky nadpis - 3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0"/>
          <p:cNvSpPr>
            <a:spLocks noGrp="1"/>
          </p:cNvSpPr>
          <p:nvPr>
            <p:ph sz="quarter" idx="27"/>
          </p:nvPr>
        </p:nvSpPr>
        <p:spPr>
          <a:xfrm>
            <a:off x="4716016" y="3381840"/>
            <a:ext cx="3888000" cy="138398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6" name="Zástupný symbol pro obsah 10"/>
          <p:cNvSpPr>
            <a:spLocks noGrp="1"/>
          </p:cNvSpPr>
          <p:nvPr>
            <p:ph sz="quarter" idx="28"/>
          </p:nvPr>
        </p:nvSpPr>
        <p:spPr>
          <a:xfrm>
            <a:off x="684213" y="3381840"/>
            <a:ext cx="3888000" cy="138398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1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684212" y="1761660"/>
            <a:ext cx="7920038" cy="140415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aoblený obdélník 10"/>
          <p:cNvSpPr/>
          <p:nvPr userDrawn="1"/>
        </p:nvSpPr>
        <p:spPr>
          <a:xfrm>
            <a:off x="683568" y="112311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1123113"/>
            <a:ext cx="7920037" cy="5845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3202800"/>
            <a:ext cx="7402120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83568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4716016" y="4801754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9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811779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adek nadpis -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obsah 10"/>
          <p:cNvSpPr>
            <a:spLocks noGrp="1"/>
          </p:cNvSpPr>
          <p:nvPr>
            <p:ph sz="quarter" idx="28"/>
          </p:nvPr>
        </p:nvSpPr>
        <p:spPr>
          <a:xfrm>
            <a:off x="684213" y="3327834"/>
            <a:ext cx="3888000" cy="145864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0" name="Zástupný symbol pro obsah 10"/>
          <p:cNvSpPr>
            <a:spLocks noGrp="1"/>
          </p:cNvSpPr>
          <p:nvPr>
            <p:ph sz="quarter" idx="29"/>
          </p:nvPr>
        </p:nvSpPr>
        <p:spPr>
          <a:xfrm>
            <a:off x="4716250" y="3327834"/>
            <a:ext cx="3888000" cy="145864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obsah 10"/>
          <p:cNvSpPr>
            <a:spLocks noGrp="1"/>
          </p:cNvSpPr>
          <p:nvPr>
            <p:ph sz="quarter" idx="27"/>
          </p:nvPr>
        </p:nvSpPr>
        <p:spPr>
          <a:xfrm>
            <a:off x="4716016" y="1643563"/>
            <a:ext cx="3888000" cy="145864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7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684212" y="1653648"/>
            <a:ext cx="3888000" cy="1458646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3116138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716016" y="3116138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Zaoblený obdélník 2"/>
          <p:cNvSpPr/>
          <p:nvPr userDrawn="1"/>
        </p:nvSpPr>
        <p:spPr>
          <a:xfrm>
            <a:off x="683568" y="85308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853492"/>
            <a:ext cx="7920037" cy="58413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83568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4716016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22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30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472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Vlastní rozložení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5" name="Zástupný symbol pro obrázek 12"/>
          <p:cNvSpPr>
            <a:spLocks noGrp="1"/>
          </p:cNvSpPr>
          <p:nvPr>
            <p:ph type="pic" sz="quarter" idx="15"/>
          </p:nvPr>
        </p:nvSpPr>
        <p:spPr>
          <a:xfrm>
            <a:off x="-9526" y="-10"/>
            <a:ext cx="4581525" cy="5143500"/>
          </a:xfrm>
          <a:custGeom>
            <a:avLst/>
            <a:gdLst>
              <a:gd name="connsiteX0" fmla="*/ 0 w 4467496"/>
              <a:gd name="connsiteY0" fmla="*/ 0 h 5143500"/>
              <a:gd name="connsiteX1" fmla="*/ 2781325 w 4467496"/>
              <a:gd name="connsiteY1" fmla="*/ 0 h 5143500"/>
              <a:gd name="connsiteX2" fmla="*/ 4467496 w 4467496"/>
              <a:gd name="connsiteY2" fmla="*/ 5143500 h 5143500"/>
              <a:gd name="connsiteX3" fmla="*/ 0 w 4467496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7496" h="5143500">
                <a:moveTo>
                  <a:pt x="0" y="0"/>
                </a:moveTo>
                <a:lnTo>
                  <a:pt x="2781325" y="0"/>
                </a:lnTo>
                <a:lnTo>
                  <a:pt x="4467496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cs-CZ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831776" y="-6985"/>
            <a:ext cx="2901414" cy="2177509"/>
          </a:xfrm>
          <a:custGeom>
            <a:avLst/>
            <a:gdLst>
              <a:gd name="T0" fmla="*/ 2678 w 2678"/>
              <a:gd name="T1" fmla="*/ 0 h 2016"/>
              <a:gd name="T2" fmla="*/ 0 w 2678"/>
              <a:gd name="T3" fmla="*/ 0 h 2016"/>
              <a:gd name="T4" fmla="*/ 2018 w 2678"/>
              <a:gd name="T5" fmla="*/ 2016 h 2016"/>
              <a:gd name="T6" fmla="*/ 2678 w 2678"/>
              <a:gd name="T7" fmla="*/ 0 h 2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8" h="2016">
                <a:moveTo>
                  <a:pt x="2678" y="0"/>
                </a:moveTo>
                <a:lnTo>
                  <a:pt x="0" y="0"/>
                </a:lnTo>
                <a:lnTo>
                  <a:pt x="2018" y="2016"/>
                </a:lnTo>
                <a:lnTo>
                  <a:pt x="2678" y="0"/>
                </a:lnTo>
                <a:close/>
              </a:path>
            </a:pathLst>
          </a:custGeom>
          <a:solidFill>
            <a:srgbClr val="A9CCD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1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9648384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radky nadpis -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obsah 10"/>
          <p:cNvSpPr>
            <a:spLocks noGrp="1"/>
          </p:cNvSpPr>
          <p:nvPr>
            <p:ph sz="quarter" idx="28"/>
          </p:nvPr>
        </p:nvSpPr>
        <p:spPr>
          <a:xfrm>
            <a:off x="684213" y="3381840"/>
            <a:ext cx="3888000" cy="140464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3" name="Zástupný symbol pro obsah 10"/>
          <p:cNvSpPr>
            <a:spLocks noGrp="1"/>
          </p:cNvSpPr>
          <p:nvPr>
            <p:ph sz="quarter" idx="29"/>
          </p:nvPr>
        </p:nvSpPr>
        <p:spPr>
          <a:xfrm>
            <a:off x="4716250" y="3381840"/>
            <a:ext cx="3888000" cy="140464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4" name="Zástupný symbol pro obsah 10"/>
          <p:cNvSpPr>
            <a:spLocks noGrp="1"/>
          </p:cNvSpPr>
          <p:nvPr>
            <p:ph sz="quarter" idx="27"/>
          </p:nvPr>
        </p:nvSpPr>
        <p:spPr>
          <a:xfrm>
            <a:off x="4716016" y="1775482"/>
            <a:ext cx="3888000" cy="14040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5" name="Zástupný symbol pro obsah 10"/>
          <p:cNvSpPr>
            <a:spLocks noGrp="1"/>
          </p:cNvSpPr>
          <p:nvPr>
            <p:ph sz="quarter" idx="26"/>
          </p:nvPr>
        </p:nvSpPr>
        <p:spPr>
          <a:xfrm>
            <a:off x="684212" y="1785566"/>
            <a:ext cx="3888000" cy="14040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aoblený obdélník 10"/>
          <p:cNvSpPr/>
          <p:nvPr userDrawn="1"/>
        </p:nvSpPr>
        <p:spPr>
          <a:xfrm>
            <a:off x="683568" y="1123113"/>
            <a:ext cx="7920880" cy="584541"/>
          </a:xfrm>
          <a:prstGeom prst="round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FFFFFF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684214" y="1123113"/>
            <a:ext cx="7920037" cy="5845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35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3568" y="3202800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716016" y="3202800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683568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4716016" y="4801209"/>
            <a:ext cx="3563984" cy="128240"/>
          </a:xfrm>
          <a:prstGeom prst="rect">
            <a:avLst/>
          </a:prstGeom>
        </p:spPr>
        <p:txBody>
          <a:bodyPr wrap="square" lIns="36000" tIns="0" rIns="36000" bIns="0" anchor="t" anchorCtr="0">
            <a:spAutoFit/>
          </a:bodyPr>
          <a:lstStyle>
            <a:lvl1pPr marL="0" indent="0">
              <a:lnSpc>
                <a:spcPts val="975"/>
              </a:lnSpc>
              <a:buNone/>
              <a:defRPr sz="825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342900" indent="0"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9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9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9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19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0" hasCustomPrompt="1"/>
          </p:nvPr>
        </p:nvSpPr>
        <p:spPr>
          <a:xfrm>
            <a:off x="202232" y="483518"/>
            <a:ext cx="8690248" cy="374906"/>
          </a:xfrm>
          <a:prstGeom prst="rect">
            <a:avLst/>
          </a:prstGeom>
        </p:spPr>
        <p:txBody>
          <a:bodyPr wrap="square" lIns="36000" tIns="0" rIns="36000" bIns="36000" anchor="t" anchorCtr="0">
            <a:spAutoFit/>
          </a:bodyPr>
          <a:lstStyle>
            <a:lvl1pPr marL="0" indent="0" defTabSz="216000">
              <a:spcBef>
                <a:spcPts val="0"/>
              </a:spcBef>
              <a:buNone/>
              <a:defRPr sz="11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pitchFamily="34" charset="0"/>
              </a:defRPr>
            </a:lvl1pPr>
            <a:lvl2pPr marL="457200" indent="0">
              <a:buNone/>
              <a:defRPr sz="1200" i="1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200" i="1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200" i="1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1200"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767042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sp>
        <p:nvSpPr>
          <p:cNvPr id="6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8425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Z White_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2759821" y="4142033"/>
            <a:ext cx="38284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16063" algn="l"/>
              </a:tabLst>
              <a:defRPr/>
            </a:pPr>
            <a:r>
              <a:rPr lang="cs-CZ" sz="1400" kern="0" noProof="1">
                <a:solidFill>
                  <a:srgbClr val="404040"/>
                </a:solidFill>
                <a:cs typeface="Calibri" pitchFamily="34" charset="0"/>
              </a:rPr>
              <a:t>Na Příkopě 22, Slovanský dům</a:t>
            </a:r>
            <a:r>
              <a:rPr lang="en-US" sz="1400" kern="0" noProof="1">
                <a:solidFill>
                  <a:srgbClr val="404040"/>
                </a:solidFill>
                <a:cs typeface="Calibri" pitchFamily="34" charset="0"/>
              </a:rPr>
              <a:t>, 110 00 </a:t>
            </a:r>
            <a:r>
              <a:rPr lang="cs-CZ" sz="1400" kern="0" noProof="1">
                <a:solidFill>
                  <a:srgbClr val="404040"/>
                </a:solidFill>
                <a:cs typeface="Calibri" pitchFamily="34" charset="0"/>
              </a:rPr>
              <a:t>Praha </a:t>
            </a:r>
            <a:r>
              <a:rPr lang="en-US" sz="1400" kern="0" noProof="1">
                <a:solidFill>
                  <a:srgbClr val="404040"/>
                </a:solidFill>
                <a:cs typeface="Calibri" pitchFamily="34" charset="0"/>
              </a:rPr>
              <a:t>1</a:t>
            </a:r>
          </a:p>
        </p:txBody>
      </p:sp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1489305" y="4444499"/>
            <a:ext cx="6136597" cy="400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03" tIns="46005" rIns="92003" bIns="46005">
            <a:spAutoFit/>
          </a:bodyPr>
          <a:lstStyle/>
          <a:p>
            <a:pPr algn="ctr" eaLnBrk="0" hangingPunct="0">
              <a:tabLst>
                <a:tab pos="1516063" algn="l"/>
              </a:tabLst>
            </a:pPr>
            <a:r>
              <a:rPr lang="en-GB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www.ipsos.cz</a:t>
            </a:r>
            <a:r>
              <a:rPr lang="cs-CZ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       </a:t>
            </a:r>
            <a:r>
              <a:rPr lang="en-GB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 </a:t>
            </a:r>
            <a:r>
              <a:rPr lang="cs-CZ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www.ipsos.com</a:t>
            </a:r>
            <a:endParaRPr lang="en-GB" sz="2000" noProof="1">
              <a:solidFill>
                <a:srgbClr val="1F497D">
                  <a:lumMod val="60000"/>
                  <a:lumOff val="40000"/>
                </a:srgbClr>
              </a:solidFill>
              <a:cs typeface="Arial" pitchFamily="34" charset="0"/>
            </a:endParaRPr>
          </a:p>
        </p:txBody>
      </p:sp>
      <p:pic>
        <p:nvPicPr>
          <p:cNvPr id="23" name="Obrázek 22" descr="ceska_vlajka_4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401396" y="4190260"/>
            <a:ext cx="468000" cy="202238"/>
          </a:xfrm>
          <a:prstGeom prst="rect">
            <a:avLst/>
          </a:prstGeom>
        </p:spPr>
      </p:pic>
      <p:sp>
        <p:nvSpPr>
          <p:cNvPr id="26" name="Zástupný symbol pro nadpis 1"/>
          <p:cNvSpPr>
            <a:spLocks noGrp="1"/>
          </p:cNvSpPr>
          <p:nvPr>
            <p:ph type="title"/>
          </p:nvPr>
        </p:nvSpPr>
        <p:spPr>
          <a:xfrm>
            <a:off x="606567" y="77058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19946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 White_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2759821" y="4142033"/>
            <a:ext cx="38284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16063" algn="l"/>
              </a:tabLst>
              <a:defRPr/>
            </a:pPr>
            <a:r>
              <a:rPr lang="cs-CZ" sz="1400" kern="0" dirty="0">
                <a:solidFill>
                  <a:srgbClr val="404040"/>
                </a:solidFill>
                <a:cs typeface="Calibri" panose="020F0502020204030204" pitchFamily="34" charset="0"/>
              </a:rPr>
              <a:t>Heydukova 12, 811 08 Bratislava</a:t>
            </a:r>
          </a:p>
        </p:txBody>
      </p:sp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1489305" y="4444499"/>
            <a:ext cx="6136597" cy="400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03" tIns="46005" rIns="92003" bIns="46005">
            <a:spAutoFit/>
          </a:bodyPr>
          <a:lstStyle/>
          <a:p>
            <a:pPr algn="ctr" eaLnBrk="0" hangingPunct="0">
              <a:tabLst>
                <a:tab pos="1516063" algn="l"/>
              </a:tabLst>
            </a:pPr>
            <a:r>
              <a:rPr lang="en-GB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www.ipsos.</a:t>
            </a:r>
            <a:r>
              <a:rPr lang="cs-CZ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sk       </a:t>
            </a:r>
            <a:r>
              <a:rPr lang="en-GB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 </a:t>
            </a:r>
            <a:r>
              <a:rPr lang="cs-CZ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www.ipsos.com</a:t>
            </a:r>
            <a:endParaRPr lang="en-GB" sz="2000" noProof="1">
              <a:solidFill>
                <a:srgbClr val="1F497D">
                  <a:lumMod val="60000"/>
                  <a:lumOff val="40000"/>
                </a:srgbClr>
              </a:solidFill>
              <a:cs typeface="Arial" pitchFamily="34" charset="0"/>
            </a:endParaRPr>
          </a:p>
        </p:txBody>
      </p:sp>
      <p:sp>
        <p:nvSpPr>
          <p:cNvPr id="26" name="Zástupný symbol pro nadpis 1"/>
          <p:cNvSpPr>
            <a:spLocks noGrp="1"/>
          </p:cNvSpPr>
          <p:nvPr>
            <p:ph type="title"/>
          </p:nvPr>
        </p:nvSpPr>
        <p:spPr>
          <a:xfrm>
            <a:off x="606567" y="770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pic>
        <p:nvPicPr>
          <p:cNvPr id="27" name="Obrázek 26" descr="slovenska_vlajka_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13875" y="4195980"/>
            <a:ext cx="514800" cy="25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8046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U White_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2650368" y="4142033"/>
            <a:ext cx="38284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16063" algn="l"/>
              </a:tabLst>
              <a:defRPr/>
            </a:pPr>
            <a:r>
              <a:rPr lang="cs-CZ" sz="1400" kern="0" noProof="1">
                <a:solidFill>
                  <a:srgbClr val="404040"/>
                </a:solidFill>
                <a:cs typeface="Calibri" pitchFamily="34" charset="0"/>
              </a:rPr>
              <a:t>Thaly Kálmán utca 39, 1096 IX. kerület, Budapest</a:t>
            </a:r>
          </a:p>
        </p:txBody>
      </p:sp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1489305" y="4444499"/>
            <a:ext cx="6136597" cy="400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03" tIns="46005" rIns="92003" bIns="46005">
            <a:spAutoFit/>
          </a:bodyPr>
          <a:lstStyle/>
          <a:p>
            <a:pPr algn="ctr" eaLnBrk="0" hangingPunct="0">
              <a:tabLst>
                <a:tab pos="1516063" algn="l"/>
              </a:tabLst>
            </a:pPr>
            <a:r>
              <a:rPr lang="en-GB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www.ipsos.</a:t>
            </a:r>
            <a:r>
              <a:rPr lang="cs-CZ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hu       </a:t>
            </a:r>
            <a:r>
              <a:rPr lang="en-GB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 </a:t>
            </a:r>
            <a:r>
              <a:rPr lang="cs-CZ" sz="2000" noProof="1">
                <a:solidFill>
                  <a:srgbClr val="1F497D">
                    <a:lumMod val="60000"/>
                    <a:lumOff val="40000"/>
                  </a:srgbClr>
                </a:solidFill>
                <a:cs typeface="Arial" pitchFamily="34" charset="0"/>
              </a:rPr>
              <a:t>www.ipsos.com</a:t>
            </a:r>
            <a:endParaRPr lang="en-GB" sz="2000" noProof="1">
              <a:solidFill>
                <a:srgbClr val="1F497D">
                  <a:lumMod val="60000"/>
                  <a:lumOff val="40000"/>
                </a:srgbClr>
              </a:solidFill>
              <a:cs typeface="Arial" pitchFamily="34" charset="0"/>
            </a:endParaRPr>
          </a:p>
        </p:txBody>
      </p:sp>
      <p:sp>
        <p:nvSpPr>
          <p:cNvPr id="26" name="Zástupný symbol pro nadpis 1"/>
          <p:cNvSpPr>
            <a:spLocks noGrp="1"/>
          </p:cNvSpPr>
          <p:nvPr>
            <p:ph type="title"/>
          </p:nvPr>
        </p:nvSpPr>
        <p:spPr>
          <a:xfrm>
            <a:off x="606567" y="770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11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Vlastní rozložení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7984" y="1388444"/>
            <a:ext cx="4216925" cy="224785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</a:defRPr>
            </a:lvl1pPr>
            <a:lvl2pPr marL="3628" indent="0" algn="l">
              <a:lnSpc>
                <a:spcPct val="90000"/>
              </a:lnSpc>
              <a:spcBef>
                <a:spcPts val="457"/>
              </a:spcBef>
              <a:buNone/>
              <a:tabLst/>
              <a:defRPr sz="2400" baseline="0">
                <a:solidFill>
                  <a:schemeClr val="bg1">
                    <a:alpha val="70000"/>
                  </a:schemeClr>
                </a:solidFill>
              </a:defRPr>
            </a:lvl2pPr>
            <a:lvl3pPr marL="1035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0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Slide Title</a:t>
            </a:r>
          </a:p>
          <a:p>
            <a:pPr lvl="1"/>
            <a:r>
              <a:rPr lang="en-US" dirty="0"/>
              <a:t>Lorem ipsum dolor sit amet, consectetuer adipiscing elit. Maecenas porttitor congue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5" name="Zástupný symbol pro obrázek 12"/>
          <p:cNvSpPr>
            <a:spLocks noGrp="1"/>
          </p:cNvSpPr>
          <p:nvPr>
            <p:ph type="pic" sz="quarter" idx="15"/>
          </p:nvPr>
        </p:nvSpPr>
        <p:spPr>
          <a:xfrm>
            <a:off x="-9526" y="-10"/>
            <a:ext cx="4581525" cy="5143500"/>
          </a:xfrm>
          <a:custGeom>
            <a:avLst/>
            <a:gdLst>
              <a:gd name="connsiteX0" fmla="*/ 0 w 4467496"/>
              <a:gd name="connsiteY0" fmla="*/ 0 h 5143500"/>
              <a:gd name="connsiteX1" fmla="*/ 2781325 w 4467496"/>
              <a:gd name="connsiteY1" fmla="*/ 0 h 5143500"/>
              <a:gd name="connsiteX2" fmla="*/ 4467496 w 4467496"/>
              <a:gd name="connsiteY2" fmla="*/ 5143500 h 5143500"/>
              <a:gd name="connsiteX3" fmla="*/ 0 w 4467496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7496" h="5143500">
                <a:moveTo>
                  <a:pt x="0" y="0"/>
                </a:moveTo>
                <a:lnTo>
                  <a:pt x="2781325" y="0"/>
                </a:lnTo>
                <a:lnTo>
                  <a:pt x="4467496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cs-CZ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831776" y="-6985"/>
            <a:ext cx="2901414" cy="2177509"/>
          </a:xfrm>
          <a:custGeom>
            <a:avLst/>
            <a:gdLst>
              <a:gd name="T0" fmla="*/ 2678 w 2678"/>
              <a:gd name="T1" fmla="*/ 0 h 2016"/>
              <a:gd name="T2" fmla="*/ 0 w 2678"/>
              <a:gd name="T3" fmla="*/ 0 h 2016"/>
              <a:gd name="T4" fmla="*/ 2018 w 2678"/>
              <a:gd name="T5" fmla="*/ 2016 h 2016"/>
              <a:gd name="T6" fmla="*/ 2678 w 2678"/>
              <a:gd name="T7" fmla="*/ 0 h 2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8" h="2016">
                <a:moveTo>
                  <a:pt x="2678" y="0"/>
                </a:moveTo>
                <a:lnTo>
                  <a:pt x="0" y="0"/>
                </a:lnTo>
                <a:lnTo>
                  <a:pt x="2018" y="2016"/>
                </a:lnTo>
                <a:lnTo>
                  <a:pt x="2678" y="0"/>
                </a:lnTo>
                <a:close/>
              </a:path>
            </a:pathLst>
          </a:custGeom>
          <a:solidFill>
            <a:srgbClr val="A9CCD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1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0237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2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3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5.xml"/><Relationship Id="rId18" Type="http://schemas.openxmlformats.org/officeDocument/2006/relationships/slideLayout" Target="../slideLayouts/slideLayout60.xml"/><Relationship Id="rId26" Type="http://schemas.openxmlformats.org/officeDocument/2006/relationships/slideLayout" Target="../slideLayouts/slideLayout68.xml"/><Relationship Id="rId39" Type="http://schemas.openxmlformats.org/officeDocument/2006/relationships/slideLayout" Target="../slideLayouts/slideLayout81.xml"/><Relationship Id="rId21" Type="http://schemas.openxmlformats.org/officeDocument/2006/relationships/slideLayout" Target="../slideLayouts/slideLayout63.xml"/><Relationship Id="rId34" Type="http://schemas.openxmlformats.org/officeDocument/2006/relationships/slideLayout" Target="../slideLayouts/slideLayout76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20" Type="http://schemas.openxmlformats.org/officeDocument/2006/relationships/slideLayout" Target="../slideLayouts/slideLayout62.xml"/><Relationship Id="rId29" Type="http://schemas.openxmlformats.org/officeDocument/2006/relationships/slideLayout" Target="../slideLayouts/slideLayout71.xml"/><Relationship Id="rId41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24" Type="http://schemas.openxmlformats.org/officeDocument/2006/relationships/slideLayout" Target="../slideLayouts/slideLayout66.xml"/><Relationship Id="rId32" Type="http://schemas.openxmlformats.org/officeDocument/2006/relationships/slideLayout" Target="../slideLayouts/slideLayout74.xml"/><Relationship Id="rId37" Type="http://schemas.openxmlformats.org/officeDocument/2006/relationships/slideLayout" Target="../slideLayouts/slideLayout79.xml"/><Relationship Id="rId40" Type="http://schemas.openxmlformats.org/officeDocument/2006/relationships/theme" Target="../theme/theme5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23" Type="http://schemas.openxmlformats.org/officeDocument/2006/relationships/slideLayout" Target="../slideLayouts/slideLayout65.xml"/><Relationship Id="rId28" Type="http://schemas.openxmlformats.org/officeDocument/2006/relationships/slideLayout" Target="../slideLayouts/slideLayout70.xml"/><Relationship Id="rId36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52.xml"/><Relationship Id="rId19" Type="http://schemas.openxmlformats.org/officeDocument/2006/relationships/slideLayout" Target="../slideLayouts/slideLayout61.xml"/><Relationship Id="rId31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Relationship Id="rId22" Type="http://schemas.openxmlformats.org/officeDocument/2006/relationships/slideLayout" Target="../slideLayouts/slideLayout64.xml"/><Relationship Id="rId27" Type="http://schemas.openxmlformats.org/officeDocument/2006/relationships/slideLayout" Target="../slideLayouts/slideLayout69.xml"/><Relationship Id="rId30" Type="http://schemas.openxmlformats.org/officeDocument/2006/relationships/slideLayout" Target="../slideLayouts/slideLayout72.xml"/><Relationship Id="rId35" Type="http://schemas.openxmlformats.org/officeDocument/2006/relationships/slideLayout" Target="../slideLayouts/slideLayout77.xml"/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5" Type="http://schemas.openxmlformats.org/officeDocument/2006/relationships/slideLayout" Target="../slideLayouts/slideLayout67.xml"/><Relationship Id="rId33" Type="http://schemas.openxmlformats.org/officeDocument/2006/relationships/slideLayout" Target="../slideLayouts/slideLayout75.xml"/><Relationship Id="rId38" Type="http://schemas.openxmlformats.org/officeDocument/2006/relationships/slideLayout" Target="../slideLayouts/slideLayout8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4.xml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5" Type="http://schemas.openxmlformats.org/officeDocument/2006/relationships/image" Target="../media/image1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42989" y="1491853"/>
            <a:ext cx="7058025" cy="3348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5" name="Picture 10" descr="IPSOS_GAMECHANGERS_blue.png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617664" y="4737673"/>
            <a:ext cx="377327" cy="35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04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98" r:id="rId2"/>
    <p:sldLayoutId id="2147483927" r:id="rId3"/>
    <p:sldLayoutId id="2147483928" r:id="rId4"/>
    <p:sldLayoutId id="2147483929" r:id="rId5"/>
    <p:sldLayoutId id="2147483930" r:id="rId6"/>
    <p:sldLayoutId id="2147483931" r:id="rId7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404040"/>
          </a:solidFill>
          <a:latin typeface="Calibri" pitchFamily="34" charset="0"/>
          <a:ea typeface="+mj-ea"/>
          <a:cs typeface="Arial" pitchFamily="34" charset="0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Wingdings" pitchFamily="2" charset="2"/>
        <a:buNone/>
        <a:defRPr sz="24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1pPr>
      <a:lvl2pPr marL="444500" indent="-203200" algn="l" defTabSz="914400" rtl="0" eaLnBrk="1" latinLnBrk="0" hangingPunct="1">
        <a:spcBef>
          <a:spcPct val="20000"/>
        </a:spcBef>
        <a:buSzPct val="100000"/>
        <a:buFont typeface="Arial" pitchFamily="34" charset="0"/>
        <a:buNone/>
        <a:defRPr sz="20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2pPr>
      <a:lvl3pPr marL="622300" indent="-127000" algn="l" defTabSz="914400" rtl="0" eaLnBrk="1" latinLnBrk="0" hangingPunct="1">
        <a:spcBef>
          <a:spcPct val="20000"/>
        </a:spcBef>
        <a:buSzPct val="80000"/>
        <a:buFont typeface="Wingdings" pitchFamily="2" charset="2"/>
        <a:buNone/>
        <a:defRPr sz="20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3pPr>
      <a:lvl4pPr marL="901700" indent="-13970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4pPr>
      <a:lvl5pPr marL="1163638" indent="-1397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pic>
        <p:nvPicPr>
          <p:cNvPr id="11" name="Picture 10" descr="IPSOS_GAMECHANGERS_blue.png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617664" y="4737673"/>
            <a:ext cx="377327" cy="355982"/>
          </a:xfrm>
          <a:prstGeom prst="rect">
            <a:avLst/>
          </a:prstGeom>
        </p:spPr>
      </p:pic>
      <p:sp>
        <p:nvSpPr>
          <p:cNvPr id="12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02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18" r:id="rId2"/>
    <p:sldLayoutId id="2147483919" r:id="rId3"/>
    <p:sldLayoutId id="2147483920" r:id="rId4"/>
    <p:sldLayoutId id="2147483922" r:id="rId5"/>
    <p:sldLayoutId id="2147483923" r:id="rId6"/>
    <p:sldLayoutId id="2147483924" r:id="rId7"/>
    <p:sldLayoutId id="2147483925" r:id="rId8"/>
    <p:sldLayoutId id="2147483926" r:id="rId9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404040"/>
          </a:solidFill>
          <a:latin typeface="Calibri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cs-CZ" sz="2400" kern="1200" smtClean="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1pPr>
      <a:lvl2pPr marL="527050" indent="-285750" algn="l" defTabSz="914400" rtl="0" eaLnBrk="1" latinLnBrk="0" hangingPunct="1">
        <a:spcBef>
          <a:spcPct val="20000"/>
        </a:spcBef>
        <a:buSzPct val="100000"/>
        <a:buFont typeface="Arial" pitchFamily="34" charset="0"/>
        <a:buNone/>
        <a:defRPr lang="cs-CZ" sz="2000" kern="1200" smtClean="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2pPr>
      <a:lvl3pPr marL="78105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cs-CZ" sz="1800" kern="1200" smtClean="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cs-CZ" sz="1600" kern="1200" smtClean="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cs-CZ" sz="14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pic>
        <p:nvPicPr>
          <p:cNvPr id="7" name="Picture 10" descr="IPSOS_GAMECHANGERS_blue.png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617664" y="4737673"/>
            <a:ext cx="377327" cy="355982"/>
          </a:xfrm>
          <a:prstGeom prst="rect">
            <a:avLst/>
          </a:prstGeom>
        </p:spPr>
      </p:pic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>
                <a:solidFill>
                  <a:srgbClr val="404040"/>
                </a:solidFill>
              </a:rPr>
              <a:pPr/>
              <a:t>‹#›</a:t>
            </a:fld>
            <a:endParaRPr lang="cs-CZ" dirty="0">
              <a:solidFill>
                <a:srgbClr val="404040"/>
              </a:solidFill>
            </a:endParaRPr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ctr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79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826" r:id="rId9"/>
    <p:sldLayoutId id="2147483828" r:id="rId10"/>
    <p:sldLayoutId id="2147483829" r:id="rId11"/>
    <p:sldLayoutId id="2147483830" r:id="rId12"/>
    <p:sldLayoutId id="2147483831" r:id="rId13"/>
    <p:sldLayoutId id="2147483857" r:id="rId14"/>
    <p:sldLayoutId id="2147483832" r:id="rId15"/>
    <p:sldLayoutId id="2147483833" r:id="rId16"/>
    <p:sldLayoutId id="2147483834" r:id="rId17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404040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pic>
        <p:nvPicPr>
          <p:cNvPr id="11" name="Picture 10" descr="IPSOS_GAMECHANGERS_blue.png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617664" y="4737673"/>
            <a:ext cx="377327" cy="355982"/>
          </a:xfrm>
          <a:prstGeom prst="rect">
            <a:avLst/>
          </a:prstGeom>
        </p:spPr>
      </p:pic>
      <p:sp>
        <p:nvSpPr>
          <p:cNvPr id="12" name="Zástupný symbol pro nadpis 1"/>
          <p:cNvSpPr>
            <a:spLocks noGrp="1"/>
          </p:cNvSpPr>
          <p:nvPr>
            <p:ph type="title"/>
          </p:nvPr>
        </p:nvSpPr>
        <p:spPr>
          <a:xfrm>
            <a:off x="212058" y="6357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rmAutofit/>
          </a:bodyPr>
          <a:lstStyle/>
          <a:p>
            <a:r>
              <a:rPr lang="en-US" dirty="0"/>
              <a:t>Click to edit template headings</a:t>
            </a:r>
            <a:r>
              <a:rPr lang="cs-CZ" dirty="0"/>
              <a:t> </a:t>
            </a:r>
            <a:r>
              <a:rPr lang="en-US" dirty="0"/>
              <a:t>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4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914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774" r:id="rId9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404040"/>
          </a:solidFill>
          <a:latin typeface="Calibri" pitchFamily="34" charset="0"/>
          <a:ea typeface="+mj-ea"/>
          <a:cs typeface="Arial" pitchFamily="34" charset="0"/>
        </a:defRPr>
      </a:lvl1pPr>
    </p:titleStyle>
    <p:bodyStyle>
      <a:lvl1pPr marL="174625" indent="-174625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1pPr>
      <a:lvl2pPr marL="444500" indent="-203200" algn="l" defTabSz="914400" rtl="0" eaLnBrk="1" latinLnBrk="0" hangingPunct="1">
        <a:spcBef>
          <a:spcPct val="20000"/>
        </a:spcBef>
        <a:buSzPct val="100000"/>
        <a:buFont typeface="Wingdings" panose="05000000000000000000" pitchFamily="2" charset="2"/>
        <a:buChar char="§"/>
        <a:defRPr sz="18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2pPr>
      <a:lvl3pPr marL="622300" indent="-127000" algn="l" defTabSz="914400" rtl="0" eaLnBrk="1" latinLnBrk="0" hangingPunct="1">
        <a:spcBef>
          <a:spcPct val="20000"/>
        </a:spcBef>
        <a:buSzPct val="100000"/>
        <a:buFont typeface="Arial" pitchFamily="34" charset="0"/>
        <a:buNone/>
        <a:defRPr sz="18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3pPr>
      <a:lvl4pPr marL="901700" indent="-1397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4pPr>
      <a:lvl5pPr marL="1257300" indent="-13970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684213" y="1200149"/>
            <a:ext cx="7920000" cy="358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-9618" y="490924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300" b="1">
                <a:solidFill>
                  <a:srgbClr val="40404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/>
              <a:t>Název studie XXX, 05/2016</a:t>
            </a:r>
            <a:endParaRPr lang="cs-CZ" dirty="0"/>
          </a:p>
        </p:txBody>
      </p:sp>
      <p:pic>
        <p:nvPicPr>
          <p:cNvPr id="12" name="Picture 10" descr="IPSOS_GAMECHANGERS_blue.png"/>
          <p:cNvPicPr>
            <a:picLocks noChangeAspect="1"/>
          </p:cNvPicPr>
          <p:nvPr userDrawn="1"/>
        </p:nvPicPr>
        <p:blipFill rotWithShape="1"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617664" y="4737673"/>
            <a:ext cx="377327" cy="35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2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  <p:sldLayoutId id="2147483876" r:id="rId18"/>
    <p:sldLayoutId id="2147483877" r:id="rId19"/>
    <p:sldLayoutId id="2147483878" r:id="rId20"/>
    <p:sldLayoutId id="2147483879" r:id="rId21"/>
    <p:sldLayoutId id="2147483880" r:id="rId22"/>
    <p:sldLayoutId id="2147483881" r:id="rId23"/>
    <p:sldLayoutId id="2147483882" r:id="rId24"/>
    <p:sldLayoutId id="2147483883" r:id="rId25"/>
    <p:sldLayoutId id="2147483884" r:id="rId26"/>
    <p:sldLayoutId id="2147483885" r:id="rId27"/>
    <p:sldLayoutId id="2147483886" r:id="rId28"/>
    <p:sldLayoutId id="2147483887" r:id="rId29"/>
    <p:sldLayoutId id="2147483888" r:id="rId30"/>
    <p:sldLayoutId id="2147483889" r:id="rId31"/>
    <p:sldLayoutId id="2147483890" r:id="rId32"/>
    <p:sldLayoutId id="2147483891" r:id="rId33"/>
    <p:sldLayoutId id="2147483892" r:id="rId34"/>
    <p:sldLayoutId id="2147483893" r:id="rId35"/>
    <p:sldLayoutId id="2147483894" r:id="rId36"/>
    <p:sldLayoutId id="2147483895" r:id="rId37"/>
    <p:sldLayoutId id="2147483896" r:id="rId38"/>
    <p:sldLayoutId id="2147483897" r:id="rId39"/>
  </p:sldLayoutIdLst>
  <p:hf sldNum="0"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lang="en-US" sz="2400" b="1" kern="1200" dirty="0" smtClean="0">
          <a:solidFill>
            <a:srgbClr val="404040"/>
          </a:solidFill>
          <a:latin typeface="Calibri" pitchFamily="34" charset="0"/>
          <a:ea typeface="+mj-ea"/>
          <a:cs typeface="Arial" pitchFamily="34" charset="0"/>
        </a:defRPr>
      </a:lvl1pPr>
    </p:titleStyle>
    <p:bodyStyle>
      <a:lvl1pPr marL="132300" indent="-132300" algn="l" defTabSz="685800" rtl="0" eaLnBrk="1" latinLnBrk="0" hangingPunct="1">
        <a:spcBef>
          <a:spcPts val="360"/>
        </a:spcBef>
        <a:buFontTx/>
        <a:buNone/>
        <a:defRPr lang="en-US" sz="1800" kern="1200" dirty="0" smtClean="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1pPr>
      <a:lvl2pPr marL="334800" indent="-151200" algn="l" defTabSz="685800" rtl="0" eaLnBrk="1" latinLnBrk="0" hangingPunct="1">
        <a:spcBef>
          <a:spcPts val="324"/>
        </a:spcBef>
        <a:buFontTx/>
        <a:buNone/>
        <a:defRPr lang="en-US" sz="1500" kern="1200" dirty="0" smtClean="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2pPr>
      <a:lvl3pPr marL="467100" indent="-94500" algn="l" defTabSz="685800" rtl="0" eaLnBrk="1" latinLnBrk="0" hangingPunct="1">
        <a:spcBef>
          <a:spcPts val="360"/>
        </a:spcBef>
        <a:buFontTx/>
        <a:buNone/>
        <a:defRPr lang="en-US" sz="1350" kern="1200" dirty="0" smtClean="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3pPr>
      <a:lvl4pPr marL="677700" indent="-105300" algn="l" defTabSz="685800" rtl="0" eaLnBrk="1" latinLnBrk="0" hangingPunct="1">
        <a:spcBef>
          <a:spcPts val="360"/>
        </a:spcBef>
        <a:buFontTx/>
        <a:buNone/>
        <a:defRPr lang="en-US" sz="1200" kern="1200" dirty="0" smtClean="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4pPr>
      <a:lvl5pPr marL="942300" indent="-105300" algn="l" defTabSz="685800" rtl="0" eaLnBrk="1" latinLnBrk="0" hangingPunct="1">
        <a:spcBef>
          <a:spcPts val="360"/>
        </a:spcBef>
        <a:buFontTx/>
        <a:buNone/>
        <a:defRPr lang="cs-CZ" sz="1050" kern="1200" dirty="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IPSOS_GAMECHANGERS_blue.pn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88" t="-9671" b="-1"/>
          <a:stretch/>
        </p:blipFill>
        <p:spPr>
          <a:xfrm>
            <a:off x="8617664" y="4737673"/>
            <a:ext cx="377327" cy="35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81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845" r:id="rId2"/>
    <p:sldLayoutId id="2147483917" r:id="rId3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404040"/>
          </a:solidFill>
          <a:latin typeface="Calibri" pitchFamily="34" charset="0"/>
          <a:ea typeface="+mj-ea"/>
          <a:cs typeface="Arial" pitchFamily="34" charset="0"/>
        </a:defRPr>
      </a:lvl1pPr>
    </p:titleStyle>
    <p:bodyStyle>
      <a:lvl1pPr marL="174625" indent="-174625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1pPr>
      <a:lvl2pPr marL="444500" indent="-203200" algn="l" defTabSz="914400" rtl="0" eaLnBrk="1" latinLnBrk="0" hangingPunct="1">
        <a:spcBef>
          <a:spcPct val="20000"/>
        </a:spcBef>
        <a:buSzPct val="100000"/>
        <a:buFont typeface="Wingdings" panose="05000000000000000000" pitchFamily="2" charset="2"/>
        <a:buChar char="§"/>
        <a:defRPr sz="18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2pPr>
      <a:lvl3pPr marL="622300" indent="-127000" algn="l" defTabSz="914400" rtl="0" eaLnBrk="1" latinLnBrk="0" hangingPunct="1">
        <a:spcBef>
          <a:spcPct val="20000"/>
        </a:spcBef>
        <a:buSzPct val="100000"/>
        <a:buFont typeface="Arial" pitchFamily="34" charset="0"/>
        <a:buNone/>
        <a:defRPr sz="18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3pPr>
      <a:lvl4pPr marL="901700" indent="-1397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4pPr>
      <a:lvl5pPr marL="1257300" indent="-13970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rgbClr val="404040"/>
          </a:solidFill>
          <a:latin typeface="Calibri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2"/>
          </p:nvPr>
        </p:nvSpPr>
        <p:spPr>
          <a:xfrm>
            <a:off x="4067944" y="2265641"/>
            <a:ext cx="5472608" cy="432197"/>
          </a:xfrm>
        </p:spPr>
        <p:txBody>
          <a:bodyPr/>
          <a:lstStyle/>
          <a:p>
            <a:r>
              <a:rPr lang="cs-CZ" sz="2800" dirty="0"/>
              <a:t>Kreativní průmysl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091229" y="3665935"/>
            <a:ext cx="1992939" cy="276225"/>
          </a:xfrm>
        </p:spPr>
        <p:txBody>
          <a:bodyPr>
            <a:noAutofit/>
          </a:bodyPr>
          <a:lstStyle/>
          <a:p>
            <a:r>
              <a:rPr lang="cs-CZ" sz="1600" dirty="0"/>
              <a:t>Duben 2019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000" dirty="0"/>
              <a:t>Závěrečná zpráva</a:t>
            </a:r>
          </a:p>
        </p:txBody>
      </p:sp>
      <p:pic>
        <p:nvPicPr>
          <p:cNvPr id="6" name="Obrázek 5" descr="Ipsos Marketing-c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39502"/>
            <a:ext cx="3572263" cy="45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87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xmlns="" id="{364FB578-35DD-4ACB-B26D-A0B83E88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9" y="1047365"/>
            <a:ext cx="8676726" cy="420372"/>
          </a:xfrm>
        </p:spPr>
        <p:txBody>
          <a:bodyPr>
            <a:normAutofit fontScale="90000"/>
          </a:bodyPr>
          <a:lstStyle/>
          <a:p>
            <a:r>
              <a:rPr lang="cs-CZ" sz="1600" dirty="0">
                <a:solidFill>
                  <a:srgbClr val="002060"/>
                </a:solidFill>
              </a:rPr>
              <a:t>Atraktivnost jednotlivých odvětví průmyslu podle pracovního uplatnění</a:t>
            </a:r>
            <a:br>
              <a:rPr lang="cs-CZ" sz="1600" dirty="0">
                <a:solidFill>
                  <a:srgbClr val="002060"/>
                </a:solidFill>
              </a:rPr>
            </a:br>
            <a:r>
              <a:rPr lang="cs-CZ" sz="1600" dirty="0">
                <a:solidFill>
                  <a:srgbClr val="002060"/>
                </a:solidFill>
              </a:rPr>
              <a:t>v %</a:t>
            </a:r>
            <a:endParaRPr lang="en-US" sz="1600" dirty="0">
              <a:solidFill>
                <a:srgbClr val="002060"/>
              </a:solidFill>
            </a:endParaRPr>
          </a:p>
        </p:txBody>
      </p:sp>
      <p:graphicFrame>
        <p:nvGraphicFramePr>
          <p:cNvPr id="9" name="Graf1">
            <a:extLst>
              <a:ext uri="{FF2B5EF4-FFF2-40B4-BE49-F238E27FC236}">
                <a16:creationId xmlns:a16="http://schemas.microsoft.com/office/drawing/2014/main" xmlns="" id="{D24C2330-B8DA-4A23-9F3D-13EED2FECD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321260"/>
              </p:ext>
            </p:extLst>
          </p:nvPr>
        </p:nvGraphicFramePr>
        <p:xfrm>
          <a:off x="73503" y="1356680"/>
          <a:ext cx="7056784" cy="337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xmlns="" id="{900FC192-4D7B-43D6-A2D1-BCBDA5FA3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856748"/>
              </p:ext>
            </p:extLst>
          </p:nvPr>
        </p:nvGraphicFramePr>
        <p:xfrm>
          <a:off x="7308304" y="1442984"/>
          <a:ext cx="1296144" cy="2426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41747">
                <a:tc>
                  <a:txBody>
                    <a:bodyPr/>
                    <a:lstStyle/>
                    <a:p>
                      <a:r>
                        <a:rPr lang="cs-CZ" sz="1000" b="0" noProof="0" dirty="0">
                          <a:solidFill>
                            <a:srgbClr val="1F497D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cs-CZ" sz="1000" b="1" noProof="0" dirty="0">
                          <a:solidFill>
                            <a:srgbClr val="404040"/>
                          </a:solidFill>
                        </a:rPr>
                        <a:t>+</a:t>
                      </a:r>
                      <a:r>
                        <a:rPr lang="cs-CZ" sz="1000" b="0" noProof="0" dirty="0">
                          <a:solidFill>
                            <a:srgbClr val="008BCA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cs-CZ" sz="1000" b="1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1" i="1" noProof="0" dirty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Top 2 box </a:t>
                      </a:r>
                      <a:endParaRPr lang="cs-CZ" sz="1000" b="1" i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1F497D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Velmi atraktivní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6768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008BCA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Spíše atraktivní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noProof="0" dirty="0">
                          <a:solidFill>
                            <a:srgbClr val="FBB040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Spíše neatraktivní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ED6737"/>
                          </a:solidFill>
                          <a:sym typeface="Wingdings" panose="05000000000000000000" pitchFamily="2" charset="2"/>
                        </a:rPr>
                        <a:t>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Velmi neatraktivní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51084139-85E4-4710-973A-2E6304519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832497"/>
              </p:ext>
            </p:extLst>
          </p:nvPr>
        </p:nvGraphicFramePr>
        <p:xfrm>
          <a:off x="116622" y="3884414"/>
          <a:ext cx="6903648" cy="441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608">
                  <a:extLst>
                    <a:ext uri="{9D8B030D-6E8A-4147-A177-3AD203B41FA5}">
                      <a16:colId xmlns:a16="http://schemas.microsoft.com/office/drawing/2014/main" xmlns="" val="1548858382"/>
                    </a:ext>
                  </a:extLst>
                </a:gridCol>
                <a:gridCol w="1150608">
                  <a:extLst>
                    <a:ext uri="{9D8B030D-6E8A-4147-A177-3AD203B41FA5}">
                      <a16:colId xmlns:a16="http://schemas.microsoft.com/office/drawing/2014/main" xmlns="" val="2802191617"/>
                    </a:ext>
                  </a:extLst>
                </a:gridCol>
                <a:gridCol w="1150608">
                  <a:extLst>
                    <a:ext uri="{9D8B030D-6E8A-4147-A177-3AD203B41FA5}">
                      <a16:colId xmlns:a16="http://schemas.microsoft.com/office/drawing/2014/main" xmlns="" val="3730591173"/>
                    </a:ext>
                  </a:extLst>
                </a:gridCol>
                <a:gridCol w="1150608">
                  <a:extLst>
                    <a:ext uri="{9D8B030D-6E8A-4147-A177-3AD203B41FA5}">
                      <a16:colId xmlns:a16="http://schemas.microsoft.com/office/drawing/2014/main" xmlns="" val="3898711811"/>
                    </a:ext>
                  </a:extLst>
                </a:gridCol>
                <a:gridCol w="1150608">
                  <a:extLst>
                    <a:ext uri="{9D8B030D-6E8A-4147-A177-3AD203B41FA5}">
                      <a16:colId xmlns:a16="http://schemas.microsoft.com/office/drawing/2014/main" xmlns="" val="3025866025"/>
                    </a:ext>
                  </a:extLst>
                </a:gridCol>
                <a:gridCol w="1150608">
                  <a:extLst>
                    <a:ext uri="{9D8B030D-6E8A-4147-A177-3AD203B41FA5}">
                      <a16:colId xmlns:a16="http://schemas.microsoft.com/office/drawing/2014/main" xmlns="" val="2194386764"/>
                    </a:ext>
                  </a:extLst>
                </a:gridCol>
              </a:tblGrid>
              <a:tr h="227971"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Automobilový průmysl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Energický průmysl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Bankovní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Kreativní průmysl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Strojírenský průmysl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Zemědělství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9418072"/>
                  </a:ext>
                </a:extLst>
              </a:tr>
            </a:tbl>
          </a:graphicData>
        </a:graphic>
      </p:graphicFrame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xmlns="" id="{3E055868-B255-400D-96AD-80B0C4802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91723"/>
              </p:ext>
            </p:extLst>
          </p:nvPr>
        </p:nvGraphicFramePr>
        <p:xfrm>
          <a:off x="76740" y="1512795"/>
          <a:ext cx="6943530" cy="216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255">
                  <a:extLst>
                    <a:ext uri="{9D8B030D-6E8A-4147-A177-3AD203B41FA5}">
                      <a16:colId xmlns:a16="http://schemas.microsoft.com/office/drawing/2014/main" xmlns="" val="1548858382"/>
                    </a:ext>
                  </a:extLst>
                </a:gridCol>
                <a:gridCol w="1157255">
                  <a:extLst>
                    <a:ext uri="{9D8B030D-6E8A-4147-A177-3AD203B41FA5}">
                      <a16:colId xmlns:a16="http://schemas.microsoft.com/office/drawing/2014/main" xmlns="" val="2802191617"/>
                    </a:ext>
                  </a:extLst>
                </a:gridCol>
                <a:gridCol w="1157255">
                  <a:extLst>
                    <a:ext uri="{9D8B030D-6E8A-4147-A177-3AD203B41FA5}">
                      <a16:colId xmlns:a16="http://schemas.microsoft.com/office/drawing/2014/main" xmlns="" val="3730591173"/>
                    </a:ext>
                  </a:extLst>
                </a:gridCol>
                <a:gridCol w="1157255">
                  <a:extLst>
                    <a:ext uri="{9D8B030D-6E8A-4147-A177-3AD203B41FA5}">
                      <a16:colId xmlns:a16="http://schemas.microsoft.com/office/drawing/2014/main" xmlns="" val="3898711811"/>
                    </a:ext>
                  </a:extLst>
                </a:gridCol>
                <a:gridCol w="1157255">
                  <a:extLst>
                    <a:ext uri="{9D8B030D-6E8A-4147-A177-3AD203B41FA5}">
                      <a16:colId xmlns:a16="http://schemas.microsoft.com/office/drawing/2014/main" xmlns="" val="3025866025"/>
                    </a:ext>
                  </a:extLst>
                </a:gridCol>
                <a:gridCol w="1157255">
                  <a:extLst>
                    <a:ext uri="{9D8B030D-6E8A-4147-A177-3AD203B41FA5}">
                      <a16:colId xmlns:a16="http://schemas.microsoft.com/office/drawing/2014/main" xmlns="" val="2194386764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9418072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0BA267B3-84C5-49E9-ABC0-BDA8A14ED6C6}"/>
              </a:ext>
            </a:extLst>
          </p:cNvPr>
          <p:cNvSpPr txBox="1"/>
          <p:nvPr/>
        </p:nvSpPr>
        <p:spPr>
          <a:xfrm>
            <a:off x="103560" y="4469625"/>
            <a:ext cx="8785224" cy="43088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Q5. Která odvětví průmyslu jsou podle Vás atraktivní z hlediska pracovního uplatnění?</a:t>
            </a:r>
          </a:p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n=315</a:t>
            </a:r>
          </a:p>
        </p:txBody>
      </p:sp>
      <p:sp>
        <p:nvSpPr>
          <p:cNvPr id="14" name="Nadpis 4">
            <a:extLst>
              <a:ext uri="{FF2B5EF4-FFF2-40B4-BE49-F238E27FC236}">
                <a16:creationId xmlns:a16="http://schemas.microsoft.com/office/drawing/2014/main" xmlns="" id="{615F0483-7974-4EC3-9EAC-0E4962E35394}"/>
              </a:ext>
            </a:extLst>
          </p:cNvPr>
          <p:cNvSpPr txBox="1">
            <a:spLocks/>
          </p:cNvSpPr>
          <p:nvPr/>
        </p:nvSpPr>
        <p:spPr>
          <a:xfrm>
            <a:off x="371634" y="7926"/>
            <a:ext cx="7656750" cy="469722"/>
          </a:xfrm>
          <a:prstGeom prst="rect">
            <a:avLst/>
          </a:prstGeom>
        </p:spPr>
        <p:txBody>
          <a:bodyPr vert="horz" lIns="36000" tIns="45720" rIns="3600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404040"/>
                </a:solidFill>
                <a:latin typeface="Calibri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 sz="1800" dirty="0"/>
              <a:t>Kreativní průmysl za atraktivní z hlediska pracovního uplatnění shledává zhruba 4/5 dotázaných, nicméně za atraktivnější jsou považovány automobilový             a energetický průmysl, ale také bankovnictví.</a:t>
            </a:r>
          </a:p>
        </p:txBody>
      </p:sp>
      <p:sp>
        <p:nvSpPr>
          <p:cNvPr id="16" name="Zástupný symbol pro číslo snímku 2">
            <a:extLst>
              <a:ext uri="{FF2B5EF4-FFF2-40B4-BE49-F238E27FC236}">
                <a16:creationId xmlns:a16="http://schemas.microsoft.com/office/drawing/2014/main" xmlns="" id="{719FAB33-1ED1-4C64-BB0E-DD61AA21E1BC}"/>
              </a:ext>
            </a:extLst>
          </p:cNvPr>
          <p:cNvSpPr txBox="1">
            <a:spLocks/>
          </p:cNvSpPr>
          <p:nvPr/>
        </p:nvSpPr>
        <p:spPr>
          <a:xfrm>
            <a:off x="35496" y="4909248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A2DB900-4F27-419C-B2D8-AAC4EB8D73BD}" type="slidenum">
              <a:rPr lang="cs-CZ" sz="1100" kern="0" smtClean="0">
                <a:solidFill>
                  <a:sysClr val="windowText" lastClr="000000"/>
                </a:solidFill>
              </a:rPr>
              <a:pPr>
                <a:defRPr/>
              </a:pPr>
              <a:t>10</a:t>
            </a:fld>
            <a:endParaRPr lang="cs-CZ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7" name="Zástupný symbol pro zápatí 3">
            <a:extLst>
              <a:ext uri="{FF2B5EF4-FFF2-40B4-BE49-F238E27FC236}">
                <a16:creationId xmlns:a16="http://schemas.microsoft.com/office/drawing/2014/main" xmlns="" id="{DEB9F17B-771A-47B6-807D-4A8BCFDB4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596" y="4927500"/>
            <a:ext cx="5120208" cy="229500"/>
          </a:xfrm>
        </p:spPr>
        <p:txBody>
          <a:bodyPr/>
          <a:lstStyle/>
          <a:p>
            <a:pPr lvl="0">
              <a:defRPr/>
            </a:pPr>
            <a:r>
              <a:rPr lang="cs-CZ" sz="1100" kern="0" dirty="0">
                <a:solidFill>
                  <a:sysClr val="windowText" lastClr="000000"/>
                </a:solidFill>
              </a:rPr>
              <a:t>Ipsos pro Vysokou školu kreativní komunikace: Kreativní průmysl, 04/2019</a:t>
            </a:r>
          </a:p>
        </p:txBody>
      </p:sp>
    </p:spTree>
    <p:extLst>
      <p:ext uri="{BB962C8B-B14F-4D97-AF65-F5344CB8AC3E}">
        <p14:creationId xmlns:p14="http://schemas.microsoft.com/office/powerpoint/2010/main" val="4194523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xmlns="" id="{364FB578-35DD-4ACB-B26D-A0B83E88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9" y="1047365"/>
            <a:ext cx="8676726" cy="420372"/>
          </a:xfrm>
        </p:spPr>
        <p:txBody>
          <a:bodyPr>
            <a:normAutofit fontScale="90000"/>
          </a:bodyPr>
          <a:lstStyle/>
          <a:p>
            <a:r>
              <a:rPr lang="cs-CZ" sz="1600" dirty="0">
                <a:solidFill>
                  <a:srgbClr val="002060"/>
                </a:solidFill>
              </a:rPr>
              <a:t>Podpora kreativního průmyslu ze strany státu</a:t>
            </a:r>
            <a:br>
              <a:rPr lang="cs-CZ" sz="1600" dirty="0">
                <a:solidFill>
                  <a:srgbClr val="002060"/>
                </a:solidFill>
              </a:rPr>
            </a:br>
            <a:r>
              <a:rPr lang="cs-CZ" sz="1600" dirty="0">
                <a:solidFill>
                  <a:srgbClr val="002060"/>
                </a:solidFill>
              </a:rPr>
              <a:t>v %</a:t>
            </a:r>
            <a:endParaRPr lang="en-US" sz="1600" dirty="0">
              <a:solidFill>
                <a:srgbClr val="002060"/>
              </a:solidFill>
            </a:endParaRPr>
          </a:p>
        </p:txBody>
      </p:sp>
      <p:graphicFrame>
        <p:nvGraphicFramePr>
          <p:cNvPr id="9" name="Graf1">
            <a:extLst>
              <a:ext uri="{FF2B5EF4-FFF2-40B4-BE49-F238E27FC236}">
                <a16:creationId xmlns:a16="http://schemas.microsoft.com/office/drawing/2014/main" xmlns="" id="{D24C2330-B8DA-4A23-9F3D-13EED2FECD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708460"/>
              </p:ext>
            </p:extLst>
          </p:nvPr>
        </p:nvGraphicFramePr>
        <p:xfrm>
          <a:off x="73503" y="1356680"/>
          <a:ext cx="7056784" cy="337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xmlns="" id="{900FC192-4D7B-43D6-A2D1-BCBDA5FA3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315357"/>
              </p:ext>
            </p:extLst>
          </p:nvPr>
        </p:nvGraphicFramePr>
        <p:xfrm>
          <a:off x="7308304" y="1442984"/>
          <a:ext cx="1149490" cy="2426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4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41747">
                <a:tc>
                  <a:txBody>
                    <a:bodyPr/>
                    <a:lstStyle/>
                    <a:p>
                      <a:r>
                        <a:rPr lang="cs-CZ" sz="1000" b="0" noProof="0" dirty="0">
                          <a:solidFill>
                            <a:srgbClr val="1F497D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cs-CZ" sz="1000" b="1" noProof="0" dirty="0">
                          <a:solidFill>
                            <a:srgbClr val="404040"/>
                          </a:solidFill>
                        </a:rPr>
                        <a:t>+</a:t>
                      </a:r>
                      <a:r>
                        <a:rPr lang="cs-CZ" sz="1000" b="0" noProof="0" dirty="0">
                          <a:solidFill>
                            <a:srgbClr val="008BCA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cs-CZ" sz="1000" b="1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1" i="1" noProof="0" dirty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Top 2 box </a:t>
                      </a:r>
                      <a:endParaRPr lang="cs-CZ" sz="1000" b="1" i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1F497D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Určitě ano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6768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008BCA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Spíše ano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noProof="0" dirty="0">
                          <a:solidFill>
                            <a:srgbClr val="FBB040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Spíše ne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ED6737"/>
                          </a:solidFill>
                          <a:sym typeface="Wingdings" panose="05000000000000000000" pitchFamily="2" charset="2"/>
                        </a:rPr>
                        <a:t>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Určitě ne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51084139-85E4-4710-973A-2E6304519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026206"/>
              </p:ext>
            </p:extLst>
          </p:nvPr>
        </p:nvGraphicFramePr>
        <p:xfrm>
          <a:off x="167190" y="3869494"/>
          <a:ext cx="6783816" cy="258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977">
                  <a:extLst>
                    <a:ext uri="{9D8B030D-6E8A-4147-A177-3AD203B41FA5}">
                      <a16:colId xmlns:a16="http://schemas.microsoft.com/office/drawing/2014/main" xmlns="" val="1548858382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2802191617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3730591173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3898711811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3025866025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2194386764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3842208565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1634224042"/>
                    </a:ext>
                  </a:extLst>
                </a:gridCol>
              </a:tblGrid>
              <a:tr h="227971"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Celkem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Muži 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Ženy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 – 2</a:t>
                      </a:r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 let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 – 35 let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 – 44 let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 – 53 let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 – 65 let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9418072"/>
                  </a:ext>
                </a:extLst>
              </a:tr>
            </a:tbl>
          </a:graphicData>
        </a:graphic>
      </p:graphicFrame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xmlns="" id="{3E055868-B255-400D-96AD-80B0C4802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695814"/>
              </p:ext>
            </p:extLst>
          </p:nvPr>
        </p:nvGraphicFramePr>
        <p:xfrm>
          <a:off x="76742" y="1512795"/>
          <a:ext cx="6964712" cy="216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589">
                  <a:extLst>
                    <a:ext uri="{9D8B030D-6E8A-4147-A177-3AD203B41FA5}">
                      <a16:colId xmlns:a16="http://schemas.microsoft.com/office/drawing/2014/main" xmlns="" val="1548858382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2802191617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3730591173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3898711811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3025866025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2194386764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3842208565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4029245595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9418072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0BA267B3-84C5-49E9-ABC0-BDA8A14ED6C6}"/>
              </a:ext>
            </a:extLst>
          </p:cNvPr>
          <p:cNvSpPr txBox="1"/>
          <p:nvPr/>
        </p:nvSpPr>
        <p:spPr>
          <a:xfrm>
            <a:off x="103560" y="4469625"/>
            <a:ext cx="8785224" cy="43088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Q6. Měla by podle Vás Česká republika podporovat kreativní průmysl?</a:t>
            </a:r>
          </a:p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n=315</a:t>
            </a:r>
          </a:p>
        </p:txBody>
      </p:sp>
      <p:sp>
        <p:nvSpPr>
          <p:cNvPr id="14" name="Nadpis 4">
            <a:extLst>
              <a:ext uri="{FF2B5EF4-FFF2-40B4-BE49-F238E27FC236}">
                <a16:creationId xmlns:a16="http://schemas.microsoft.com/office/drawing/2014/main" xmlns="" id="{615F0483-7974-4EC3-9EAC-0E4962E35394}"/>
              </a:ext>
            </a:extLst>
          </p:cNvPr>
          <p:cNvSpPr txBox="1">
            <a:spLocks/>
          </p:cNvSpPr>
          <p:nvPr/>
        </p:nvSpPr>
        <p:spPr>
          <a:xfrm>
            <a:off x="371634" y="7926"/>
            <a:ext cx="8086160" cy="469722"/>
          </a:xfrm>
          <a:prstGeom prst="rect">
            <a:avLst/>
          </a:prstGeom>
        </p:spPr>
        <p:txBody>
          <a:bodyPr vert="horz" lIns="36000" tIns="45720" rIns="3600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404040"/>
                </a:solidFill>
                <a:latin typeface="Calibri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 sz="1800" dirty="0"/>
              <a:t>Více než 4/5 dotázaných je pro podporu kreativního průmyslu ze strany státu, pro podporu tohoto odvětví jsou více lidé do 35 let. </a:t>
            </a:r>
          </a:p>
        </p:txBody>
      </p:sp>
      <p:sp>
        <p:nvSpPr>
          <p:cNvPr id="16" name="Zástupný symbol pro číslo snímku 2">
            <a:extLst>
              <a:ext uri="{FF2B5EF4-FFF2-40B4-BE49-F238E27FC236}">
                <a16:creationId xmlns:a16="http://schemas.microsoft.com/office/drawing/2014/main" xmlns="" id="{719FAB33-1ED1-4C64-BB0E-DD61AA21E1BC}"/>
              </a:ext>
            </a:extLst>
          </p:cNvPr>
          <p:cNvSpPr txBox="1">
            <a:spLocks/>
          </p:cNvSpPr>
          <p:nvPr/>
        </p:nvSpPr>
        <p:spPr>
          <a:xfrm>
            <a:off x="35496" y="4909248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A2DB900-4F27-419C-B2D8-AAC4EB8D73BD}" type="slidenum">
              <a:rPr lang="cs-CZ" sz="1100" kern="0" smtClean="0">
                <a:solidFill>
                  <a:sysClr val="windowText" lastClr="000000"/>
                </a:solidFill>
              </a:rPr>
              <a:pPr>
                <a:defRPr/>
              </a:pPr>
              <a:t>11</a:t>
            </a:fld>
            <a:endParaRPr lang="cs-CZ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7" name="Zástupný symbol pro zápatí 3">
            <a:extLst>
              <a:ext uri="{FF2B5EF4-FFF2-40B4-BE49-F238E27FC236}">
                <a16:creationId xmlns:a16="http://schemas.microsoft.com/office/drawing/2014/main" xmlns="" id="{DEB9F17B-771A-47B6-807D-4A8BCFDB4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596" y="4927500"/>
            <a:ext cx="5120208" cy="229500"/>
          </a:xfrm>
        </p:spPr>
        <p:txBody>
          <a:bodyPr/>
          <a:lstStyle/>
          <a:p>
            <a:pPr lvl="0">
              <a:defRPr/>
            </a:pPr>
            <a:r>
              <a:rPr lang="cs-CZ" sz="1100" kern="0" dirty="0">
                <a:solidFill>
                  <a:sysClr val="windowText" lastClr="000000"/>
                </a:solidFill>
              </a:rPr>
              <a:t>Ipsos pro Vysokou školu kreativní komunikace: Kreativní průmysl, 04/2019</a:t>
            </a:r>
          </a:p>
        </p:txBody>
      </p:sp>
    </p:spTree>
    <p:extLst>
      <p:ext uri="{BB962C8B-B14F-4D97-AF65-F5344CB8AC3E}">
        <p14:creationId xmlns:p14="http://schemas.microsoft.com/office/powerpoint/2010/main" val="3243905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xmlns="" id="{364FB578-35DD-4ACB-B26D-A0B83E88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9" y="1047365"/>
            <a:ext cx="8676726" cy="420372"/>
          </a:xfrm>
        </p:spPr>
        <p:txBody>
          <a:bodyPr>
            <a:normAutofit fontScale="90000"/>
          </a:bodyPr>
          <a:lstStyle/>
          <a:p>
            <a:r>
              <a:rPr lang="cs-CZ" sz="1500" dirty="0">
                <a:solidFill>
                  <a:schemeClr val="tx2"/>
                </a:solidFill>
              </a:rPr>
              <a:t>Zájem o práci v kreativním průmyslu</a:t>
            </a:r>
            <a:br>
              <a:rPr lang="cs-CZ" sz="1500" dirty="0">
                <a:solidFill>
                  <a:schemeClr val="tx2"/>
                </a:solidFill>
              </a:rPr>
            </a:br>
            <a:r>
              <a:rPr lang="cs-CZ" sz="1500" dirty="0">
                <a:solidFill>
                  <a:schemeClr val="tx2"/>
                </a:solidFill>
              </a:rPr>
              <a:t>v %</a:t>
            </a:r>
            <a:r>
              <a:rPr lang="cs-CZ" dirty="0">
                <a:solidFill>
                  <a:srgbClr val="002060"/>
                </a:solidFill>
              </a:rPr>
              <a:t/>
            </a:r>
            <a:br>
              <a:rPr lang="cs-CZ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9" name="Graf1">
            <a:extLst>
              <a:ext uri="{FF2B5EF4-FFF2-40B4-BE49-F238E27FC236}">
                <a16:creationId xmlns:a16="http://schemas.microsoft.com/office/drawing/2014/main" xmlns="" id="{D24C2330-B8DA-4A23-9F3D-13EED2FECD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507166"/>
              </p:ext>
            </p:extLst>
          </p:nvPr>
        </p:nvGraphicFramePr>
        <p:xfrm>
          <a:off x="48558" y="1375054"/>
          <a:ext cx="7056784" cy="337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xmlns="" id="{900FC192-4D7B-43D6-A2D1-BCBDA5FA3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91081"/>
              </p:ext>
            </p:extLst>
          </p:nvPr>
        </p:nvGraphicFramePr>
        <p:xfrm>
          <a:off x="7336058" y="1582373"/>
          <a:ext cx="1268389" cy="2328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3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8025">
                <a:tc>
                  <a:txBody>
                    <a:bodyPr/>
                    <a:lstStyle/>
                    <a:p>
                      <a:r>
                        <a:rPr lang="cs-CZ" sz="1000" b="0" noProof="0" dirty="0">
                          <a:solidFill>
                            <a:srgbClr val="1F497D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cs-CZ" sz="1000" b="1" noProof="0" dirty="0">
                          <a:solidFill>
                            <a:srgbClr val="404040"/>
                          </a:solidFill>
                        </a:rPr>
                        <a:t>+</a:t>
                      </a:r>
                      <a:r>
                        <a:rPr lang="cs-CZ" sz="1000" b="0" noProof="0" dirty="0">
                          <a:solidFill>
                            <a:srgbClr val="008BCA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cs-CZ" sz="1000" b="1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1" i="1" noProof="0" dirty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Top 2 box </a:t>
                      </a:r>
                      <a:endParaRPr lang="cs-CZ" sz="1000" b="1" i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025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1F497D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Určitě ano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025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008BCA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Spíše ano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0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noProof="0" dirty="0">
                          <a:solidFill>
                            <a:srgbClr val="FBB040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Spíše ne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025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ED6737"/>
                          </a:solidFill>
                          <a:sym typeface="Wingdings" panose="05000000000000000000" pitchFamily="2" charset="2"/>
                        </a:rPr>
                        <a:t>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Určitě ne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80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noProof="0" dirty="0">
                          <a:solidFill>
                            <a:srgbClr val="A6A6A6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Již v něm pracuji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51084139-85E4-4710-973A-2E6304519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726519"/>
              </p:ext>
            </p:extLst>
          </p:nvPr>
        </p:nvGraphicFramePr>
        <p:xfrm>
          <a:off x="139006" y="3865811"/>
          <a:ext cx="6783816" cy="227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318">
                  <a:extLst>
                    <a:ext uri="{9D8B030D-6E8A-4147-A177-3AD203B41FA5}">
                      <a16:colId xmlns:a16="http://schemas.microsoft.com/office/drawing/2014/main" xmlns="" val="1548858382"/>
                    </a:ext>
                  </a:extLst>
                </a:gridCol>
                <a:gridCol w="565318">
                  <a:extLst>
                    <a:ext uri="{9D8B030D-6E8A-4147-A177-3AD203B41FA5}">
                      <a16:colId xmlns:a16="http://schemas.microsoft.com/office/drawing/2014/main" xmlns="" val="2802191617"/>
                    </a:ext>
                  </a:extLst>
                </a:gridCol>
                <a:gridCol w="565318">
                  <a:extLst>
                    <a:ext uri="{9D8B030D-6E8A-4147-A177-3AD203B41FA5}">
                      <a16:colId xmlns:a16="http://schemas.microsoft.com/office/drawing/2014/main" xmlns="" val="3730591173"/>
                    </a:ext>
                  </a:extLst>
                </a:gridCol>
                <a:gridCol w="565318">
                  <a:extLst>
                    <a:ext uri="{9D8B030D-6E8A-4147-A177-3AD203B41FA5}">
                      <a16:colId xmlns:a16="http://schemas.microsoft.com/office/drawing/2014/main" xmlns="" val="3898711811"/>
                    </a:ext>
                  </a:extLst>
                </a:gridCol>
                <a:gridCol w="565318">
                  <a:extLst>
                    <a:ext uri="{9D8B030D-6E8A-4147-A177-3AD203B41FA5}">
                      <a16:colId xmlns:a16="http://schemas.microsoft.com/office/drawing/2014/main" xmlns="" val="3025866025"/>
                    </a:ext>
                  </a:extLst>
                </a:gridCol>
                <a:gridCol w="565318">
                  <a:extLst>
                    <a:ext uri="{9D8B030D-6E8A-4147-A177-3AD203B41FA5}">
                      <a16:colId xmlns:a16="http://schemas.microsoft.com/office/drawing/2014/main" xmlns="" val="2194386764"/>
                    </a:ext>
                  </a:extLst>
                </a:gridCol>
                <a:gridCol w="565318">
                  <a:extLst>
                    <a:ext uri="{9D8B030D-6E8A-4147-A177-3AD203B41FA5}">
                      <a16:colId xmlns:a16="http://schemas.microsoft.com/office/drawing/2014/main" xmlns="" val="3842208565"/>
                    </a:ext>
                  </a:extLst>
                </a:gridCol>
                <a:gridCol w="565318">
                  <a:extLst>
                    <a:ext uri="{9D8B030D-6E8A-4147-A177-3AD203B41FA5}">
                      <a16:colId xmlns:a16="http://schemas.microsoft.com/office/drawing/2014/main" xmlns="" val="2760860511"/>
                    </a:ext>
                  </a:extLst>
                </a:gridCol>
                <a:gridCol w="565318">
                  <a:extLst>
                    <a:ext uri="{9D8B030D-6E8A-4147-A177-3AD203B41FA5}">
                      <a16:colId xmlns:a16="http://schemas.microsoft.com/office/drawing/2014/main" xmlns="" val="3468150770"/>
                    </a:ext>
                  </a:extLst>
                </a:gridCol>
                <a:gridCol w="565318">
                  <a:extLst>
                    <a:ext uri="{9D8B030D-6E8A-4147-A177-3AD203B41FA5}">
                      <a16:colId xmlns:a16="http://schemas.microsoft.com/office/drawing/2014/main" xmlns="" val="1367062128"/>
                    </a:ext>
                  </a:extLst>
                </a:gridCol>
                <a:gridCol w="565318">
                  <a:extLst>
                    <a:ext uri="{9D8B030D-6E8A-4147-A177-3AD203B41FA5}">
                      <a16:colId xmlns:a16="http://schemas.microsoft.com/office/drawing/2014/main" xmlns="" val="1842606504"/>
                    </a:ext>
                  </a:extLst>
                </a:gridCol>
                <a:gridCol w="565318">
                  <a:extLst>
                    <a:ext uri="{9D8B030D-6E8A-4147-A177-3AD203B41FA5}">
                      <a16:colId xmlns:a16="http://schemas.microsoft.com/office/drawing/2014/main" xmlns="" val="3005880936"/>
                    </a:ext>
                  </a:extLst>
                </a:gridCol>
              </a:tblGrid>
              <a:tr h="227971"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Celkem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Muži 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Ženy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 – 26 let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 – 35 let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 – 44 let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 – 53 let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 – 65 let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ZŠ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Vyučen/a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SŠ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VŠ</a:t>
                      </a:r>
                      <a:endParaRPr lang="en-U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9418072"/>
                  </a:ext>
                </a:extLst>
              </a:tr>
            </a:tbl>
          </a:graphicData>
        </a:graphic>
      </p:graphicFrame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xmlns="" id="{3E055868-B255-400D-96AD-80B0C4802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120893"/>
              </p:ext>
            </p:extLst>
          </p:nvPr>
        </p:nvGraphicFramePr>
        <p:xfrm>
          <a:off x="48558" y="1491630"/>
          <a:ext cx="6964704" cy="228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392">
                  <a:extLst>
                    <a:ext uri="{9D8B030D-6E8A-4147-A177-3AD203B41FA5}">
                      <a16:colId xmlns:a16="http://schemas.microsoft.com/office/drawing/2014/main" xmlns="" val="1548858382"/>
                    </a:ext>
                  </a:extLst>
                </a:gridCol>
                <a:gridCol w="580392">
                  <a:extLst>
                    <a:ext uri="{9D8B030D-6E8A-4147-A177-3AD203B41FA5}">
                      <a16:colId xmlns:a16="http://schemas.microsoft.com/office/drawing/2014/main" xmlns="" val="2802191617"/>
                    </a:ext>
                  </a:extLst>
                </a:gridCol>
                <a:gridCol w="580392">
                  <a:extLst>
                    <a:ext uri="{9D8B030D-6E8A-4147-A177-3AD203B41FA5}">
                      <a16:colId xmlns:a16="http://schemas.microsoft.com/office/drawing/2014/main" xmlns="" val="3730591173"/>
                    </a:ext>
                  </a:extLst>
                </a:gridCol>
                <a:gridCol w="580392">
                  <a:extLst>
                    <a:ext uri="{9D8B030D-6E8A-4147-A177-3AD203B41FA5}">
                      <a16:colId xmlns:a16="http://schemas.microsoft.com/office/drawing/2014/main" xmlns="" val="3898711811"/>
                    </a:ext>
                  </a:extLst>
                </a:gridCol>
                <a:gridCol w="580392">
                  <a:extLst>
                    <a:ext uri="{9D8B030D-6E8A-4147-A177-3AD203B41FA5}">
                      <a16:colId xmlns:a16="http://schemas.microsoft.com/office/drawing/2014/main" xmlns="" val="3025866025"/>
                    </a:ext>
                  </a:extLst>
                </a:gridCol>
                <a:gridCol w="580392">
                  <a:extLst>
                    <a:ext uri="{9D8B030D-6E8A-4147-A177-3AD203B41FA5}">
                      <a16:colId xmlns:a16="http://schemas.microsoft.com/office/drawing/2014/main" xmlns="" val="2194386764"/>
                    </a:ext>
                  </a:extLst>
                </a:gridCol>
                <a:gridCol w="580392">
                  <a:extLst>
                    <a:ext uri="{9D8B030D-6E8A-4147-A177-3AD203B41FA5}">
                      <a16:colId xmlns:a16="http://schemas.microsoft.com/office/drawing/2014/main" xmlns="" val="3842208565"/>
                    </a:ext>
                  </a:extLst>
                </a:gridCol>
                <a:gridCol w="580392">
                  <a:extLst>
                    <a:ext uri="{9D8B030D-6E8A-4147-A177-3AD203B41FA5}">
                      <a16:colId xmlns:a16="http://schemas.microsoft.com/office/drawing/2014/main" xmlns="" val="2569578952"/>
                    </a:ext>
                  </a:extLst>
                </a:gridCol>
                <a:gridCol w="580392">
                  <a:extLst>
                    <a:ext uri="{9D8B030D-6E8A-4147-A177-3AD203B41FA5}">
                      <a16:colId xmlns:a16="http://schemas.microsoft.com/office/drawing/2014/main" xmlns="" val="1414053529"/>
                    </a:ext>
                  </a:extLst>
                </a:gridCol>
                <a:gridCol w="580392">
                  <a:extLst>
                    <a:ext uri="{9D8B030D-6E8A-4147-A177-3AD203B41FA5}">
                      <a16:colId xmlns:a16="http://schemas.microsoft.com/office/drawing/2014/main" xmlns="" val="431496231"/>
                    </a:ext>
                  </a:extLst>
                </a:gridCol>
                <a:gridCol w="580392">
                  <a:extLst>
                    <a:ext uri="{9D8B030D-6E8A-4147-A177-3AD203B41FA5}">
                      <a16:colId xmlns:a16="http://schemas.microsoft.com/office/drawing/2014/main" xmlns="" val="1667847827"/>
                    </a:ext>
                  </a:extLst>
                </a:gridCol>
                <a:gridCol w="580392">
                  <a:extLst>
                    <a:ext uri="{9D8B030D-6E8A-4147-A177-3AD203B41FA5}">
                      <a16:colId xmlns:a16="http://schemas.microsoft.com/office/drawing/2014/main" xmlns="" val="642630819"/>
                    </a:ext>
                  </a:extLst>
                </a:gridCol>
              </a:tblGrid>
              <a:tr h="2289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000" b="1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9418072"/>
                  </a:ext>
                </a:extLst>
              </a:tr>
            </a:tbl>
          </a:graphicData>
        </a:graphic>
      </p:graphicFrame>
      <p:sp>
        <p:nvSpPr>
          <p:cNvPr id="11" name="Zástupný symbol pro číslo snímku 2">
            <a:extLst>
              <a:ext uri="{FF2B5EF4-FFF2-40B4-BE49-F238E27FC236}">
                <a16:creationId xmlns:a16="http://schemas.microsoft.com/office/drawing/2014/main" xmlns="" id="{27A0DDCB-D3B8-4011-B8B9-BA9A837B61C2}"/>
              </a:ext>
            </a:extLst>
          </p:cNvPr>
          <p:cNvSpPr txBox="1">
            <a:spLocks/>
          </p:cNvSpPr>
          <p:nvPr/>
        </p:nvSpPr>
        <p:spPr>
          <a:xfrm>
            <a:off x="35496" y="4909248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A2DB900-4F27-419C-B2D8-AAC4EB8D73BD}" type="slidenum">
              <a:rPr lang="cs-CZ" sz="1100" kern="0" smtClean="0">
                <a:solidFill>
                  <a:sysClr val="windowText" lastClr="000000"/>
                </a:solidFill>
              </a:rPr>
              <a:pPr>
                <a:defRPr/>
              </a:pPr>
              <a:t>12</a:t>
            </a:fld>
            <a:endParaRPr lang="cs-CZ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xmlns="" id="{CE78097C-0A4A-446D-BB50-D42754F5D93E}"/>
              </a:ext>
            </a:extLst>
          </p:cNvPr>
          <p:cNvSpPr txBox="1"/>
          <p:nvPr/>
        </p:nvSpPr>
        <p:spPr>
          <a:xfrm>
            <a:off x="103560" y="4469625"/>
            <a:ext cx="8785224" cy="43088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Q7.Máte Vy osobně zájem pracovat v kreativním průmyslu?</a:t>
            </a:r>
          </a:p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n=315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xmlns="" id="{14396ACA-3002-43E0-8A3A-C29454EB5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596" y="4927500"/>
            <a:ext cx="5120208" cy="229500"/>
          </a:xfrm>
        </p:spPr>
        <p:txBody>
          <a:bodyPr/>
          <a:lstStyle/>
          <a:p>
            <a:pPr lvl="0">
              <a:defRPr/>
            </a:pPr>
            <a:r>
              <a:rPr lang="cs-CZ" sz="1100" kern="0" dirty="0">
                <a:solidFill>
                  <a:sysClr val="windowText" lastClr="000000"/>
                </a:solidFill>
              </a:rPr>
              <a:t>Ipsos pro Vysokou školu kreativní komunikace: Kreativní průmysl, 04/2019</a:t>
            </a:r>
          </a:p>
        </p:txBody>
      </p:sp>
      <p:sp>
        <p:nvSpPr>
          <p:cNvPr id="16" name="Nadpis 4">
            <a:extLst>
              <a:ext uri="{FF2B5EF4-FFF2-40B4-BE49-F238E27FC236}">
                <a16:creationId xmlns:a16="http://schemas.microsoft.com/office/drawing/2014/main" xmlns="" id="{68425223-757E-4EF0-99AD-C1EC44216FF8}"/>
              </a:ext>
            </a:extLst>
          </p:cNvPr>
          <p:cNvSpPr txBox="1">
            <a:spLocks/>
          </p:cNvSpPr>
          <p:nvPr/>
        </p:nvSpPr>
        <p:spPr>
          <a:xfrm>
            <a:off x="371634" y="7926"/>
            <a:ext cx="8086160" cy="469722"/>
          </a:xfrm>
          <a:prstGeom prst="rect">
            <a:avLst/>
          </a:prstGeom>
        </p:spPr>
        <p:txBody>
          <a:bodyPr vert="horz" lIns="36000" tIns="45720" rIns="3600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404040"/>
                </a:solidFill>
                <a:latin typeface="Calibri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 sz="1800" dirty="0"/>
              <a:t>Větší zájem o práci v kreativním průmyslu mají lidé do 35 let. V kreativním průmyslu mají zájem pracovat o něco více muži.</a:t>
            </a:r>
          </a:p>
        </p:txBody>
      </p:sp>
    </p:spTree>
    <p:extLst>
      <p:ext uri="{BB962C8B-B14F-4D97-AF65-F5344CB8AC3E}">
        <p14:creationId xmlns:p14="http://schemas.microsoft.com/office/powerpoint/2010/main" val="3964787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2058" y="6356"/>
            <a:ext cx="8680422" cy="46972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9" name="Zástupný symbol pro číslo snímku 2"/>
          <p:cNvSpPr>
            <a:spLocks noGrp="1"/>
          </p:cNvSpPr>
          <p:nvPr>
            <p:ph type="sldNum" sz="quarter" idx="4"/>
          </p:nvPr>
        </p:nvSpPr>
        <p:spPr>
          <a:xfrm>
            <a:off x="35496" y="4909248"/>
            <a:ext cx="2133600" cy="273844"/>
          </a:xfrm>
        </p:spPr>
        <p:txBody>
          <a:bodyPr/>
          <a:lstStyle/>
          <a:p>
            <a:fld id="{2A2DB900-4F27-419C-B2D8-AAC4EB8D73BD}" type="slidenum">
              <a:rPr lang="cs-CZ" sz="1100" smtClean="0"/>
              <a:pPr/>
              <a:t>13</a:t>
            </a:fld>
            <a:endParaRPr lang="cs-CZ" sz="1100" dirty="0"/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xmlns="" id="{46C5B782-C56C-4806-9E69-931E2B6E9C82}"/>
              </a:ext>
            </a:extLst>
          </p:cNvPr>
          <p:cNvGrpSpPr/>
          <p:nvPr/>
        </p:nvGrpSpPr>
        <p:grpSpPr>
          <a:xfrm>
            <a:off x="4283968" y="1824895"/>
            <a:ext cx="4337126" cy="1440000"/>
            <a:chOff x="4231330" y="2708920"/>
            <a:chExt cx="4337126" cy="1440000"/>
          </a:xfrm>
        </p:grpSpPr>
        <p:grpSp>
          <p:nvGrpSpPr>
            <p:cNvPr id="15" name="Skupina 14">
              <a:extLst>
                <a:ext uri="{FF2B5EF4-FFF2-40B4-BE49-F238E27FC236}">
                  <a16:creationId xmlns:a16="http://schemas.microsoft.com/office/drawing/2014/main" xmlns="" id="{EF5A4D71-3874-42D8-9C65-633182CEC11C}"/>
                </a:ext>
              </a:extLst>
            </p:cNvPr>
            <p:cNvGrpSpPr/>
            <p:nvPr/>
          </p:nvGrpSpPr>
          <p:grpSpPr>
            <a:xfrm>
              <a:off x="4231330" y="2708920"/>
              <a:ext cx="4337126" cy="1440000"/>
              <a:chOff x="4419952" y="4365104"/>
              <a:chExt cx="4337126" cy="1440000"/>
            </a:xfrm>
          </p:grpSpPr>
          <p:sp>
            <p:nvSpPr>
              <p:cNvPr id="17" name="Elipsa 48">
                <a:extLst>
                  <a:ext uri="{FF2B5EF4-FFF2-40B4-BE49-F238E27FC236}">
                    <a16:creationId xmlns:a16="http://schemas.microsoft.com/office/drawing/2014/main" xmlns="" id="{59FF24D9-3360-4FF8-984B-17945F0890FD}"/>
                  </a:ext>
                </a:extLst>
              </p:cNvPr>
              <p:cNvSpPr/>
              <p:nvPr/>
            </p:nvSpPr>
            <p:spPr>
              <a:xfrm>
                <a:off x="7317078" y="4365104"/>
                <a:ext cx="1440000" cy="1440000"/>
              </a:xfrm>
              <a:prstGeom prst="ellipse">
                <a:avLst/>
              </a:prstGeom>
              <a:solidFill>
                <a:srgbClr val="FFC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" name="Rectangle 14">
                <a:extLst>
                  <a:ext uri="{FF2B5EF4-FFF2-40B4-BE49-F238E27FC236}">
                    <a16:creationId xmlns:a16="http://schemas.microsoft.com/office/drawing/2014/main" xmlns="" id="{428DD7BB-6052-4162-9B01-30BA082292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9952" y="4590653"/>
                <a:ext cx="2880000" cy="985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03" tIns="46005" rIns="92003" bIns="46005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404040"/>
                    </a:solidFill>
                    <a:effectLst/>
                    <a:uLnTx/>
                    <a:uFillTx/>
                    <a:cs typeface="Calibri" pitchFamily="34" charset="0"/>
                  </a:rPr>
                  <a:t>Tomáš Macků</a:t>
                </a:r>
              </a:p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04040"/>
                    </a:solidFill>
                    <a:effectLst/>
                    <a:uLnTx/>
                    <a:uFillTx/>
                    <a:cs typeface="Calibri" pitchFamily="34" charset="0"/>
                  </a:rPr>
                  <a:t>Research &amp; Communication Director</a:t>
                </a:r>
              </a:p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04040"/>
                    </a:solidFill>
                    <a:effectLst/>
                    <a:uLnTx/>
                    <a:uFillTx/>
                    <a:cs typeface="Calibri" pitchFamily="34" charset="0"/>
                  </a:rPr>
                  <a:t>tomas.macku@ipsos.com</a:t>
                </a:r>
              </a:p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04040"/>
                    </a:solidFill>
                    <a:effectLst/>
                    <a:uLnTx/>
                    <a:uFillTx/>
                    <a:cs typeface="Calibri" pitchFamily="34" charset="0"/>
                  </a:rPr>
                  <a:t>GSM: +420 774 646 799</a:t>
                </a:r>
              </a:p>
            </p:txBody>
          </p:sp>
        </p:grpSp>
        <p:pic>
          <p:nvPicPr>
            <p:cNvPr id="16" name="Obrázek 15" descr="Tomas.Macku (3).tif">
              <a:extLst>
                <a:ext uri="{FF2B5EF4-FFF2-40B4-BE49-F238E27FC236}">
                  <a16:creationId xmlns:a16="http://schemas.microsoft.com/office/drawing/2014/main" xmlns="" id="{4C7073FB-E067-424F-B4A9-B5B335421F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b="16447"/>
            <a:stretch>
              <a:fillRect/>
            </a:stretch>
          </p:blipFill>
          <p:spPr>
            <a:xfrm>
              <a:off x="7156871" y="2752353"/>
              <a:ext cx="1117968" cy="1352826"/>
            </a:xfrm>
            <a:prstGeom prst="ellipse">
              <a:avLst/>
            </a:prstGeom>
            <a:noFill/>
            <a:ln>
              <a:noFill/>
            </a:ln>
          </p:spPr>
        </p:pic>
      </p:grpSp>
      <p:sp>
        <p:nvSpPr>
          <p:cNvPr id="30" name="Rectangle 14">
            <a:extLst>
              <a:ext uri="{FF2B5EF4-FFF2-40B4-BE49-F238E27FC236}">
                <a16:creationId xmlns:a16="http://schemas.microsoft.com/office/drawing/2014/main" xmlns="" id="{7AC20FFF-A64F-4466-92D3-036760584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851" y="2050444"/>
            <a:ext cx="3670967" cy="985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03" tIns="46005" rIns="92003" bIns="46005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3399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3399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3399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3399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3399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3399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3399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3399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3399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600" b="1" kern="0" dirty="0">
                <a:solidFill>
                  <a:srgbClr val="404040"/>
                </a:solidFill>
                <a:latin typeface="+mn-lt"/>
                <a:ea typeface="+mn-ea"/>
                <a:cs typeface="Calibri" pitchFamily="34" charset="0"/>
              </a:rPr>
              <a:t>Lenka Šilerová</a:t>
            </a:r>
          </a:p>
          <a:p>
            <a:pPr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kern="0" dirty="0">
                <a:solidFill>
                  <a:srgbClr val="404040"/>
                </a:solidFill>
                <a:latin typeface="+mn-lt"/>
                <a:ea typeface="+mn-ea"/>
                <a:cs typeface="Calibri" pitchFamily="34" charset="0"/>
              </a:rPr>
              <a:t>Executive</a:t>
            </a:r>
            <a:r>
              <a:rPr lang="cs-CZ" sz="1400" kern="0" dirty="0">
                <a:solidFill>
                  <a:srgbClr val="404040"/>
                </a:solidFill>
                <a:latin typeface="+mn-lt"/>
                <a:ea typeface="+mn-ea"/>
                <a:cs typeface="Calibri" pitchFamily="34" charset="0"/>
              </a:rPr>
              <a:t> </a:t>
            </a:r>
            <a:r>
              <a:rPr lang="en-US" sz="1400" kern="0" dirty="0">
                <a:solidFill>
                  <a:srgbClr val="404040"/>
                </a:solidFill>
                <a:latin typeface="+mn-lt"/>
                <a:ea typeface="+mn-ea"/>
                <a:cs typeface="Calibri" pitchFamily="34" charset="0"/>
              </a:rPr>
              <a:t>Director</a:t>
            </a:r>
            <a:r>
              <a:rPr lang="cs-CZ" sz="1400" kern="0" dirty="0">
                <a:solidFill>
                  <a:srgbClr val="404040"/>
                </a:solidFill>
                <a:latin typeface="+mn-lt"/>
                <a:ea typeface="+mn-ea"/>
                <a:cs typeface="Calibri" pitchFamily="34" charset="0"/>
              </a:rPr>
              <a:t> </a:t>
            </a:r>
            <a:r>
              <a:rPr lang="cs-CZ" sz="1400" kern="0" dirty="0" err="1">
                <a:solidFill>
                  <a:srgbClr val="404040"/>
                </a:solidFill>
                <a:latin typeface="+mn-lt"/>
                <a:ea typeface="+mn-ea"/>
                <a:cs typeface="Calibri" pitchFamily="34" charset="0"/>
              </a:rPr>
              <a:t>Ipsos</a:t>
            </a:r>
            <a:r>
              <a:rPr lang="cs-CZ" sz="1400" kern="0" dirty="0">
                <a:solidFill>
                  <a:srgbClr val="404040"/>
                </a:solidFill>
                <a:latin typeface="+mn-lt"/>
                <a:ea typeface="+mn-ea"/>
                <a:cs typeface="Calibri" pitchFamily="34" charset="0"/>
              </a:rPr>
              <a:t> ERM</a:t>
            </a:r>
          </a:p>
          <a:p>
            <a:pPr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400" kern="0" dirty="0" err="1">
                <a:solidFill>
                  <a:srgbClr val="404040"/>
                </a:solidFill>
                <a:latin typeface="+mn-lt"/>
                <a:ea typeface="+mn-ea"/>
                <a:cs typeface="Calibri" pitchFamily="34" charset="0"/>
              </a:rPr>
              <a:t>lenka.silerova@ipsos.com</a:t>
            </a:r>
            <a:endParaRPr lang="cs-CZ" sz="1400" kern="0" dirty="0">
              <a:solidFill>
                <a:srgbClr val="404040"/>
              </a:solidFill>
              <a:latin typeface="+mn-lt"/>
              <a:ea typeface="+mn-ea"/>
              <a:cs typeface="Calibri" pitchFamily="34" charset="0"/>
            </a:endParaRPr>
          </a:p>
          <a:p>
            <a:pPr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400" kern="0" dirty="0">
                <a:solidFill>
                  <a:srgbClr val="404040"/>
                </a:solidFill>
                <a:latin typeface="+mn-lt"/>
                <a:ea typeface="+mn-ea"/>
                <a:cs typeface="Calibri" pitchFamily="34" charset="0"/>
              </a:rPr>
              <a:t>+420 602 582 042</a:t>
            </a:r>
          </a:p>
        </p:txBody>
      </p:sp>
      <p:sp>
        <p:nvSpPr>
          <p:cNvPr id="31" name="Elipsa 48">
            <a:extLst>
              <a:ext uri="{FF2B5EF4-FFF2-40B4-BE49-F238E27FC236}">
                <a16:creationId xmlns:a16="http://schemas.microsoft.com/office/drawing/2014/main" xmlns="" id="{06D36C35-391B-4051-8836-79A1ABD413D4}"/>
              </a:ext>
            </a:extLst>
          </p:cNvPr>
          <p:cNvSpPr/>
          <p:nvPr/>
        </p:nvSpPr>
        <p:spPr>
          <a:xfrm>
            <a:off x="251520" y="1824894"/>
            <a:ext cx="1392247" cy="1396259"/>
          </a:xfrm>
          <a:prstGeom prst="ellipse">
            <a:avLst/>
          </a:prstGeom>
          <a:solidFill>
            <a:srgbClr val="008E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2" name="Obrázek 31" descr="Lenka.Silerova.tif">
            <a:extLst>
              <a:ext uri="{FF2B5EF4-FFF2-40B4-BE49-F238E27FC236}">
                <a16:creationId xmlns:a16="http://schemas.microsoft.com/office/drawing/2014/main" xmlns="" id="{8009F074-A28D-E840-BB97-E579287C4A3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8524" y="1958896"/>
            <a:ext cx="1020493" cy="1133266"/>
          </a:xfrm>
          <a:prstGeom prst="ellipse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6057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52D3AE0-6092-4C9B-9F8D-2C9C1D7E3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DB900-4F27-419C-B2D8-AAC4EB8D73B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Podnadpis 1">
            <a:extLst>
              <a:ext uri="{FF2B5EF4-FFF2-40B4-BE49-F238E27FC236}">
                <a16:creationId xmlns:a16="http://schemas.microsoft.com/office/drawing/2014/main" xmlns="" id="{EDF42025-F0E3-4A48-A6A8-7B491BCEB02E}"/>
              </a:ext>
            </a:extLst>
          </p:cNvPr>
          <p:cNvSpPr txBox="1">
            <a:spLocks/>
          </p:cNvSpPr>
          <p:nvPr/>
        </p:nvSpPr>
        <p:spPr>
          <a:xfrm>
            <a:off x="-9618" y="2211710"/>
            <a:ext cx="9153617" cy="1151880"/>
          </a:xfrm>
          <a:prstGeom prst="rect">
            <a:avLst/>
          </a:prstGeom>
          <a:solidFill>
            <a:schemeClr val="tx2">
              <a:lumMod val="85000"/>
              <a:lumOff val="15000"/>
              <a:alpha val="84000"/>
            </a:schemeClr>
          </a:solidFill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28" indent="0" algn="l" defTabSz="914400" rtl="0" eaLnBrk="1" latinLnBrk="0" hangingPunct="1">
              <a:lnSpc>
                <a:spcPct val="90000"/>
              </a:lnSpc>
              <a:spcBef>
                <a:spcPts val="457"/>
              </a:spcBef>
              <a:buFont typeface="Arial" pitchFamily="34" charset="0"/>
              <a:buNone/>
              <a:tabLst/>
              <a:defRPr sz="2400" kern="1200" baseline="0">
                <a:solidFill>
                  <a:schemeClr val="bg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202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52804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70405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88006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05607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23208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40809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Příloha: Struktura vzorku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9186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>
          <a:xfrm>
            <a:off x="35496" y="4909248"/>
            <a:ext cx="2133600" cy="273844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DB900-4F27-419C-B2D8-AAC4EB8D73BD}" type="slidenum">
              <a:rPr kumimoji="0" lang="cs-CZ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71634" y="7926"/>
            <a:ext cx="8232814" cy="469722"/>
          </a:xfrm>
        </p:spPr>
        <p:txBody>
          <a:bodyPr>
            <a:noAutofit/>
          </a:bodyPr>
          <a:lstStyle/>
          <a:p>
            <a:r>
              <a:rPr lang="cs-CZ" sz="1800" dirty="0"/>
              <a:t>Struktura vzorku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16790" y="196453"/>
            <a:ext cx="576064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  <a:t/>
            </a:r>
            <a:br>
              <a:rPr kumimoji="0" lang="cs-CZ" sz="1600" b="1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</a:b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  <a:t>v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  <a:t> %</a:t>
            </a:r>
            <a:endParaRPr kumimoji="0" lang="cs-CZ" sz="1400" b="1" i="0" u="none" strike="noStrike" kern="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A1DD7424-FC01-402D-B8BD-DFFAA1F23D56}"/>
              </a:ext>
            </a:extLst>
          </p:cNvPr>
          <p:cNvSpPr/>
          <p:nvPr/>
        </p:nvSpPr>
        <p:spPr>
          <a:xfrm>
            <a:off x="466616" y="4572126"/>
            <a:ext cx="5004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kern="0" dirty="0">
                <a:solidFill>
                  <a:srgbClr val="FFFFFF">
                    <a:lumMod val="50000"/>
                  </a:srgbClr>
                </a:solidFill>
              </a:rPr>
              <a:t>n=</a:t>
            </a:r>
            <a:r>
              <a:rPr lang="cs-CZ" sz="1000" kern="0" dirty="0">
                <a:solidFill>
                  <a:srgbClr val="FFFFFF">
                    <a:lumMod val="50000"/>
                  </a:srgbClr>
                </a:solidFill>
              </a:rPr>
              <a:t>315</a:t>
            </a:r>
            <a:endParaRPr lang="cs-CZ" sz="1000" dirty="0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xmlns="" id="{5749B99A-3C95-4386-89D9-3AEEDD96831F}"/>
              </a:ext>
            </a:extLst>
          </p:cNvPr>
          <p:cNvSpPr/>
          <p:nvPr/>
        </p:nvSpPr>
        <p:spPr>
          <a:xfrm>
            <a:off x="7622625" y="4299942"/>
            <a:ext cx="45719" cy="45719"/>
          </a:xfrm>
          <a:prstGeom prst="round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 dirty="0" err="1">
              <a:solidFill>
                <a:srgbClr val="003399"/>
              </a:solidFill>
              <a:latin typeface="Calibri" pitchFamily="34" charset="0"/>
            </a:endParaRPr>
          </a:p>
        </p:txBody>
      </p:sp>
      <p:sp>
        <p:nvSpPr>
          <p:cNvPr id="8" name="Zástupný symbol pro zápatí 3">
            <a:extLst>
              <a:ext uri="{FF2B5EF4-FFF2-40B4-BE49-F238E27FC236}">
                <a16:creationId xmlns:a16="http://schemas.microsoft.com/office/drawing/2014/main" xmlns="" id="{E600583B-DEEE-412E-A45C-00BDD6F9C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596" y="4927500"/>
            <a:ext cx="5120208" cy="229500"/>
          </a:xfrm>
        </p:spPr>
        <p:txBody>
          <a:bodyPr/>
          <a:lstStyle/>
          <a:p>
            <a:pPr lvl="0">
              <a:defRPr/>
            </a:pPr>
            <a:r>
              <a:rPr lang="cs-CZ" sz="1100" kern="0" dirty="0">
                <a:solidFill>
                  <a:sysClr val="windowText" lastClr="000000"/>
                </a:solidFill>
              </a:rPr>
              <a:t>Ipsos pro Vysokou školu kreativní komunikace: Kreativní průmysl, 04/2019</a:t>
            </a: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xmlns="" id="{888850E1-A012-4F97-8D42-944B620D5E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8140465"/>
              </p:ext>
            </p:extLst>
          </p:nvPr>
        </p:nvGraphicFramePr>
        <p:xfrm>
          <a:off x="4825635" y="750996"/>
          <a:ext cx="3480048" cy="2598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Zaoblený obdélník 22">
            <a:extLst>
              <a:ext uri="{FF2B5EF4-FFF2-40B4-BE49-F238E27FC236}">
                <a16:creationId xmlns:a16="http://schemas.microsoft.com/office/drawing/2014/main" xmlns="" id="{E04442B1-91EA-48BE-A3B1-ECAEB6486002}"/>
              </a:ext>
            </a:extLst>
          </p:cNvPr>
          <p:cNvSpPr/>
          <p:nvPr/>
        </p:nvSpPr>
        <p:spPr>
          <a:xfrm>
            <a:off x="768153" y="750996"/>
            <a:ext cx="2492984" cy="17240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Věk</a:t>
            </a:r>
          </a:p>
        </p:txBody>
      </p:sp>
      <p:graphicFrame>
        <p:nvGraphicFramePr>
          <p:cNvPr id="11" name="Content Placeholder 4">
            <a:extLst>
              <a:ext uri="{FF2B5EF4-FFF2-40B4-BE49-F238E27FC236}">
                <a16:creationId xmlns:a16="http://schemas.microsoft.com/office/drawing/2014/main" xmlns="" id="{87C75B64-1CA3-4771-951E-2651DD02D8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655047"/>
              </p:ext>
            </p:extLst>
          </p:nvPr>
        </p:nvGraphicFramePr>
        <p:xfrm>
          <a:off x="-34668" y="1061430"/>
          <a:ext cx="4098627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Zaoblený obdélník 22">
            <a:extLst>
              <a:ext uri="{FF2B5EF4-FFF2-40B4-BE49-F238E27FC236}">
                <a16:creationId xmlns:a16="http://schemas.microsoft.com/office/drawing/2014/main" xmlns="" id="{AF93BD8D-BB0E-4FD8-B944-67113771EC0F}"/>
              </a:ext>
            </a:extLst>
          </p:cNvPr>
          <p:cNvSpPr/>
          <p:nvPr/>
        </p:nvSpPr>
        <p:spPr>
          <a:xfrm>
            <a:off x="5004048" y="750996"/>
            <a:ext cx="2492984" cy="17240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Pohlaví</a:t>
            </a:r>
          </a:p>
        </p:txBody>
      </p:sp>
      <p:sp>
        <p:nvSpPr>
          <p:cNvPr id="13" name="Zaoblený obdélník 22">
            <a:extLst>
              <a:ext uri="{FF2B5EF4-FFF2-40B4-BE49-F238E27FC236}">
                <a16:creationId xmlns:a16="http://schemas.microsoft.com/office/drawing/2014/main" xmlns="" id="{FB62E8A2-B93B-4BA0-97DD-C3A28F64C708}"/>
              </a:ext>
            </a:extLst>
          </p:cNvPr>
          <p:cNvSpPr/>
          <p:nvPr/>
        </p:nvSpPr>
        <p:spPr>
          <a:xfrm>
            <a:off x="838317" y="2778287"/>
            <a:ext cx="2492984" cy="17240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Vzdělání</a:t>
            </a:r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xmlns="" id="{E90B78D2-7040-4E11-ADCC-41445D132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711557"/>
              </p:ext>
            </p:extLst>
          </p:nvPr>
        </p:nvGraphicFramePr>
        <p:xfrm>
          <a:off x="-20159" y="3041595"/>
          <a:ext cx="4098627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1743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>
          <a:xfrm>
            <a:off x="35538" y="4909248"/>
            <a:ext cx="2133600" cy="273844"/>
          </a:xfrm>
        </p:spPr>
        <p:txBody>
          <a:bodyPr/>
          <a:lstStyle/>
          <a:p>
            <a:fld id="{2A2DB900-4F27-419C-B2D8-AAC4EB8D73BD}" type="slidenum">
              <a:rPr lang="cs-CZ" sz="1100" smtClean="0"/>
              <a:pPr/>
              <a:t>2</a:t>
            </a:fld>
            <a:endParaRPr lang="cs-CZ" sz="1100" dirty="0"/>
          </a:p>
        </p:txBody>
      </p:sp>
      <p:sp>
        <p:nvSpPr>
          <p:cNvPr id="9" name="Nadpis 4"/>
          <p:cNvSpPr txBox="1">
            <a:spLocks/>
          </p:cNvSpPr>
          <p:nvPr/>
        </p:nvSpPr>
        <p:spPr>
          <a:xfrm>
            <a:off x="356074" y="6356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404040"/>
                </a:solidFill>
                <a:latin typeface="Calibri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noProof="0" dirty="0">
                <a:solidFill>
                  <a:schemeClr val="bg1"/>
                </a:solidFill>
              </a:rPr>
              <a:t>Metodika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016027"/>
              </p:ext>
            </p:extLst>
          </p:nvPr>
        </p:nvGraphicFramePr>
        <p:xfrm>
          <a:off x="1554143" y="521618"/>
          <a:ext cx="6505433" cy="4248472"/>
        </p:xfrm>
        <a:graphic>
          <a:graphicData uri="http://schemas.openxmlformats.org/drawingml/2006/table">
            <a:tbl>
              <a:tblPr firstRow="1" bandRow="1"/>
              <a:tblGrid>
                <a:gridCol w="1247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575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621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1" kern="0" dirty="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Metoda</a:t>
                      </a:r>
                      <a:br>
                        <a:rPr lang="cs-CZ" sz="1700" b="1" kern="0" dirty="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</a:br>
                      <a:r>
                        <a:rPr lang="cs-CZ" sz="1700" b="1" kern="0" dirty="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výzkumu</a:t>
                      </a:r>
                      <a:endParaRPr lang="en-GB" sz="1700" b="1" kern="0" dirty="0">
                        <a:solidFill>
                          <a:schemeClr val="tx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15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CASI </a:t>
                      </a:r>
                      <a:r>
                        <a:rPr kumimoji="0" lang="cs-CZ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online dotazování na panelu Populace.cz</a:t>
                      </a:r>
                      <a:endParaRPr kumimoji="0" lang="cs-CZ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621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1" kern="0" dirty="0">
                          <a:solidFill>
                            <a:schemeClr val="accent6">
                              <a:lumMod val="25000"/>
                              <a:lumOff val="75000"/>
                            </a:schemeClr>
                          </a:solidFill>
                        </a:rPr>
                        <a:t>Cílová</a:t>
                      </a:r>
                      <a:br>
                        <a:rPr lang="cs-CZ" sz="1700" b="1" kern="0" dirty="0">
                          <a:solidFill>
                            <a:schemeClr val="accent6">
                              <a:lumMod val="25000"/>
                              <a:lumOff val="75000"/>
                            </a:schemeClr>
                          </a:solidFill>
                        </a:rPr>
                      </a:br>
                      <a:r>
                        <a:rPr lang="cs-CZ" sz="1700" b="1" kern="0" dirty="0">
                          <a:solidFill>
                            <a:schemeClr val="accent6">
                              <a:lumMod val="25000"/>
                              <a:lumOff val="75000"/>
                            </a:schemeClr>
                          </a:solidFill>
                        </a:rPr>
                        <a:t>skupina</a:t>
                      </a:r>
                      <a:endParaRPr lang="en-GB" sz="1700" b="1" kern="0" dirty="0">
                        <a:solidFill>
                          <a:schemeClr val="accent6">
                            <a:lumMod val="25000"/>
                            <a:lumOff val="7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Vzorek populace ve věku 18 – 65 let, reprezentativní dle pohlaví, věku, velikosti místa bydliště a regionu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21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0" defTabSz="914157">
                        <a:defRPr/>
                      </a:pPr>
                      <a:r>
                        <a:rPr lang="cs-CZ" sz="1700" b="1" kern="0" dirty="0">
                          <a:solidFill>
                            <a:schemeClr val="accent3"/>
                          </a:solidFill>
                        </a:rPr>
                        <a:t>Velikost</a:t>
                      </a:r>
                      <a:br>
                        <a:rPr lang="cs-CZ" sz="1700" b="1" kern="0" dirty="0">
                          <a:solidFill>
                            <a:schemeClr val="accent3"/>
                          </a:solidFill>
                        </a:rPr>
                      </a:br>
                      <a:r>
                        <a:rPr lang="cs-CZ" sz="1700" b="1" kern="0" dirty="0">
                          <a:solidFill>
                            <a:schemeClr val="accent3"/>
                          </a:solidFill>
                        </a:rPr>
                        <a:t>vzorku</a:t>
                      </a:r>
                      <a:endParaRPr lang="en-GB" sz="1700" b="1" kern="0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315 respondentů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621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0" defTabSz="914157">
                        <a:defRPr/>
                      </a:pPr>
                      <a:r>
                        <a:rPr lang="cs-CZ" sz="1700" b="1" kern="0" dirty="0">
                          <a:solidFill>
                            <a:schemeClr val="accent2"/>
                          </a:solidFill>
                        </a:rPr>
                        <a:t>Výzkumný</a:t>
                      </a:r>
                      <a:r>
                        <a:rPr lang="cs-CZ" sz="1700" b="1" kern="0" baseline="0" dirty="0">
                          <a:solidFill>
                            <a:schemeClr val="accent2"/>
                          </a:solidFill>
                        </a:rPr>
                        <a:t> nástroj</a:t>
                      </a:r>
                      <a:endParaRPr lang="cs-CZ" sz="1700" b="1" kern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itchFamily="34" charset="0"/>
                        </a:rPr>
                        <a:t>Strukturovaný dotazník, 5 minut</a:t>
                      </a:r>
                      <a:endParaRPr kumimoji="0" lang="en-US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11" name="Group 15"/>
          <p:cNvGrpSpPr>
            <a:grpSpLocks noChangeAspect="1"/>
          </p:cNvGrpSpPr>
          <p:nvPr/>
        </p:nvGrpSpPr>
        <p:grpSpPr>
          <a:xfrm>
            <a:off x="867009" y="903543"/>
            <a:ext cx="435205" cy="363697"/>
            <a:chOff x="5308593" y="2025650"/>
            <a:chExt cx="812804" cy="704850"/>
          </a:xfrm>
          <a:solidFill>
            <a:schemeClr val="tx1">
              <a:lumMod val="20000"/>
              <a:lumOff val="80000"/>
            </a:schemeClr>
          </a:solidFill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5575297" y="2184400"/>
              <a:ext cx="546100" cy="546100"/>
            </a:xfrm>
            <a:custGeom>
              <a:avLst/>
              <a:gdLst/>
              <a:ahLst/>
              <a:cxnLst>
                <a:cxn ang="0">
                  <a:pos x="44" y="106"/>
                </a:cxn>
                <a:cxn ang="0">
                  <a:pos x="28" y="118"/>
                </a:cxn>
                <a:cxn ang="0">
                  <a:pos x="4" y="126"/>
                </a:cxn>
                <a:cxn ang="0">
                  <a:pos x="6" y="158"/>
                </a:cxn>
                <a:cxn ang="0">
                  <a:pos x="28" y="178"/>
                </a:cxn>
                <a:cxn ang="0">
                  <a:pos x="20" y="196"/>
                </a:cxn>
                <a:cxn ang="0">
                  <a:pos x="4" y="218"/>
                </a:cxn>
                <a:cxn ang="0">
                  <a:pos x="22" y="244"/>
                </a:cxn>
                <a:cxn ang="0">
                  <a:pos x="46" y="244"/>
                </a:cxn>
                <a:cxn ang="0">
                  <a:pos x="52" y="268"/>
                </a:cxn>
                <a:cxn ang="0">
                  <a:pos x="48" y="296"/>
                </a:cxn>
                <a:cxn ang="0">
                  <a:pos x="76" y="310"/>
                </a:cxn>
                <a:cxn ang="0">
                  <a:pos x="106" y="302"/>
                </a:cxn>
                <a:cxn ang="0">
                  <a:pos x="116" y="316"/>
                </a:cxn>
                <a:cxn ang="0">
                  <a:pos x="126" y="342"/>
                </a:cxn>
                <a:cxn ang="0">
                  <a:pos x="158" y="338"/>
                </a:cxn>
                <a:cxn ang="0">
                  <a:pos x="178" y="318"/>
                </a:cxn>
                <a:cxn ang="0">
                  <a:pos x="196" y="324"/>
                </a:cxn>
                <a:cxn ang="0">
                  <a:pos x="216" y="342"/>
                </a:cxn>
                <a:cxn ang="0">
                  <a:pos x="242" y="324"/>
                </a:cxn>
                <a:cxn ang="0">
                  <a:pos x="250" y="294"/>
                </a:cxn>
                <a:cxn ang="0">
                  <a:pos x="268" y="292"/>
                </a:cxn>
                <a:cxn ang="0">
                  <a:pos x="296" y="296"/>
                </a:cxn>
                <a:cxn ang="0">
                  <a:pos x="308" y="268"/>
                </a:cxn>
                <a:cxn ang="0">
                  <a:pos x="300" y="240"/>
                </a:cxn>
                <a:cxn ang="0">
                  <a:pos x="316" y="228"/>
                </a:cxn>
                <a:cxn ang="0">
                  <a:pos x="340" y="218"/>
                </a:cxn>
                <a:cxn ang="0">
                  <a:pos x="338" y="186"/>
                </a:cxn>
                <a:cxn ang="0">
                  <a:pos x="316" y="166"/>
                </a:cxn>
                <a:cxn ang="0">
                  <a:pos x="324" y="148"/>
                </a:cxn>
                <a:cxn ang="0">
                  <a:pos x="340" y="128"/>
                </a:cxn>
                <a:cxn ang="0">
                  <a:pos x="322" y="102"/>
                </a:cxn>
                <a:cxn ang="0">
                  <a:pos x="294" y="94"/>
                </a:cxn>
                <a:cxn ang="0">
                  <a:pos x="292" y="76"/>
                </a:cxn>
                <a:cxn ang="0">
                  <a:pos x="296" y="50"/>
                </a:cxn>
                <a:cxn ang="0">
                  <a:pos x="268" y="36"/>
                </a:cxn>
                <a:cxn ang="0">
                  <a:pos x="238" y="44"/>
                </a:cxn>
                <a:cxn ang="0">
                  <a:pos x="228" y="28"/>
                </a:cxn>
                <a:cxn ang="0">
                  <a:pos x="218" y="4"/>
                </a:cxn>
                <a:cxn ang="0">
                  <a:pos x="186" y="6"/>
                </a:cxn>
                <a:cxn ang="0">
                  <a:pos x="166" y="28"/>
                </a:cxn>
                <a:cxn ang="0">
                  <a:pos x="148" y="20"/>
                </a:cxn>
                <a:cxn ang="0">
                  <a:pos x="128" y="4"/>
                </a:cxn>
                <a:cxn ang="0">
                  <a:pos x="102" y="22"/>
                </a:cxn>
                <a:cxn ang="0">
                  <a:pos x="94" y="50"/>
                </a:cxn>
                <a:cxn ang="0">
                  <a:pos x="76" y="52"/>
                </a:cxn>
                <a:cxn ang="0">
                  <a:pos x="48" y="48"/>
                </a:cxn>
                <a:cxn ang="0">
                  <a:pos x="36" y="78"/>
                </a:cxn>
                <a:cxn ang="0">
                  <a:pos x="162" y="72"/>
                </a:cxn>
                <a:cxn ang="0">
                  <a:pos x="248" y="106"/>
                </a:cxn>
                <a:cxn ang="0">
                  <a:pos x="272" y="182"/>
                </a:cxn>
                <a:cxn ang="0">
                  <a:pos x="222" y="260"/>
                </a:cxn>
                <a:cxn ang="0">
                  <a:pos x="144" y="270"/>
                </a:cxn>
                <a:cxn ang="0">
                  <a:pos x="76" y="204"/>
                </a:cxn>
                <a:cxn ang="0">
                  <a:pos x="82" y="126"/>
                </a:cxn>
                <a:cxn ang="0">
                  <a:pos x="142" y="76"/>
                </a:cxn>
              </a:cxnLst>
              <a:rect l="0" t="0" r="r" b="b"/>
              <a:pathLst>
                <a:path w="344" h="344">
                  <a:moveTo>
                    <a:pt x="38" y="82"/>
                  </a:moveTo>
                  <a:lnTo>
                    <a:pt x="38" y="82"/>
                  </a:lnTo>
                  <a:lnTo>
                    <a:pt x="42" y="90"/>
                  </a:lnTo>
                  <a:lnTo>
                    <a:pt x="44" y="98"/>
                  </a:lnTo>
                  <a:lnTo>
                    <a:pt x="44" y="106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40" y="114"/>
                  </a:lnTo>
                  <a:lnTo>
                    <a:pt x="34" y="116"/>
                  </a:lnTo>
                  <a:lnTo>
                    <a:pt x="28" y="118"/>
                  </a:lnTo>
                  <a:lnTo>
                    <a:pt x="22" y="116"/>
                  </a:lnTo>
                  <a:lnTo>
                    <a:pt x="22" y="116"/>
                  </a:lnTo>
                  <a:lnTo>
                    <a:pt x="14" y="116"/>
                  </a:lnTo>
                  <a:lnTo>
                    <a:pt x="8" y="120"/>
                  </a:lnTo>
                  <a:lnTo>
                    <a:pt x="4" y="126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0" y="144"/>
                  </a:lnTo>
                  <a:lnTo>
                    <a:pt x="2" y="152"/>
                  </a:lnTo>
                  <a:lnTo>
                    <a:pt x="6" y="158"/>
                  </a:lnTo>
                  <a:lnTo>
                    <a:pt x="12" y="162"/>
                  </a:lnTo>
                  <a:lnTo>
                    <a:pt x="12" y="162"/>
                  </a:lnTo>
                  <a:lnTo>
                    <a:pt x="18" y="166"/>
                  </a:lnTo>
                  <a:lnTo>
                    <a:pt x="24" y="172"/>
                  </a:lnTo>
                  <a:lnTo>
                    <a:pt x="28" y="178"/>
                  </a:lnTo>
                  <a:lnTo>
                    <a:pt x="28" y="184"/>
                  </a:lnTo>
                  <a:lnTo>
                    <a:pt x="28" y="184"/>
                  </a:lnTo>
                  <a:lnTo>
                    <a:pt x="28" y="188"/>
                  </a:lnTo>
                  <a:lnTo>
                    <a:pt x="24" y="192"/>
                  </a:lnTo>
                  <a:lnTo>
                    <a:pt x="20" y="196"/>
                  </a:lnTo>
                  <a:lnTo>
                    <a:pt x="14" y="200"/>
                  </a:lnTo>
                  <a:lnTo>
                    <a:pt x="14" y="200"/>
                  </a:lnTo>
                  <a:lnTo>
                    <a:pt x="8" y="202"/>
                  </a:lnTo>
                  <a:lnTo>
                    <a:pt x="4" y="210"/>
                  </a:lnTo>
                  <a:lnTo>
                    <a:pt x="4" y="218"/>
                  </a:lnTo>
                  <a:lnTo>
                    <a:pt x="4" y="226"/>
                  </a:lnTo>
                  <a:lnTo>
                    <a:pt x="4" y="226"/>
                  </a:lnTo>
                  <a:lnTo>
                    <a:pt x="8" y="234"/>
                  </a:lnTo>
                  <a:lnTo>
                    <a:pt x="14" y="240"/>
                  </a:lnTo>
                  <a:lnTo>
                    <a:pt x="22" y="244"/>
                  </a:lnTo>
                  <a:lnTo>
                    <a:pt x="28" y="244"/>
                  </a:lnTo>
                  <a:lnTo>
                    <a:pt x="28" y="244"/>
                  </a:lnTo>
                  <a:lnTo>
                    <a:pt x="34" y="242"/>
                  </a:lnTo>
                  <a:lnTo>
                    <a:pt x="40" y="242"/>
                  </a:lnTo>
                  <a:lnTo>
                    <a:pt x="46" y="244"/>
                  </a:lnTo>
                  <a:lnTo>
                    <a:pt x="48" y="246"/>
                  </a:lnTo>
                  <a:lnTo>
                    <a:pt x="48" y="246"/>
                  </a:lnTo>
                  <a:lnTo>
                    <a:pt x="50" y="252"/>
                  </a:lnTo>
                  <a:lnTo>
                    <a:pt x="52" y="260"/>
                  </a:lnTo>
                  <a:lnTo>
                    <a:pt x="52" y="268"/>
                  </a:lnTo>
                  <a:lnTo>
                    <a:pt x="48" y="274"/>
                  </a:lnTo>
                  <a:lnTo>
                    <a:pt x="48" y="274"/>
                  </a:lnTo>
                  <a:lnTo>
                    <a:pt x="46" y="280"/>
                  </a:lnTo>
                  <a:lnTo>
                    <a:pt x="46" y="288"/>
                  </a:lnTo>
                  <a:lnTo>
                    <a:pt x="48" y="296"/>
                  </a:lnTo>
                  <a:lnTo>
                    <a:pt x="54" y="302"/>
                  </a:lnTo>
                  <a:lnTo>
                    <a:pt x="54" y="302"/>
                  </a:lnTo>
                  <a:lnTo>
                    <a:pt x="62" y="308"/>
                  </a:lnTo>
                  <a:lnTo>
                    <a:pt x="70" y="310"/>
                  </a:lnTo>
                  <a:lnTo>
                    <a:pt x="76" y="310"/>
                  </a:lnTo>
                  <a:lnTo>
                    <a:pt x="82" y="306"/>
                  </a:lnTo>
                  <a:lnTo>
                    <a:pt x="82" y="306"/>
                  </a:lnTo>
                  <a:lnTo>
                    <a:pt x="88" y="302"/>
                  </a:lnTo>
                  <a:lnTo>
                    <a:pt x="98" y="300"/>
                  </a:lnTo>
                  <a:lnTo>
                    <a:pt x="106" y="302"/>
                  </a:lnTo>
                  <a:lnTo>
                    <a:pt x="110" y="302"/>
                  </a:lnTo>
                  <a:lnTo>
                    <a:pt x="110" y="302"/>
                  </a:lnTo>
                  <a:lnTo>
                    <a:pt x="114" y="306"/>
                  </a:lnTo>
                  <a:lnTo>
                    <a:pt x="116" y="310"/>
                  </a:lnTo>
                  <a:lnTo>
                    <a:pt x="116" y="316"/>
                  </a:lnTo>
                  <a:lnTo>
                    <a:pt x="116" y="322"/>
                  </a:lnTo>
                  <a:lnTo>
                    <a:pt x="116" y="322"/>
                  </a:lnTo>
                  <a:lnTo>
                    <a:pt x="116" y="330"/>
                  </a:lnTo>
                  <a:lnTo>
                    <a:pt x="120" y="336"/>
                  </a:lnTo>
                  <a:lnTo>
                    <a:pt x="126" y="342"/>
                  </a:lnTo>
                  <a:lnTo>
                    <a:pt x="134" y="344"/>
                  </a:lnTo>
                  <a:lnTo>
                    <a:pt x="134" y="344"/>
                  </a:lnTo>
                  <a:lnTo>
                    <a:pt x="144" y="344"/>
                  </a:lnTo>
                  <a:lnTo>
                    <a:pt x="152" y="342"/>
                  </a:lnTo>
                  <a:lnTo>
                    <a:pt x="158" y="338"/>
                  </a:lnTo>
                  <a:lnTo>
                    <a:pt x="162" y="332"/>
                  </a:lnTo>
                  <a:lnTo>
                    <a:pt x="162" y="332"/>
                  </a:lnTo>
                  <a:lnTo>
                    <a:pt x="164" y="326"/>
                  </a:lnTo>
                  <a:lnTo>
                    <a:pt x="172" y="322"/>
                  </a:lnTo>
                  <a:lnTo>
                    <a:pt x="178" y="318"/>
                  </a:lnTo>
                  <a:lnTo>
                    <a:pt x="184" y="316"/>
                  </a:lnTo>
                  <a:lnTo>
                    <a:pt x="184" y="316"/>
                  </a:lnTo>
                  <a:lnTo>
                    <a:pt x="188" y="316"/>
                  </a:lnTo>
                  <a:lnTo>
                    <a:pt x="192" y="320"/>
                  </a:lnTo>
                  <a:lnTo>
                    <a:pt x="196" y="324"/>
                  </a:lnTo>
                  <a:lnTo>
                    <a:pt x="198" y="330"/>
                  </a:lnTo>
                  <a:lnTo>
                    <a:pt x="198" y="330"/>
                  </a:lnTo>
                  <a:lnTo>
                    <a:pt x="202" y="336"/>
                  </a:lnTo>
                  <a:lnTo>
                    <a:pt x="208" y="340"/>
                  </a:lnTo>
                  <a:lnTo>
                    <a:pt x="216" y="342"/>
                  </a:lnTo>
                  <a:lnTo>
                    <a:pt x="226" y="340"/>
                  </a:lnTo>
                  <a:lnTo>
                    <a:pt x="226" y="340"/>
                  </a:lnTo>
                  <a:lnTo>
                    <a:pt x="234" y="336"/>
                  </a:lnTo>
                  <a:lnTo>
                    <a:pt x="240" y="330"/>
                  </a:lnTo>
                  <a:lnTo>
                    <a:pt x="242" y="324"/>
                  </a:lnTo>
                  <a:lnTo>
                    <a:pt x="242" y="316"/>
                  </a:lnTo>
                  <a:lnTo>
                    <a:pt x="242" y="316"/>
                  </a:lnTo>
                  <a:lnTo>
                    <a:pt x="242" y="310"/>
                  </a:lnTo>
                  <a:lnTo>
                    <a:pt x="246" y="302"/>
                  </a:lnTo>
                  <a:lnTo>
                    <a:pt x="250" y="294"/>
                  </a:lnTo>
                  <a:lnTo>
                    <a:pt x="254" y="290"/>
                  </a:lnTo>
                  <a:lnTo>
                    <a:pt x="254" y="290"/>
                  </a:lnTo>
                  <a:lnTo>
                    <a:pt x="258" y="290"/>
                  </a:lnTo>
                  <a:lnTo>
                    <a:pt x="264" y="290"/>
                  </a:lnTo>
                  <a:lnTo>
                    <a:pt x="268" y="292"/>
                  </a:lnTo>
                  <a:lnTo>
                    <a:pt x="274" y="296"/>
                  </a:lnTo>
                  <a:lnTo>
                    <a:pt x="274" y="296"/>
                  </a:lnTo>
                  <a:lnTo>
                    <a:pt x="280" y="300"/>
                  </a:lnTo>
                  <a:lnTo>
                    <a:pt x="288" y="300"/>
                  </a:lnTo>
                  <a:lnTo>
                    <a:pt x="296" y="296"/>
                  </a:lnTo>
                  <a:lnTo>
                    <a:pt x="302" y="290"/>
                  </a:lnTo>
                  <a:lnTo>
                    <a:pt x="302" y="290"/>
                  </a:lnTo>
                  <a:lnTo>
                    <a:pt x="308" y="282"/>
                  </a:lnTo>
                  <a:lnTo>
                    <a:pt x="310" y="274"/>
                  </a:lnTo>
                  <a:lnTo>
                    <a:pt x="308" y="268"/>
                  </a:lnTo>
                  <a:lnTo>
                    <a:pt x="306" y="262"/>
                  </a:lnTo>
                  <a:lnTo>
                    <a:pt x="306" y="262"/>
                  </a:lnTo>
                  <a:lnTo>
                    <a:pt x="302" y="256"/>
                  </a:lnTo>
                  <a:lnTo>
                    <a:pt x="300" y="248"/>
                  </a:lnTo>
                  <a:lnTo>
                    <a:pt x="300" y="240"/>
                  </a:lnTo>
                  <a:lnTo>
                    <a:pt x="302" y="234"/>
                  </a:lnTo>
                  <a:lnTo>
                    <a:pt x="302" y="234"/>
                  </a:lnTo>
                  <a:lnTo>
                    <a:pt x="304" y="230"/>
                  </a:lnTo>
                  <a:lnTo>
                    <a:pt x="310" y="228"/>
                  </a:lnTo>
                  <a:lnTo>
                    <a:pt x="316" y="228"/>
                  </a:lnTo>
                  <a:lnTo>
                    <a:pt x="322" y="228"/>
                  </a:lnTo>
                  <a:lnTo>
                    <a:pt x="322" y="228"/>
                  </a:lnTo>
                  <a:lnTo>
                    <a:pt x="330" y="228"/>
                  </a:lnTo>
                  <a:lnTo>
                    <a:pt x="336" y="224"/>
                  </a:lnTo>
                  <a:lnTo>
                    <a:pt x="340" y="218"/>
                  </a:lnTo>
                  <a:lnTo>
                    <a:pt x="344" y="210"/>
                  </a:lnTo>
                  <a:lnTo>
                    <a:pt x="344" y="210"/>
                  </a:lnTo>
                  <a:lnTo>
                    <a:pt x="344" y="200"/>
                  </a:lnTo>
                  <a:lnTo>
                    <a:pt x="342" y="192"/>
                  </a:lnTo>
                  <a:lnTo>
                    <a:pt x="338" y="186"/>
                  </a:lnTo>
                  <a:lnTo>
                    <a:pt x="332" y="184"/>
                  </a:lnTo>
                  <a:lnTo>
                    <a:pt x="332" y="184"/>
                  </a:lnTo>
                  <a:lnTo>
                    <a:pt x="326" y="180"/>
                  </a:lnTo>
                  <a:lnTo>
                    <a:pt x="320" y="174"/>
                  </a:lnTo>
                  <a:lnTo>
                    <a:pt x="316" y="166"/>
                  </a:lnTo>
                  <a:lnTo>
                    <a:pt x="316" y="160"/>
                  </a:lnTo>
                  <a:lnTo>
                    <a:pt x="316" y="160"/>
                  </a:lnTo>
                  <a:lnTo>
                    <a:pt x="316" y="156"/>
                  </a:lnTo>
                  <a:lnTo>
                    <a:pt x="320" y="152"/>
                  </a:lnTo>
                  <a:lnTo>
                    <a:pt x="324" y="148"/>
                  </a:lnTo>
                  <a:lnTo>
                    <a:pt x="330" y="146"/>
                  </a:lnTo>
                  <a:lnTo>
                    <a:pt x="330" y="146"/>
                  </a:lnTo>
                  <a:lnTo>
                    <a:pt x="336" y="142"/>
                  </a:lnTo>
                  <a:lnTo>
                    <a:pt x="340" y="136"/>
                  </a:lnTo>
                  <a:lnTo>
                    <a:pt x="340" y="128"/>
                  </a:lnTo>
                  <a:lnTo>
                    <a:pt x="340" y="118"/>
                  </a:lnTo>
                  <a:lnTo>
                    <a:pt x="340" y="118"/>
                  </a:lnTo>
                  <a:lnTo>
                    <a:pt x="336" y="110"/>
                  </a:lnTo>
                  <a:lnTo>
                    <a:pt x="330" y="104"/>
                  </a:lnTo>
                  <a:lnTo>
                    <a:pt x="322" y="102"/>
                  </a:lnTo>
                  <a:lnTo>
                    <a:pt x="316" y="102"/>
                  </a:lnTo>
                  <a:lnTo>
                    <a:pt x="316" y="102"/>
                  </a:lnTo>
                  <a:lnTo>
                    <a:pt x="308" y="102"/>
                  </a:lnTo>
                  <a:lnTo>
                    <a:pt x="302" y="98"/>
                  </a:lnTo>
                  <a:lnTo>
                    <a:pt x="294" y="94"/>
                  </a:lnTo>
                  <a:lnTo>
                    <a:pt x="290" y="90"/>
                  </a:lnTo>
                  <a:lnTo>
                    <a:pt x="290" y="90"/>
                  </a:lnTo>
                  <a:lnTo>
                    <a:pt x="288" y="86"/>
                  </a:lnTo>
                  <a:lnTo>
                    <a:pt x="290" y="82"/>
                  </a:lnTo>
                  <a:lnTo>
                    <a:pt x="292" y="76"/>
                  </a:lnTo>
                  <a:lnTo>
                    <a:pt x="296" y="70"/>
                  </a:lnTo>
                  <a:lnTo>
                    <a:pt x="296" y="70"/>
                  </a:lnTo>
                  <a:lnTo>
                    <a:pt x="298" y="64"/>
                  </a:lnTo>
                  <a:lnTo>
                    <a:pt x="298" y="56"/>
                  </a:lnTo>
                  <a:lnTo>
                    <a:pt x="296" y="50"/>
                  </a:lnTo>
                  <a:lnTo>
                    <a:pt x="290" y="42"/>
                  </a:lnTo>
                  <a:lnTo>
                    <a:pt x="290" y="42"/>
                  </a:lnTo>
                  <a:lnTo>
                    <a:pt x="282" y="38"/>
                  </a:lnTo>
                  <a:lnTo>
                    <a:pt x="274" y="34"/>
                  </a:lnTo>
                  <a:lnTo>
                    <a:pt x="268" y="36"/>
                  </a:lnTo>
                  <a:lnTo>
                    <a:pt x="262" y="40"/>
                  </a:lnTo>
                  <a:lnTo>
                    <a:pt x="262" y="40"/>
                  </a:lnTo>
                  <a:lnTo>
                    <a:pt x="256" y="42"/>
                  </a:lnTo>
                  <a:lnTo>
                    <a:pt x="246" y="44"/>
                  </a:lnTo>
                  <a:lnTo>
                    <a:pt x="238" y="44"/>
                  </a:lnTo>
                  <a:lnTo>
                    <a:pt x="234" y="42"/>
                  </a:lnTo>
                  <a:lnTo>
                    <a:pt x="234" y="42"/>
                  </a:lnTo>
                  <a:lnTo>
                    <a:pt x="230" y="40"/>
                  </a:lnTo>
                  <a:lnTo>
                    <a:pt x="228" y="34"/>
                  </a:lnTo>
                  <a:lnTo>
                    <a:pt x="228" y="28"/>
                  </a:lnTo>
                  <a:lnTo>
                    <a:pt x="228" y="22"/>
                  </a:lnTo>
                  <a:lnTo>
                    <a:pt x="228" y="22"/>
                  </a:lnTo>
                  <a:lnTo>
                    <a:pt x="228" y="16"/>
                  </a:lnTo>
                  <a:lnTo>
                    <a:pt x="224" y="8"/>
                  </a:lnTo>
                  <a:lnTo>
                    <a:pt x="218" y="4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00" y="0"/>
                  </a:lnTo>
                  <a:lnTo>
                    <a:pt x="192" y="2"/>
                  </a:lnTo>
                  <a:lnTo>
                    <a:pt x="186" y="6"/>
                  </a:lnTo>
                  <a:lnTo>
                    <a:pt x="182" y="12"/>
                  </a:lnTo>
                  <a:lnTo>
                    <a:pt x="182" y="12"/>
                  </a:lnTo>
                  <a:lnTo>
                    <a:pt x="180" y="18"/>
                  </a:lnTo>
                  <a:lnTo>
                    <a:pt x="172" y="24"/>
                  </a:lnTo>
                  <a:lnTo>
                    <a:pt x="166" y="28"/>
                  </a:lnTo>
                  <a:lnTo>
                    <a:pt x="160" y="30"/>
                  </a:lnTo>
                  <a:lnTo>
                    <a:pt x="160" y="30"/>
                  </a:lnTo>
                  <a:lnTo>
                    <a:pt x="156" y="28"/>
                  </a:lnTo>
                  <a:lnTo>
                    <a:pt x="152" y="26"/>
                  </a:lnTo>
                  <a:lnTo>
                    <a:pt x="148" y="20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42" y="8"/>
                  </a:lnTo>
                  <a:lnTo>
                    <a:pt x="136" y="4"/>
                  </a:lnTo>
                  <a:lnTo>
                    <a:pt x="128" y="4"/>
                  </a:lnTo>
                  <a:lnTo>
                    <a:pt x="118" y="6"/>
                  </a:lnTo>
                  <a:lnTo>
                    <a:pt x="118" y="6"/>
                  </a:lnTo>
                  <a:lnTo>
                    <a:pt x="110" y="10"/>
                  </a:lnTo>
                  <a:lnTo>
                    <a:pt x="104" y="14"/>
                  </a:lnTo>
                  <a:lnTo>
                    <a:pt x="102" y="22"/>
                  </a:lnTo>
                  <a:lnTo>
                    <a:pt x="102" y="28"/>
                  </a:lnTo>
                  <a:lnTo>
                    <a:pt x="102" y="28"/>
                  </a:lnTo>
                  <a:lnTo>
                    <a:pt x="102" y="36"/>
                  </a:lnTo>
                  <a:lnTo>
                    <a:pt x="98" y="44"/>
                  </a:lnTo>
                  <a:lnTo>
                    <a:pt x="94" y="50"/>
                  </a:lnTo>
                  <a:lnTo>
                    <a:pt x="90" y="54"/>
                  </a:lnTo>
                  <a:lnTo>
                    <a:pt x="90" y="54"/>
                  </a:lnTo>
                  <a:lnTo>
                    <a:pt x="86" y="56"/>
                  </a:lnTo>
                  <a:lnTo>
                    <a:pt x="80" y="54"/>
                  </a:lnTo>
                  <a:lnTo>
                    <a:pt x="76" y="52"/>
                  </a:lnTo>
                  <a:lnTo>
                    <a:pt x="70" y="48"/>
                  </a:lnTo>
                  <a:lnTo>
                    <a:pt x="70" y="48"/>
                  </a:lnTo>
                  <a:lnTo>
                    <a:pt x="64" y="46"/>
                  </a:lnTo>
                  <a:lnTo>
                    <a:pt x="56" y="46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36" y="62"/>
                  </a:lnTo>
                  <a:lnTo>
                    <a:pt x="34" y="70"/>
                  </a:lnTo>
                  <a:lnTo>
                    <a:pt x="36" y="78"/>
                  </a:lnTo>
                  <a:lnTo>
                    <a:pt x="38" y="82"/>
                  </a:lnTo>
                  <a:lnTo>
                    <a:pt x="38" y="82"/>
                  </a:lnTo>
                  <a:close/>
                  <a:moveTo>
                    <a:pt x="142" y="76"/>
                  </a:moveTo>
                  <a:lnTo>
                    <a:pt x="142" y="76"/>
                  </a:lnTo>
                  <a:lnTo>
                    <a:pt x="162" y="72"/>
                  </a:lnTo>
                  <a:lnTo>
                    <a:pt x="180" y="72"/>
                  </a:lnTo>
                  <a:lnTo>
                    <a:pt x="200" y="76"/>
                  </a:lnTo>
                  <a:lnTo>
                    <a:pt x="218" y="82"/>
                  </a:lnTo>
                  <a:lnTo>
                    <a:pt x="234" y="94"/>
                  </a:lnTo>
                  <a:lnTo>
                    <a:pt x="248" y="106"/>
                  </a:lnTo>
                  <a:lnTo>
                    <a:pt x="260" y="122"/>
                  </a:lnTo>
                  <a:lnTo>
                    <a:pt x="268" y="142"/>
                  </a:lnTo>
                  <a:lnTo>
                    <a:pt x="268" y="142"/>
                  </a:lnTo>
                  <a:lnTo>
                    <a:pt x="272" y="162"/>
                  </a:lnTo>
                  <a:lnTo>
                    <a:pt x="272" y="182"/>
                  </a:lnTo>
                  <a:lnTo>
                    <a:pt x="268" y="200"/>
                  </a:lnTo>
                  <a:lnTo>
                    <a:pt x="262" y="218"/>
                  </a:lnTo>
                  <a:lnTo>
                    <a:pt x="252" y="234"/>
                  </a:lnTo>
                  <a:lnTo>
                    <a:pt x="238" y="248"/>
                  </a:lnTo>
                  <a:lnTo>
                    <a:pt x="222" y="260"/>
                  </a:lnTo>
                  <a:lnTo>
                    <a:pt x="202" y="268"/>
                  </a:lnTo>
                  <a:lnTo>
                    <a:pt x="202" y="268"/>
                  </a:lnTo>
                  <a:lnTo>
                    <a:pt x="182" y="272"/>
                  </a:lnTo>
                  <a:lnTo>
                    <a:pt x="164" y="272"/>
                  </a:lnTo>
                  <a:lnTo>
                    <a:pt x="144" y="270"/>
                  </a:lnTo>
                  <a:lnTo>
                    <a:pt x="126" y="262"/>
                  </a:lnTo>
                  <a:lnTo>
                    <a:pt x="110" y="252"/>
                  </a:lnTo>
                  <a:lnTo>
                    <a:pt x="96" y="238"/>
                  </a:lnTo>
                  <a:lnTo>
                    <a:pt x="84" y="222"/>
                  </a:lnTo>
                  <a:lnTo>
                    <a:pt x="76" y="204"/>
                  </a:lnTo>
                  <a:lnTo>
                    <a:pt x="76" y="204"/>
                  </a:lnTo>
                  <a:lnTo>
                    <a:pt x="72" y="184"/>
                  </a:lnTo>
                  <a:lnTo>
                    <a:pt x="72" y="164"/>
                  </a:lnTo>
                  <a:lnTo>
                    <a:pt x="76" y="144"/>
                  </a:lnTo>
                  <a:lnTo>
                    <a:pt x="82" y="126"/>
                  </a:lnTo>
                  <a:lnTo>
                    <a:pt x="92" y="110"/>
                  </a:lnTo>
                  <a:lnTo>
                    <a:pt x="106" y="96"/>
                  </a:lnTo>
                  <a:lnTo>
                    <a:pt x="122" y="84"/>
                  </a:lnTo>
                  <a:lnTo>
                    <a:pt x="142" y="76"/>
                  </a:lnTo>
                  <a:lnTo>
                    <a:pt x="142" y="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5308593" y="2025650"/>
              <a:ext cx="352425" cy="349250"/>
            </a:xfrm>
            <a:custGeom>
              <a:avLst/>
              <a:gdLst/>
              <a:ahLst/>
              <a:cxnLst>
                <a:cxn ang="0">
                  <a:pos x="28" y="70"/>
                </a:cxn>
                <a:cxn ang="0">
                  <a:pos x="14" y="74"/>
                </a:cxn>
                <a:cxn ang="0">
                  <a:pos x="0" y="86"/>
                </a:cxn>
                <a:cxn ang="0">
                  <a:pos x="8" y="102"/>
                </a:cxn>
                <a:cxn ang="0">
                  <a:pos x="18" y="120"/>
                </a:cxn>
                <a:cxn ang="0">
                  <a:pos x="4" y="134"/>
                </a:cxn>
                <a:cxn ang="0">
                  <a:pos x="10" y="154"/>
                </a:cxn>
                <a:cxn ang="0">
                  <a:pos x="30" y="156"/>
                </a:cxn>
                <a:cxn ang="0">
                  <a:pos x="32" y="176"/>
                </a:cxn>
                <a:cxn ang="0">
                  <a:pos x="36" y="194"/>
                </a:cxn>
                <a:cxn ang="0">
                  <a:pos x="54" y="196"/>
                </a:cxn>
                <a:cxn ang="0">
                  <a:pos x="72" y="194"/>
                </a:cxn>
                <a:cxn ang="0">
                  <a:pos x="76" y="212"/>
                </a:cxn>
                <a:cxn ang="0">
                  <a:pos x="94" y="220"/>
                </a:cxn>
                <a:cxn ang="0">
                  <a:pos x="106" y="208"/>
                </a:cxn>
                <a:cxn ang="0">
                  <a:pos x="124" y="204"/>
                </a:cxn>
                <a:cxn ang="0">
                  <a:pos x="140" y="218"/>
                </a:cxn>
                <a:cxn ang="0">
                  <a:pos x="156" y="208"/>
                </a:cxn>
                <a:cxn ang="0">
                  <a:pos x="164" y="186"/>
                </a:cxn>
                <a:cxn ang="0">
                  <a:pos x="176" y="190"/>
                </a:cxn>
                <a:cxn ang="0">
                  <a:pos x="194" y="186"/>
                </a:cxn>
                <a:cxn ang="0">
                  <a:pos x="196" y="168"/>
                </a:cxn>
                <a:cxn ang="0">
                  <a:pos x="196" y="148"/>
                </a:cxn>
                <a:cxn ang="0">
                  <a:pos x="216" y="144"/>
                </a:cxn>
                <a:cxn ang="0">
                  <a:pos x="220" y="122"/>
                </a:cxn>
                <a:cxn ang="0">
                  <a:pos x="206" y="110"/>
                </a:cxn>
                <a:cxn ang="0">
                  <a:pos x="212" y="92"/>
                </a:cxn>
                <a:cxn ang="0">
                  <a:pos x="218" y="76"/>
                </a:cxn>
                <a:cxn ang="0">
                  <a:pos x="204" y="64"/>
                </a:cxn>
                <a:cxn ang="0">
                  <a:pos x="188" y="58"/>
                </a:cxn>
                <a:cxn ang="0">
                  <a:pos x="192" y="40"/>
                </a:cxn>
                <a:cxn ang="0">
                  <a:pos x="182" y="22"/>
                </a:cxn>
                <a:cxn ang="0">
                  <a:pos x="164" y="26"/>
                </a:cxn>
                <a:cxn ang="0">
                  <a:pos x="148" y="22"/>
                </a:cxn>
                <a:cxn ang="0">
                  <a:pos x="140" y="2"/>
                </a:cxn>
                <a:cxn ang="0">
                  <a:pos x="120" y="4"/>
                </a:cxn>
                <a:cxn ang="0">
                  <a:pos x="104" y="18"/>
                </a:cxn>
                <a:cxn ang="0">
                  <a:pos x="94" y="8"/>
                </a:cxn>
                <a:cxn ang="0">
                  <a:pos x="76" y="2"/>
                </a:cxn>
                <a:cxn ang="0">
                  <a:pos x="66" y="18"/>
                </a:cxn>
                <a:cxn ang="0">
                  <a:pos x="56" y="34"/>
                </a:cxn>
                <a:cxn ang="0">
                  <a:pos x="36" y="28"/>
                </a:cxn>
                <a:cxn ang="0">
                  <a:pos x="22" y="44"/>
                </a:cxn>
                <a:cxn ang="0">
                  <a:pos x="92" y="48"/>
                </a:cxn>
                <a:cxn ang="0">
                  <a:pos x="152" y="58"/>
                </a:cxn>
                <a:cxn ang="0">
                  <a:pos x="176" y="102"/>
                </a:cxn>
                <a:cxn ang="0">
                  <a:pos x="154" y="160"/>
                </a:cxn>
                <a:cxn ang="0">
                  <a:pos x="106" y="174"/>
                </a:cxn>
                <a:cxn ang="0">
                  <a:pos x="54" y="142"/>
                </a:cxn>
                <a:cxn ang="0">
                  <a:pos x="48" y="92"/>
                </a:cxn>
                <a:cxn ang="0">
                  <a:pos x="92" y="48"/>
                </a:cxn>
              </a:cxnLst>
              <a:rect l="0" t="0" r="r" b="b"/>
              <a:pathLst>
                <a:path w="222" h="220">
                  <a:moveTo>
                    <a:pt x="26" y="52"/>
                  </a:moveTo>
                  <a:lnTo>
                    <a:pt x="26" y="52"/>
                  </a:lnTo>
                  <a:lnTo>
                    <a:pt x="28" y="56"/>
                  </a:lnTo>
                  <a:lnTo>
                    <a:pt x="28" y="62"/>
                  </a:lnTo>
                  <a:lnTo>
                    <a:pt x="28" y="70"/>
                  </a:lnTo>
                  <a:lnTo>
                    <a:pt x="28" y="70"/>
                  </a:lnTo>
                  <a:lnTo>
                    <a:pt x="26" y="72"/>
                  </a:lnTo>
                  <a:lnTo>
                    <a:pt x="22" y="74"/>
                  </a:lnTo>
                  <a:lnTo>
                    <a:pt x="14" y="74"/>
                  </a:lnTo>
                  <a:lnTo>
                    <a:pt x="14" y="74"/>
                  </a:lnTo>
                  <a:lnTo>
                    <a:pt x="10" y="74"/>
                  </a:lnTo>
                  <a:lnTo>
                    <a:pt x="6" y="76"/>
                  </a:lnTo>
                  <a:lnTo>
                    <a:pt x="2" y="80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0" y="92"/>
                  </a:lnTo>
                  <a:lnTo>
                    <a:pt x="2" y="98"/>
                  </a:lnTo>
                  <a:lnTo>
                    <a:pt x="4" y="100"/>
                  </a:lnTo>
                  <a:lnTo>
                    <a:pt x="8" y="102"/>
                  </a:lnTo>
                  <a:lnTo>
                    <a:pt x="8" y="102"/>
                  </a:lnTo>
                  <a:lnTo>
                    <a:pt x="12" y="106"/>
                  </a:lnTo>
                  <a:lnTo>
                    <a:pt x="16" y="110"/>
                  </a:lnTo>
                  <a:lnTo>
                    <a:pt x="18" y="118"/>
                  </a:lnTo>
                  <a:lnTo>
                    <a:pt x="18" y="118"/>
                  </a:lnTo>
                  <a:lnTo>
                    <a:pt x="18" y="120"/>
                  </a:lnTo>
                  <a:lnTo>
                    <a:pt x="16" y="122"/>
                  </a:lnTo>
                  <a:lnTo>
                    <a:pt x="10" y="128"/>
                  </a:lnTo>
                  <a:lnTo>
                    <a:pt x="10" y="128"/>
                  </a:lnTo>
                  <a:lnTo>
                    <a:pt x="6" y="130"/>
                  </a:lnTo>
                  <a:lnTo>
                    <a:pt x="4" y="134"/>
                  </a:lnTo>
                  <a:lnTo>
                    <a:pt x="2" y="138"/>
                  </a:lnTo>
                  <a:lnTo>
                    <a:pt x="4" y="144"/>
                  </a:lnTo>
                  <a:lnTo>
                    <a:pt x="4" y="144"/>
                  </a:lnTo>
                  <a:lnTo>
                    <a:pt x="6" y="150"/>
                  </a:lnTo>
                  <a:lnTo>
                    <a:pt x="10" y="154"/>
                  </a:lnTo>
                  <a:lnTo>
                    <a:pt x="14" y="156"/>
                  </a:lnTo>
                  <a:lnTo>
                    <a:pt x="18" y="156"/>
                  </a:lnTo>
                  <a:lnTo>
                    <a:pt x="18" y="156"/>
                  </a:lnTo>
                  <a:lnTo>
                    <a:pt x="26" y="154"/>
                  </a:lnTo>
                  <a:lnTo>
                    <a:pt x="30" y="156"/>
                  </a:lnTo>
                  <a:lnTo>
                    <a:pt x="32" y="158"/>
                  </a:lnTo>
                  <a:lnTo>
                    <a:pt x="32" y="158"/>
                  </a:lnTo>
                  <a:lnTo>
                    <a:pt x="34" y="166"/>
                  </a:lnTo>
                  <a:lnTo>
                    <a:pt x="34" y="172"/>
                  </a:lnTo>
                  <a:lnTo>
                    <a:pt x="32" y="176"/>
                  </a:lnTo>
                  <a:lnTo>
                    <a:pt x="32" y="176"/>
                  </a:lnTo>
                  <a:lnTo>
                    <a:pt x="30" y="180"/>
                  </a:lnTo>
                  <a:lnTo>
                    <a:pt x="30" y="184"/>
                  </a:lnTo>
                  <a:lnTo>
                    <a:pt x="32" y="190"/>
                  </a:lnTo>
                  <a:lnTo>
                    <a:pt x="36" y="194"/>
                  </a:lnTo>
                  <a:lnTo>
                    <a:pt x="36" y="194"/>
                  </a:lnTo>
                  <a:lnTo>
                    <a:pt x="40" y="196"/>
                  </a:lnTo>
                  <a:lnTo>
                    <a:pt x="46" y="198"/>
                  </a:lnTo>
                  <a:lnTo>
                    <a:pt x="50" y="198"/>
                  </a:lnTo>
                  <a:lnTo>
                    <a:pt x="54" y="196"/>
                  </a:lnTo>
                  <a:lnTo>
                    <a:pt x="54" y="196"/>
                  </a:lnTo>
                  <a:lnTo>
                    <a:pt x="58" y="194"/>
                  </a:lnTo>
                  <a:lnTo>
                    <a:pt x="62" y="192"/>
                  </a:lnTo>
                  <a:lnTo>
                    <a:pt x="72" y="194"/>
                  </a:lnTo>
                  <a:lnTo>
                    <a:pt x="72" y="194"/>
                  </a:lnTo>
                  <a:lnTo>
                    <a:pt x="74" y="196"/>
                  </a:lnTo>
                  <a:lnTo>
                    <a:pt x="74" y="198"/>
                  </a:lnTo>
                  <a:lnTo>
                    <a:pt x="76" y="206"/>
                  </a:lnTo>
                  <a:lnTo>
                    <a:pt x="76" y="206"/>
                  </a:lnTo>
                  <a:lnTo>
                    <a:pt x="76" y="212"/>
                  </a:lnTo>
                  <a:lnTo>
                    <a:pt x="78" y="216"/>
                  </a:lnTo>
                  <a:lnTo>
                    <a:pt x="82" y="218"/>
                  </a:lnTo>
                  <a:lnTo>
                    <a:pt x="88" y="220"/>
                  </a:lnTo>
                  <a:lnTo>
                    <a:pt x="88" y="220"/>
                  </a:lnTo>
                  <a:lnTo>
                    <a:pt x="94" y="220"/>
                  </a:lnTo>
                  <a:lnTo>
                    <a:pt x="98" y="220"/>
                  </a:lnTo>
                  <a:lnTo>
                    <a:pt x="102" y="216"/>
                  </a:lnTo>
                  <a:lnTo>
                    <a:pt x="104" y="212"/>
                  </a:lnTo>
                  <a:lnTo>
                    <a:pt x="104" y="212"/>
                  </a:lnTo>
                  <a:lnTo>
                    <a:pt x="106" y="208"/>
                  </a:lnTo>
                  <a:lnTo>
                    <a:pt x="110" y="206"/>
                  </a:lnTo>
                  <a:lnTo>
                    <a:pt x="118" y="202"/>
                  </a:lnTo>
                  <a:lnTo>
                    <a:pt x="118" y="202"/>
                  </a:lnTo>
                  <a:lnTo>
                    <a:pt x="122" y="202"/>
                  </a:lnTo>
                  <a:lnTo>
                    <a:pt x="124" y="204"/>
                  </a:lnTo>
                  <a:lnTo>
                    <a:pt x="128" y="212"/>
                  </a:lnTo>
                  <a:lnTo>
                    <a:pt x="128" y="212"/>
                  </a:lnTo>
                  <a:lnTo>
                    <a:pt x="130" y="216"/>
                  </a:lnTo>
                  <a:lnTo>
                    <a:pt x="134" y="218"/>
                  </a:lnTo>
                  <a:lnTo>
                    <a:pt x="140" y="218"/>
                  </a:lnTo>
                  <a:lnTo>
                    <a:pt x="146" y="218"/>
                  </a:lnTo>
                  <a:lnTo>
                    <a:pt x="146" y="218"/>
                  </a:lnTo>
                  <a:lnTo>
                    <a:pt x="150" y="214"/>
                  </a:lnTo>
                  <a:lnTo>
                    <a:pt x="154" y="212"/>
                  </a:lnTo>
                  <a:lnTo>
                    <a:pt x="156" y="208"/>
                  </a:lnTo>
                  <a:lnTo>
                    <a:pt x="156" y="202"/>
                  </a:lnTo>
                  <a:lnTo>
                    <a:pt x="156" y="202"/>
                  </a:lnTo>
                  <a:lnTo>
                    <a:pt x="156" y="198"/>
                  </a:lnTo>
                  <a:lnTo>
                    <a:pt x="158" y="192"/>
                  </a:lnTo>
                  <a:lnTo>
                    <a:pt x="164" y="186"/>
                  </a:lnTo>
                  <a:lnTo>
                    <a:pt x="164" y="186"/>
                  </a:lnTo>
                  <a:lnTo>
                    <a:pt x="166" y="186"/>
                  </a:lnTo>
                  <a:lnTo>
                    <a:pt x="170" y="186"/>
                  </a:lnTo>
                  <a:lnTo>
                    <a:pt x="176" y="190"/>
                  </a:lnTo>
                  <a:lnTo>
                    <a:pt x="176" y="190"/>
                  </a:lnTo>
                  <a:lnTo>
                    <a:pt x="180" y="192"/>
                  </a:lnTo>
                  <a:lnTo>
                    <a:pt x="186" y="192"/>
                  </a:lnTo>
                  <a:lnTo>
                    <a:pt x="190" y="190"/>
                  </a:lnTo>
                  <a:lnTo>
                    <a:pt x="194" y="186"/>
                  </a:lnTo>
                  <a:lnTo>
                    <a:pt x="194" y="186"/>
                  </a:lnTo>
                  <a:lnTo>
                    <a:pt x="198" y="180"/>
                  </a:lnTo>
                  <a:lnTo>
                    <a:pt x="200" y="176"/>
                  </a:lnTo>
                  <a:lnTo>
                    <a:pt x="200" y="172"/>
                  </a:lnTo>
                  <a:lnTo>
                    <a:pt x="196" y="168"/>
                  </a:lnTo>
                  <a:lnTo>
                    <a:pt x="196" y="168"/>
                  </a:lnTo>
                  <a:lnTo>
                    <a:pt x="194" y="164"/>
                  </a:lnTo>
                  <a:lnTo>
                    <a:pt x="194" y="158"/>
                  </a:lnTo>
                  <a:lnTo>
                    <a:pt x="194" y="150"/>
                  </a:lnTo>
                  <a:lnTo>
                    <a:pt x="194" y="150"/>
                  </a:lnTo>
                  <a:lnTo>
                    <a:pt x="196" y="148"/>
                  </a:lnTo>
                  <a:lnTo>
                    <a:pt x="200" y="146"/>
                  </a:lnTo>
                  <a:lnTo>
                    <a:pt x="208" y="146"/>
                  </a:lnTo>
                  <a:lnTo>
                    <a:pt x="208" y="146"/>
                  </a:lnTo>
                  <a:lnTo>
                    <a:pt x="212" y="146"/>
                  </a:lnTo>
                  <a:lnTo>
                    <a:pt x="216" y="144"/>
                  </a:lnTo>
                  <a:lnTo>
                    <a:pt x="220" y="140"/>
                  </a:lnTo>
                  <a:lnTo>
                    <a:pt x="222" y="134"/>
                  </a:lnTo>
                  <a:lnTo>
                    <a:pt x="222" y="134"/>
                  </a:lnTo>
                  <a:lnTo>
                    <a:pt x="222" y="128"/>
                  </a:lnTo>
                  <a:lnTo>
                    <a:pt x="220" y="122"/>
                  </a:lnTo>
                  <a:lnTo>
                    <a:pt x="218" y="118"/>
                  </a:lnTo>
                  <a:lnTo>
                    <a:pt x="214" y="116"/>
                  </a:lnTo>
                  <a:lnTo>
                    <a:pt x="214" y="116"/>
                  </a:lnTo>
                  <a:lnTo>
                    <a:pt x="210" y="114"/>
                  </a:lnTo>
                  <a:lnTo>
                    <a:pt x="206" y="110"/>
                  </a:lnTo>
                  <a:lnTo>
                    <a:pt x="204" y="102"/>
                  </a:lnTo>
                  <a:lnTo>
                    <a:pt x="204" y="102"/>
                  </a:lnTo>
                  <a:lnTo>
                    <a:pt x="204" y="100"/>
                  </a:lnTo>
                  <a:lnTo>
                    <a:pt x="206" y="96"/>
                  </a:lnTo>
                  <a:lnTo>
                    <a:pt x="212" y="92"/>
                  </a:lnTo>
                  <a:lnTo>
                    <a:pt x="212" y="92"/>
                  </a:lnTo>
                  <a:lnTo>
                    <a:pt x="216" y="90"/>
                  </a:lnTo>
                  <a:lnTo>
                    <a:pt x="218" y="86"/>
                  </a:lnTo>
                  <a:lnTo>
                    <a:pt x="220" y="82"/>
                  </a:lnTo>
                  <a:lnTo>
                    <a:pt x="218" y="76"/>
                  </a:lnTo>
                  <a:lnTo>
                    <a:pt x="218" y="76"/>
                  </a:lnTo>
                  <a:lnTo>
                    <a:pt x="216" y="70"/>
                  </a:lnTo>
                  <a:lnTo>
                    <a:pt x="212" y="66"/>
                  </a:lnTo>
                  <a:lnTo>
                    <a:pt x="208" y="64"/>
                  </a:lnTo>
                  <a:lnTo>
                    <a:pt x="204" y="64"/>
                  </a:lnTo>
                  <a:lnTo>
                    <a:pt x="204" y="64"/>
                  </a:lnTo>
                  <a:lnTo>
                    <a:pt x="200" y="64"/>
                  </a:lnTo>
                  <a:lnTo>
                    <a:pt x="194" y="62"/>
                  </a:lnTo>
                  <a:lnTo>
                    <a:pt x="188" y="58"/>
                  </a:lnTo>
                  <a:lnTo>
                    <a:pt x="188" y="58"/>
                  </a:lnTo>
                  <a:lnTo>
                    <a:pt x="186" y="54"/>
                  </a:lnTo>
                  <a:lnTo>
                    <a:pt x="186" y="52"/>
                  </a:lnTo>
                  <a:lnTo>
                    <a:pt x="190" y="44"/>
                  </a:lnTo>
                  <a:lnTo>
                    <a:pt x="190" y="44"/>
                  </a:lnTo>
                  <a:lnTo>
                    <a:pt x="192" y="40"/>
                  </a:lnTo>
                  <a:lnTo>
                    <a:pt x="192" y="36"/>
                  </a:lnTo>
                  <a:lnTo>
                    <a:pt x="190" y="30"/>
                  </a:lnTo>
                  <a:lnTo>
                    <a:pt x="188" y="26"/>
                  </a:lnTo>
                  <a:lnTo>
                    <a:pt x="188" y="26"/>
                  </a:lnTo>
                  <a:lnTo>
                    <a:pt x="182" y="22"/>
                  </a:lnTo>
                  <a:lnTo>
                    <a:pt x="178" y="22"/>
                  </a:lnTo>
                  <a:lnTo>
                    <a:pt x="172" y="22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64" y="26"/>
                  </a:lnTo>
                  <a:lnTo>
                    <a:pt x="160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48" y="24"/>
                  </a:lnTo>
                  <a:lnTo>
                    <a:pt x="148" y="22"/>
                  </a:lnTo>
                  <a:lnTo>
                    <a:pt x="148" y="14"/>
                  </a:lnTo>
                  <a:lnTo>
                    <a:pt x="148" y="14"/>
                  </a:lnTo>
                  <a:lnTo>
                    <a:pt x="146" y="8"/>
                  </a:lnTo>
                  <a:lnTo>
                    <a:pt x="144" y="4"/>
                  </a:lnTo>
                  <a:lnTo>
                    <a:pt x="140" y="2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30" y="0"/>
                  </a:lnTo>
                  <a:lnTo>
                    <a:pt x="124" y="0"/>
                  </a:lnTo>
                  <a:lnTo>
                    <a:pt x="120" y="4"/>
                  </a:lnTo>
                  <a:lnTo>
                    <a:pt x="118" y="6"/>
                  </a:lnTo>
                  <a:lnTo>
                    <a:pt x="118" y="6"/>
                  </a:lnTo>
                  <a:lnTo>
                    <a:pt x="116" y="10"/>
                  </a:lnTo>
                  <a:lnTo>
                    <a:pt x="112" y="14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00" y="18"/>
                  </a:lnTo>
                  <a:lnTo>
                    <a:pt x="98" y="16"/>
                  </a:lnTo>
                  <a:lnTo>
                    <a:pt x="94" y="8"/>
                  </a:lnTo>
                  <a:lnTo>
                    <a:pt x="94" y="8"/>
                  </a:lnTo>
                  <a:lnTo>
                    <a:pt x="92" y="4"/>
                  </a:lnTo>
                  <a:lnTo>
                    <a:pt x="88" y="2"/>
                  </a:lnTo>
                  <a:lnTo>
                    <a:pt x="82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2" y="4"/>
                  </a:lnTo>
                  <a:lnTo>
                    <a:pt x="68" y="8"/>
                  </a:lnTo>
                  <a:lnTo>
                    <a:pt x="66" y="12"/>
                  </a:lnTo>
                  <a:lnTo>
                    <a:pt x="66" y="18"/>
                  </a:lnTo>
                  <a:lnTo>
                    <a:pt x="66" y="18"/>
                  </a:lnTo>
                  <a:lnTo>
                    <a:pt x="66" y="22"/>
                  </a:lnTo>
                  <a:lnTo>
                    <a:pt x="64" y="26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6" y="34"/>
                  </a:lnTo>
                  <a:lnTo>
                    <a:pt x="52" y="34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42" y="28"/>
                  </a:lnTo>
                  <a:lnTo>
                    <a:pt x="36" y="28"/>
                  </a:lnTo>
                  <a:lnTo>
                    <a:pt x="32" y="30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4" y="38"/>
                  </a:lnTo>
                  <a:lnTo>
                    <a:pt x="22" y="44"/>
                  </a:lnTo>
                  <a:lnTo>
                    <a:pt x="24" y="48"/>
                  </a:lnTo>
                  <a:lnTo>
                    <a:pt x="26" y="52"/>
                  </a:lnTo>
                  <a:lnTo>
                    <a:pt x="26" y="52"/>
                  </a:lnTo>
                  <a:close/>
                  <a:moveTo>
                    <a:pt x="92" y="48"/>
                  </a:moveTo>
                  <a:lnTo>
                    <a:pt x="92" y="48"/>
                  </a:lnTo>
                  <a:lnTo>
                    <a:pt x="104" y="46"/>
                  </a:lnTo>
                  <a:lnTo>
                    <a:pt x="116" y="46"/>
                  </a:lnTo>
                  <a:lnTo>
                    <a:pt x="130" y="48"/>
                  </a:lnTo>
                  <a:lnTo>
                    <a:pt x="140" y="52"/>
                  </a:lnTo>
                  <a:lnTo>
                    <a:pt x="152" y="58"/>
                  </a:lnTo>
                  <a:lnTo>
                    <a:pt x="160" y="68"/>
                  </a:lnTo>
                  <a:lnTo>
                    <a:pt x="168" y="78"/>
                  </a:lnTo>
                  <a:lnTo>
                    <a:pt x="172" y="90"/>
                  </a:lnTo>
                  <a:lnTo>
                    <a:pt x="172" y="90"/>
                  </a:lnTo>
                  <a:lnTo>
                    <a:pt x="176" y="102"/>
                  </a:lnTo>
                  <a:lnTo>
                    <a:pt x="176" y="116"/>
                  </a:lnTo>
                  <a:lnTo>
                    <a:pt x="174" y="128"/>
                  </a:lnTo>
                  <a:lnTo>
                    <a:pt x="168" y="140"/>
                  </a:lnTo>
                  <a:lnTo>
                    <a:pt x="162" y="150"/>
                  </a:lnTo>
                  <a:lnTo>
                    <a:pt x="154" y="160"/>
                  </a:lnTo>
                  <a:lnTo>
                    <a:pt x="144" y="166"/>
                  </a:lnTo>
                  <a:lnTo>
                    <a:pt x="130" y="172"/>
                  </a:lnTo>
                  <a:lnTo>
                    <a:pt x="130" y="172"/>
                  </a:lnTo>
                  <a:lnTo>
                    <a:pt x="118" y="174"/>
                  </a:lnTo>
                  <a:lnTo>
                    <a:pt x="106" y="174"/>
                  </a:lnTo>
                  <a:lnTo>
                    <a:pt x="94" y="172"/>
                  </a:lnTo>
                  <a:lnTo>
                    <a:pt x="82" y="168"/>
                  </a:lnTo>
                  <a:lnTo>
                    <a:pt x="70" y="160"/>
                  </a:lnTo>
                  <a:lnTo>
                    <a:pt x="62" y="152"/>
                  </a:lnTo>
                  <a:lnTo>
                    <a:pt x="54" y="142"/>
                  </a:lnTo>
                  <a:lnTo>
                    <a:pt x="50" y="130"/>
                  </a:lnTo>
                  <a:lnTo>
                    <a:pt x="50" y="130"/>
                  </a:lnTo>
                  <a:lnTo>
                    <a:pt x="46" y="116"/>
                  </a:lnTo>
                  <a:lnTo>
                    <a:pt x="46" y="104"/>
                  </a:lnTo>
                  <a:lnTo>
                    <a:pt x="48" y="92"/>
                  </a:lnTo>
                  <a:lnTo>
                    <a:pt x="54" y="80"/>
                  </a:lnTo>
                  <a:lnTo>
                    <a:pt x="60" y="70"/>
                  </a:lnTo>
                  <a:lnTo>
                    <a:pt x="68" y="60"/>
                  </a:lnTo>
                  <a:lnTo>
                    <a:pt x="80" y="54"/>
                  </a:lnTo>
                  <a:lnTo>
                    <a:pt x="92" y="48"/>
                  </a:lnTo>
                  <a:lnTo>
                    <a:pt x="92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5311776" y="2378075"/>
              <a:ext cx="269874" cy="269875"/>
            </a:xfrm>
            <a:custGeom>
              <a:avLst/>
              <a:gdLst/>
              <a:ahLst/>
              <a:cxnLst>
                <a:cxn ang="0">
                  <a:pos x="20" y="48"/>
                </a:cxn>
                <a:cxn ang="0">
                  <a:pos x="10" y="58"/>
                </a:cxn>
                <a:cxn ang="0">
                  <a:pos x="2" y="62"/>
                </a:cxn>
                <a:cxn ang="0">
                  <a:pos x="0" y="76"/>
                </a:cxn>
                <a:cxn ang="0">
                  <a:pos x="8" y="82"/>
                </a:cxn>
                <a:cxn ang="0">
                  <a:pos x="12" y="96"/>
                </a:cxn>
                <a:cxn ang="0">
                  <a:pos x="2" y="104"/>
                </a:cxn>
                <a:cxn ang="0">
                  <a:pos x="4" y="116"/>
                </a:cxn>
                <a:cxn ang="0">
                  <a:pos x="14" y="120"/>
                </a:cxn>
                <a:cxn ang="0">
                  <a:pos x="24" y="128"/>
                </a:cxn>
                <a:cxn ang="0">
                  <a:pos x="22" y="138"/>
                </a:cxn>
                <a:cxn ang="0">
                  <a:pos x="26" y="150"/>
                </a:cxn>
                <a:cxn ang="0">
                  <a:pos x="40" y="152"/>
                </a:cxn>
                <a:cxn ang="0">
                  <a:pos x="54" y="150"/>
                </a:cxn>
                <a:cxn ang="0">
                  <a:pos x="56" y="160"/>
                </a:cxn>
                <a:cxn ang="0">
                  <a:pos x="66" y="170"/>
                </a:cxn>
                <a:cxn ang="0">
                  <a:pos x="78" y="168"/>
                </a:cxn>
                <a:cxn ang="0">
                  <a:pos x="84" y="158"/>
                </a:cxn>
                <a:cxn ang="0">
                  <a:pos x="98" y="164"/>
                </a:cxn>
                <a:cxn ang="0">
                  <a:pos x="106" y="168"/>
                </a:cxn>
                <a:cxn ang="0">
                  <a:pos x="118" y="164"/>
                </a:cxn>
                <a:cxn ang="0">
                  <a:pos x="120" y="154"/>
                </a:cxn>
                <a:cxn ang="0">
                  <a:pos x="130" y="144"/>
                </a:cxn>
                <a:cxn ang="0">
                  <a:pos x="142" y="148"/>
                </a:cxn>
                <a:cxn ang="0">
                  <a:pos x="152" y="140"/>
                </a:cxn>
                <a:cxn ang="0">
                  <a:pos x="150" y="130"/>
                </a:cxn>
                <a:cxn ang="0">
                  <a:pos x="148" y="116"/>
                </a:cxn>
                <a:cxn ang="0">
                  <a:pos x="162" y="112"/>
                </a:cxn>
                <a:cxn ang="0">
                  <a:pos x="170" y="104"/>
                </a:cxn>
                <a:cxn ang="0">
                  <a:pos x="164" y="90"/>
                </a:cxn>
                <a:cxn ang="0">
                  <a:pos x="156" y="80"/>
                </a:cxn>
                <a:cxn ang="0">
                  <a:pos x="162" y="72"/>
                </a:cxn>
                <a:cxn ang="0">
                  <a:pos x="168" y="58"/>
                </a:cxn>
                <a:cxn ang="0">
                  <a:pos x="160" y="50"/>
                </a:cxn>
                <a:cxn ang="0">
                  <a:pos x="148" y="48"/>
                </a:cxn>
                <a:cxn ang="0">
                  <a:pos x="146" y="34"/>
                </a:cxn>
                <a:cxn ang="0">
                  <a:pos x="146" y="24"/>
                </a:cxn>
                <a:cxn ang="0">
                  <a:pos x="136" y="18"/>
                </a:cxn>
                <a:cxn ang="0">
                  <a:pos x="126" y="22"/>
                </a:cxn>
                <a:cxn ang="0">
                  <a:pos x="112" y="18"/>
                </a:cxn>
                <a:cxn ang="0">
                  <a:pos x="110" y="4"/>
                </a:cxn>
                <a:cxn ang="0">
                  <a:pos x="98" y="0"/>
                </a:cxn>
                <a:cxn ang="0">
                  <a:pos x="90" y="6"/>
                </a:cxn>
                <a:cxn ang="0">
                  <a:pos x="78" y="14"/>
                </a:cxn>
                <a:cxn ang="0">
                  <a:pos x="70" y="4"/>
                </a:cxn>
                <a:cxn ang="0">
                  <a:pos x="58" y="2"/>
                </a:cxn>
                <a:cxn ang="0">
                  <a:pos x="50" y="14"/>
                </a:cxn>
                <a:cxn ang="0">
                  <a:pos x="44" y="26"/>
                </a:cxn>
                <a:cxn ang="0">
                  <a:pos x="34" y="24"/>
                </a:cxn>
                <a:cxn ang="0">
                  <a:pos x="20" y="28"/>
                </a:cxn>
                <a:cxn ang="0">
                  <a:pos x="16" y="38"/>
                </a:cxn>
                <a:cxn ang="0">
                  <a:pos x="70" y="38"/>
                </a:cxn>
                <a:cxn ang="0">
                  <a:pos x="108" y="40"/>
                </a:cxn>
                <a:cxn ang="0">
                  <a:pos x="132" y="70"/>
                </a:cxn>
                <a:cxn ang="0">
                  <a:pos x="132" y="100"/>
                </a:cxn>
                <a:cxn ang="0">
                  <a:pos x="108" y="128"/>
                </a:cxn>
                <a:cxn ang="0">
                  <a:pos x="80" y="136"/>
                </a:cxn>
                <a:cxn ang="0">
                  <a:pos x="46" y="118"/>
                </a:cxn>
                <a:cxn ang="0">
                  <a:pos x="34" y="90"/>
                </a:cxn>
                <a:cxn ang="0">
                  <a:pos x="46" y="54"/>
                </a:cxn>
                <a:cxn ang="0">
                  <a:pos x="70" y="38"/>
                </a:cxn>
              </a:cxnLst>
              <a:rect l="0" t="0" r="r" b="b"/>
              <a:pathLst>
                <a:path w="170" h="170">
                  <a:moveTo>
                    <a:pt x="18" y="42"/>
                  </a:moveTo>
                  <a:lnTo>
                    <a:pt x="18" y="42"/>
                  </a:lnTo>
                  <a:lnTo>
                    <a:pt x="20" y="44"/>
                  </a:lnTo>
                  <a:lnTo>
                    <a:pt x="20" y="48"/>
                  </a:lnTo>
                  <a:lnTo>
                    <a:pt x="20" y="56"/>
                  </a:lnTo>
                  <a:lnTo>
                    <a:pt x="20" y="56"/>
                  </a:lnTo>
                  <a:lnTo>
                    <a:pt x="16" y="58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6" y="58"/>
                  </a:lnTo>
                  <a:lnTo>
                    <a:pt x="4" y="60"/>
                  </a:lnTo>
                  <a:lnTo>
                    <a:pt x="2" y="62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0" y="76"/>
                  </a:lnTo>
                  <a:lnTo>
                    <a:pt x="2" y="78"/>
                  </a:lnTo>
                  <a:lnTo>
                    <a:pt x="6" y="80"/>
                  </a:lnTo>
                  <a:lnTo>
                    <a:pt x="6" y="80"/>
                  </a:lnTo>
                  <a:lnTo>
                    <a:pt x="8" y="82"/>
                  </a:lnTo>
                  <a:lnTo>
                    <a:pt x="10" y="86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2" y="96"/>
                  </a:lnTo>
                  <a:lnTo>
                    <a:pt x="6" y="98"/>
                  </a:lnTo>
                  <a:lnTo>
                    <a:pt x="6" y="98"/>
                  </a:lnTo>
                  <a:lnTo>
                    <a:pt x="4" y="100"/>
                  </a:lnTo>
                  <a:lnTo>
                    <a:pt x="2" y="104"/>
                  </a:lnTo>
                  <a:lnTo>
                    <a:pt x="0" y="108"/>
                  </a:lnTo>
                  <a:lnTo>
                    <a:pt x="2" y="112"/>
                  </a:lnTo>
                  <a:lnTo>
                    <a:pt x="2" y="112"/>
                  </a:lnTo>
                  <a:lnTo>
                    <a:pt x="4" y="116"/>
                  </a:lnTo>
                  <a:lnTo>
                    <a:pt x="6" y="118"/>
                  </a:lnTo>
                  <a:lnTo>
                    <a:pt x="10" y="120"/>
                  </a:lnTo>
                  <a:lnTo>
                    <a:pt x="14" y="120"/>
                  </a:lnTo>
                  <a:lnTo>
                    <a:pt x="14" y="120"/>
                  </a:lnTo>
                  <a:lnTo>
                    <a:pt x="20" y="120"/>
                  </a:lnTo>
                  <a:lnTo>
                    <a:pt x="24" y="122"/>
                  </a:lnTo>
                  <a:lnTo>
                    <a:pt x="24" y="122"/>
                  </a:lnTo>
                  <a:lnTo>
                    <a:pt x="24" y="128"/>
                  </a:lnTo>
                  <a:lnTo>
                    <a:pt x="24" y="132"/>
                  </a:lnTo>
                  <a:lnTo>
                    <a:pt x="24" y="136"/>
                  </a:lnTo>
                  <a:lnTo>
                    <a:pt x="24" y="136"/>
                  </a:lnTo>
                  <a:lnTo>
                    <a:pt x="22" y="138"/>
                  </a:lnTo>
                  <a:lnTo>
                    <a:pt x="22" y="142"/>
                  </a:lnTo>
                  <a:lnTo>
                    <a:pt x="24" y="146"/>
                  </a:lnTo>
                  <a:lnTo>
                    <a:pt x="26" y="150"/>
                  </a:lnTo>
                  <a:lnTo>
                    <a:pt x="26" y="150"/>
                  </a:lnTo>
                  <a:lnTo>
                    <a:pt x="30" y="152"/>
                  </a:lnTo>
                  <a:lnTo>
                    <a:pt x="34" y="154"/>
                  </a:lnTo>
                  <a:lnTo>
                    <a:pt x="38" y="154"/>
                  </a:lnTo>
                  <a:lnTo>
                    <a:pt x="40" y="152"/>
                  </a:lnTo>
                  <a:lnTo>
                    <a:pt x="40" y="152"/>
                  </a:lnTo>
                  <a:lnTo>
                    <a:pt x="44" y="150"/>
                  </a:lnTo>
                  <a:lnTo>
                    <a:pt x="48" y="148"/>
                  </a:lnTo>
                  <a:lnTo>
                    <a:pt x="54" y="150"/>
                  </a:lnTo>
                  <a:lnTo>
                    <a:pt x="54" y="150"/>
                  </a:lnTo>
                  <a:lnTo>
                    <a:pt x="56" y="154"/>
                  </a:lnTo>
                  <a:lnTo>
                    <a:pt x="56" y="160"/>
                  </a:lnTo>
                  <a:lnTo>
                    <a:pt x="56" y="160"/>
                  </a:lnTo>
                  <a:lnTo>
                    <a:pt x="56" y="164"/>
                  </a:lnTo>
                  <a:lnTo>
                    <a:pt x="58" y="166"/>
                  </a:lnTo>
                  <a:lnTo>
                    <a:pt x="62" y="168"/>
                  </a:lnTo>
                  <a:lnTo>
                    <a:pt x="66" y="170"/>
                  </a:lnTo>
                  <a:lnTo>
                    <a:pt x="66" y="170"/>
                  </a:lnTo>
                  <a:lnTo>
                    <a:pt x="70" y="170"/>
                  </a:lnTo>
                  <a:lnTo>
                    <a:pt x="74" y="170"/>
                  </a:lnTo>
                  <a:lnTo>
                    <a:pt x="78" y="168"/>
                  </a:lnTo>
                  <a:lnTo>
                    <a:pt x="80" y="164"/>
                  </a:lnTo>
                  <a:lnTo>
                    <a:pt x="80" y="164"/>
                  </a:lnTo>
                  <a:lnTo>
                    <a:pt x="80" y="162"/>
                  </a:lnTo>
                  <a:lnTo>
                    <a:pt x="84" y="158"/>
                  </a:lnTo>
                  <a:lnTo>
                    <a:pt x="90" y="156"/>
                  </a:lnTo>
                  <a:lnTo>
                    <a:pt x="90" y="156"/>
                  </a:lnTo>
                  <a:lnTo>
                    <a:pt x="94" y="158"/>
                  </a:lnTo>
                  <a:lnTo>
                    <a:pt x="98" y="164"/>
                  </a:lnTo>
                  <a:lnTo>
                    <a:pt x="98" y="164"/>
                  </a:lnTo>
                  <a:lnTo>
                    <a:pt x="100" y="166"/>
                  </a:lnTo>
                  <a:lnTo>
                    <a:pt x="102" y="168"/>
                  </a:lnTo>
                  <a:lnTo>
                    <a:pt x="106" y="168"/>
                  </a:lnTo>
                  <a:lnTo>
                    <a:pt x="112" y="168"/>
                  </a:lnTo>
                  <a:lnTo>
                    <a:pt x="112" y="168"/>
                  </a:lnTo>
                  <a:lnTo>
                    <a:pt x="116" y="166"/>
                  </a:lnTo>
                  <a:lnTo>
                    <a:pt x="118" y="164"/>
                  </a:lnTo>
                  <a:lnTo>
                    <a:pt x="120" y="160"/>
                  </a:lnTo>
                  <a:lnTo>
                    <a:pt x="120" y="156"/>
                  </a:lnTo>
                  <a:lnTo>
                    <a:pt x="120" y="156"/>
                  </a:lnTo>
                  <a:lnTo>
                    <a:pt x="120" y="154"/>
                  </a:lnTo>
                  <a:lnTo>
                    <a:pt x="120" y="150"/>
                  </a:lnTo>
                  <a:lnTo>
                    <a:pt x="124" y="144"/>
                  </a:lnTo>
                  <a:lnTo>
                    <a:pt x="124" y="144"/>
                  </a:lnTo>
                  <a:lnTo>
                    <a:pt x="130" y="144"/>
                  </a:lnTo>
                  <a:lnTo>
                    <a:pt x="134" y="146"/>
                  </a:lnTo>
                  <a:lnTo>
                    <a:pt x="134" y="146"/>
                  </a:lnTo>
                  <a:lnTo>
                    <a:pt x="138" y="148"/>
                  </a:lnTo>
                  <a:lnTo>
                    <a:pt x="142" y="148"/>
                  </a:lnTo>
                  <a:lnTo>
                    <a:pt x="146" y="146"/>
                  </a:lnTo>
                  <a:lnTo>
                    <a:pt x="148" y="144"/>
                  </a:lnTo>
                  <a:lnTo>
                    <a:pt x="148" y="144"/>
                  </a:lnTo>
                  <a:lnTo>
                    <a:pt x="152" y="140"/>
                  </a:lnTo>
                  <a:lnTo>
                    <a:pt x="152" y="136"/>
                  </a:lnTo>
                  <a:lnTo>
                    <a:pt x="152" y="132"/>
                  </a:lnTo>
                  <a:lnTo>
                    <a:pt x="150" y="130"/>
                  </a:lnTo>
                  <a:lnTo>
                    <a:pt x="150" y="130"/>
                  </a:lnTo>
                  <a:lnTo>
                    <a:pt x="148" y="126"/>
                  </a:lnTo>
                  <a:lnTo>
                    <a:pt x="148" y="122"/>
                  </a:lnTo>
                  <a:lnTo>
                    <a:pt x="148" y="116"/>
                  </a:lnTo>
                  <a:lnTo>
                    <a:pt x="148" y="116"/>
                  </a:lnTo>
                  <a:lnTo>
                    <a:pt x="152" y="114"/>
                  </a:lnTo>
                  <a:lnTo>
                    <a:pt x="158" y="114"/>
                  </a:lnTo>
                  <a:lnTo>
                    <a:pt x="158" y="114"/>
                  </a:lnTo>
                  <a:lnTo>
                    <a:pt x="162" y="112"/>
                  </a:lnTo>
                  <a:lnTo>
                    <a:pt x="166" y="112"/>
                  </a:lnTo>
                  <a:lnTo>
                    <a:pt x="168" y="108"/>
                  </a:lnTo>
                  <a:lnTo>
                    <a:pt x="170" y="104"/>
                  </a:lnTo>
                  <a:lnTo>
                    <a:pt x="170" y="104"/>
                  </a:lnTo>
                  <a:lnTo>
                    <a:pt x="170" y="100"/>
                  </a:lnTo>
                  <a:lnTo>
                    <a:pt x="168" y="96"/>
                  </a:lnTo>
                  <a:lnTo>
                    <a:pt x="166" y="92"/>
                  </a:lnTo>
                  <a:lnTo>
                    <a:pt x="164" y="90"/>
                  </a:lnTo>
                  <a:lnTo>
                    <a:pt x="164" y="90"/>
                  </a:lnTo>
                  <a:lnTo>
                    <a:pt x="160" y="90"/>
                  </a:lnTo>
                  <a:lnTo>
                    <a:pt x="158" y="86"/>
                  </a:lnTo>
                  <a:lnTo>
                    <a:pt x="156" y="80"/>
                  </a:lnTo>
                  <a:lnTo>
                    <a:pt x="156" y="80"/>
                  </a:lnTo>
                  <a:lnTo>
                    <a:pt x="158" y="76"/>
                  </a:lnTo>
                  <a:lnTo>
                    <a:pt x="162" y="72"/>
                  </a:lnTo>
                  <a:lnTo>
                    <a:pt x="162" y="72"/>
                  </a:lnTo>
                  <a:lnTo>
                    <a:pt x="166" y="70"/>
                  </a:lnTo>
                  <a:lnTo>
                    <a:pt x="168" y="68"/>
                  </a:lnTo>
                  <a:lnTo>
                    <a:pt x="168" y="64"/>
                  </a:lnTo>
                  <a:lnTo>
                    <a:pt x="168" y="58"/>
                  </a:lnTo>
                  <a:lnTo>
                    <a:pt x="168" y="58"/>
                  </a:lnTo>
                  <a:lnTo>
                    <a:pt x="166" y="54"/>
                  </a:lnTo>
                  <a:lnTo>
                    <a:pt x="162" y="52"/>
                  </a:lnTo>
                  <a:lnTo>
                    <a:pt x="160" y="50"/>
                  </a:lnTo>
                  <a:lnTo>
                    <a:pt x="156" y="50"/>
                  </a:lnTo>
                  <a:lnTo>
                    <a:pt x="156" y="50"/>
                  </a:lnTo>
                  <a:lnTo>
                    <a:pt x="152" y="50"/>
                  </a:lnTo>
                  <a:lnTo>
                    <a:pt x="148" y="48"/>
                  </a:lnTo>
                  <a:lnTo>
                    <a:pt x="142" y="44"/>
                  </a:lnTo>
                  <a:lnTo>
                    <a:pt x="142" y="44"/>
                  </a:lnTo>
                  <a:lnTo>
                    <a:pt x="142" y="40"/>
                  </a:lnTo>
                  <a:lnTo>
                    <a:pt x="146" y="34"/>
                  </a:lnTo>
                  <a:lnTo>
                    <a:pt x="146" y="34"/>
                  </a:lnTo>
                  <a:lnTo>
                    <a:pt x="148" y="32"/>
                  </a:lnTo>
                  <a:lnTo>
                    <a:pt x="148" y="28"/>
                  </a:lnTo>
                  <a:lnTo>
                    <a:pt x="146" y="24"/>
                  </a:lnTo>
                  <a:lnTo>
                    <a:pt x="142" y="20"/>
                  </a:lnTo>
                  <a:lnTo>
                    <a:pt x="142" y="20"/>
                  </a:lnTo>
                  <a:lnTo>
                    <a:pt x="138" y="18"/>
                  </a:lnTo>
                  <a:lnTo>
                    <a:pt x="136" y="18"/>
                  </a:lnTo>
                  <a:lnTo>
                    <a:pt x="132" y="18"/>
                  </a:lnTo>
                  <a:lnTo>
                    <a:pt x="128" y="20"/>
                  </a:lnTo>
                  <a:lnTo>
                    <a:pt x="128" y="20"/>
                  </a:lnTo>
                  <a:lnTo>
                    <a:pt x="126" y="22"/>
                  </a:lnTo>
                  <a:lnTo>
                    <a:pt x="122" y="22"/>
                  </a:lnTo>
                  <a:lnTo>
                    <a:pt x="114" y="22"/>
                  </a:lnTo>
                  <a:lnTo>
                    <a:pt x="114" y="22"/>
                  </a:lnTo>
                  <a:lnTo>
                    <a:pt x="112" y="18"/>
                  </a:lnTo>
                  <a:lnTo>
                    <a:pt x="112" y="10"/>
                  </a:lnTo>
                  <a:lnTo>
                    <a:pt x="112" y="10"/>
                  </a:lnTo>
                  <a:lnTo>
                    <a:pt x="112" y="8"/>
                  </a:lnTo>
                  <a:lnTo>
                    <a:pt x="110" y="4"/>
                  </a:lnTo>
                  <a:lnTo>
                    <a:pt x="106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98" y="0"/>
                  </a:lnTo>
                  <a:lnTo>
                    <a:pt x="94" y="2"/>
                  </a:lnTo>
                  <a:lnTo>
                    <a:pt x="92" y="4"/>
                  </a:lnTo>
                  <a:lnTo>
                    <a:pt x="90" y="6"/>
                  </a:lnTo>
                  <a:lnTo>
                    <a:pt x="90" y="6"/>
                  </a:lnTo>
                  <a:lnTo>
                    <a:pt x="88" y="10"/>
                  </a:lnTo>
                  <a:lnTo>
                    <a:pt x="84" y="12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4" y="12"/>
                  </a:lnTo>
                  <a:lnTo>
                    <a:pt x="72" y="8"/>
                  </a:lnTo>
                  <a:lnTo>
                    <a:pt x="72" y="8"/>
                  </a:lnTo>
                  <a:lnTo>
                    <a:pt x="70" y="4"/>
                  </a:lnTo>
                  <a:lnTo>
                    <a:pt x="66" y="2"/>
                  </a:lnTo>
                  <a:lnTo>
                    <a:pt x="62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4" y="4"/>
                  </a:lnTo>
                  <a:lnTo>
                    <a:pt x="50" y="8"/>
                  </a:lnTo>
                  <a:lnTo>
                    <a:pt x="50" y="10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50" y="18"/>
                  </a:lnTo>
                  <a:lnTo>
                    <a:pt x="48" y="22"/>
                  </a:lnTo>
                  <a:lnTo>
                    <a:pt x="44" y="26"/>
                  </a:lnTo>
                  <a:lnTo>
                    <a:pt x="44" y="26"/>
                  </a:lnTo>
                  <a:lnTo>
                    <a:pt x="40" y="28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0" y="22"/>
                  </a:lnTo>
                  <a:lnTo>
                    <a:pt x="28" y="22"/>
                  </a:lnTo>
                  <a:lnTo>
                    <a:pt x="24" y="24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18" y="30"/>
                  </a:lnTo>
                  <a:lnTo>
                    <a:pt x="16" y="34"/>
                  </a:lnTo>
                  <a:lnTo>
                    <a:pt x="16" y="38"/>
                  </a:lnTo>
                  <a:lnTo>
                    <a:pt x="18" y="42"/>
                  </a:lnTo>
                  <a:lnTo>
                    <a:pt x="18" y="42"/>
                  </a:lnTo>
                  <a:close/>
                  <a:moveTo>
                    <a:pt x="70" y="38"/>
                  </a:moveTo>
                  <a:lnTo>
                    <a:pt x="70" y="38"/>
                  </a:lnTo>
                  <a:lnTo>
                    <a:pt x="78" y="36"/>
                  </a:lnTo>
                  <a:lnTo>
                    <a:pt x="88" y="36"/>
                  </a:lnTo>
                  <a:lnTo>
                    <a:pt x="98" y="38"/>
                  </a:lnTo>
                  <a:lnTo>
                    <a:pt x="108" y="40"/>
                  </a:lnTo>
                  <a:lnTo>
                    <a:pt x="116" y="46"/>
                  </a:lnTo>
                  <a:lnTo>
                    <a:pt x="122" y="52"/>
                  </a:lnTo>
                  <a:lnTo>
                    <a:pt x="128" y="60"/>
                  </a:lnTo>
                  <a:lnTo>
                    <a:pt x="132" y="70"/>
                  </a:lnTo>
                  <a:lnTo>
                    <a:pt x="132" y="70"/>
                  </a:lnTo>
                  <a:lnTo>
                    <a:pt x="134" y="80"/>
                  </a:lnTo>
                  <a:lnTo>
                    <a:pt x="134" y="90"/>
                  </a:lnTo>
                  <a:lnTo>
                    <a:pt x="132" y="100"/>
                  </a:lnTo>
                  <a:lnTo>
                    <a:pt x="128" y="108"/>
                  </a:lnTo>
                  <a:lnTo>
                    <a:pt x="124" y="116"/>
                  </a:lnTo>
                  <a:lnTo>
                    <a:pt x="116" y="124"/>
                  </a:lnTo>
                  <a:lnTo>
                    <a:pt x="108" y="128"/>
                  </a:lnTo>
                  <a:lnTo>
                    <a:pt x="100" y="132"/>
                  </a:lnTo>
                  <a:lnTo>
                    <a:pt x="100" y="132"/>
                  </a:lnTo>
                  <a:lnTo>
                    <a:pt x="90" y="134"/>
                  </a:lnTo>
                  <a:lnTo>
                    <a:pt x="80" y="136"/>
                  </a:lnTo>
                  <a:lnTo>
                    <a:pt x="70" y="134"/>
                  </a:lnTo>
                  <a:lnTo>
                    <a:pt x="62" y="130"/>
                  </a:lnTo>
                  <a:lnTo>
                    <a:pt x="54" y="124"/>
                  </a:lnTo>
                  <a:lnTo>
                    <a:pt x="46" y="118"/>
                  </a:lnTo>
                  <a:lnTo>
                    <a:pt x="40" y="110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34" y="90"/>
                  </a:lnTo>
                  <a:lnTo>
                    <a:pt x="34" y="80"/>
                  </a:lnTo>
                  <a:lnTo>
                    <a:pt x="36" y="72"/>
                  </a:lnTo>
                  <a:lnTo>
                    <a:pt x="40" y="62"/>
                  </a:lnTo>
                  <a:lnTo>
                    <a:pt x="46" y="54"/>
                  </a:lnTo>
                  <a:lnTo>
                    <a:pt x="52" y="48"/>
                  </a:lnTo>
                  <a:lnTo>
                    <a:pt x="60" y="42"/>
                  </a:lnTo>
                  <a:lnTo>
                    <a:pt x="70" y="38"/>
                  </a:lnTo>
                  <a:lnTo>
                    <a:pt x="70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5" name="Freeform 30"/>
          <p:cNvSpPr>
            <a:spLocks noEditPoints="1"/>
          </p:cNvSpPr>
          <p:nvPr/>
        </p:nvSpPr>
        <p:spPr bwMode="auto">
          <a:xfrm>
            <a:off x="867009" y="1898034"/>
            <a:ext cx="457829" cy="440073"/>
          </a:xfrm>
          <a:custGeom>
            <a:avLst/>
            <a:gdLst>
              <a:gd name="T0" fmla="*/ 773 w 1545"/>
              <a:gd name="T1" fmla="*/ 0 h 1545"/>
              <a:gd name="T2" fmla="*/ 0 w 1545"/>
              <a:gd name="T3" fmla="*/ 773 h 1545"/>
              <a:gd name="T4" fmla="*/ 773 w 1545"/>
              <a:gd name="T5" fmla="*/ 1545 h 1545"/>
              <a:gd name="T6" fmla="*/ 1545 w 1545"/>
              <a:gd name="T7" fmla="*/ 773 h 1545"/>
              <a:gd name="T8" fmla="*/ 773 w 1545"/>
              <a:gd name="T9" fmla="*/ 0 h 1545"/>
              <a:gd name="T10" fmla="*/ 1217 w 1545"/>
              <a:gd name="T11" fmla="*/ 1217 h 1545"/>
              <a:gd name="T12" fmla="*/ 845 w 1545"/>
              <a:gd name="T13" fmla="*/ 1397 h 1545"/>
              <a:gd name="T14" fmla="*/ 845 w 1545"/>
              <a:gd name="T15" fmla="*/ 1215 h 1545"/>
              <a:gd name="T16" fmla="*/ 701 w 1545"/>
              <a:gd name="T17" fmla="*/ 1215 h 1545"/>
              <a:gd name="T18" fmla="*/ 701 w 1545"/>
              <a:gd name="T19" fmla="*/ 1397 h 1545"/>
              <a:gd name="T20" fmla="*/ 328 w 1545"/>
              <a:gd name="T21" fmla="*/ 1217 h 1545"/>
              <a:gd name="T22" fmla="*/ 148 w 1545"/>
              <a:gd name="T23" fmla="*/ 845 h 1545"/>
              <a:gd name="T24" fmla="*/ 330 w 1545"/>
              <a:gd name="T25" fmla="*/ 845 h 1545"/>
              <a:gd name="T26" fmla="*/ 330 w 1545"/>
              <a:gd name="T27" fmla="*/ 701 h 1545"/>
              <a:gd name="T28" fmla="*/ 148 w 1545"/>
              <a:gd name="T29" fmla="*/ 701 h 1545"/>
              <a:gd name="T30" fmla="*/ 328 w 1545"/>
              <a:gd name="T31" fmla="*/ 328 h 1545"/>
              <a:gd name="T32" fmla="*/ 701 w 1545"/>
              <a:gd name="T33" fmla="*/ 149 h 1545"/>
              <a:gd name="T34" fmla="*/ 701 w 1545"/>
              <a:gd name="T35" fmla="*/ 330 h 1545"/>
              <a:gd name="T36" fmla="*/ 845 w 1545"/>
              <a:gd name="T37" fmla="*/ 330 h 1545"/>
              <a:gd name="T38" fmla="*/ 845 w 1545"/>
              <a:gd name="T39" fmla="*/ 149 h 1545"/>
              <a:gd name="T40" fmla="*/ 1217 w 1545"/>
              <a:gd name="T41" fmla="*/ 328 h 1545"/>
              <a:gd name="T42" fmla="*/ 1397 w 1545"/>
              <a:gd name="T43" fmla="*/ 701 h 1545"/>
              <a:gd name="T44" fmla="*/ 1215 w 1545"/>
              <a:gd name="T45" fmla="*/ 701 h 1545"/>
              <a:gd name="T46" fmla="*/ 1215 w 1545"/>
              <a:gd name="T47" fmla="*/ 845 h 1545"/>
              <a:gd name="T48" fmla="*/ 1397 w 1545"/>
              <a:gd name="T49" fmla="*/ 845 h 1545"/>
              <a:gd name="T50" fmla="*/ 1217 w 1545"/>
              <a:gd name="T51" fmla="*/ 1217 h 1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545" h="1545">
                <a:moveTo>
                  <a:pt x="773" y="0"/>
                </a:moveTo>
                <a:cubicBezTo>
                  <a:pt x="346" y="0"/>
                  <a:pt x="0" y="346"/>
                  <a:pt x="0" y="773"/>
                </a:cubicBezTo>
                <a:cubicBezTo>
                  <a:pt x="0" y="1199"/>
                  <a:pt x="346" y="1545"/>
                  <a:pt x="773" y="1545"/>
                </a:cubicBezTo>
                <a:cubicBezTo>
                  <a:pt x="1199" y="1545"/>
                  <a:pt x="1545" y="1199"/>
                  <a:pt x="1545" y="773"/>
                </a:cubicBezTo>
                <a:cubicBezTo>
                  <a:pt x="1545" y="346"/>
                  <a:pt x="1199" y="0"/>
                  <a:pt x="773" y="0"/>
                </a:cubicBezTo>
                <a:close/>
                <a:moveTo>
                  <a:pt x="1217" y="1217"/>
                </a:moveTo>
                <a:cubicBezTo>
                  <a:pt x="1115" y="1319"/>
                  <a:pt x="985" y="1381"/>
                  <a:pt x="845" y="1397"/>
                </a:cubicBezTo>
                <a:cubicBezTo>
                  <a:pt x="845" y="1215"/>
                  <a:pt x="845" y="1215"/>
                  <a:pt x="845" y="1215"/>
                </a:cubicBezTo>
                <a:cubicBezTo>
                  <a:pt x="701" y="1215"/>
                  <a:pt x="701" y="1215"/>
                  <a:pt x="701" y="1215"/>
                </a:cubicBezTo>
                <a:cubicBezTo>
                  <a:pt x="701" y="1397"/>
                  <a:pt x="701" y="1397"/>
                  <a:pt x="701" y="1397"/>
                </a:cubicBezTo>
                <a:cubicBezTo>
                  <a:pt x="560" y="1381"/>
                  <a:pt x="430" y="1319"/>
                  <a:pt x="328" y="1217"/>
                </a:cubicBezTo>
                <a:cubicBezTo>
                  <a:pt x="227" y="1115"/>
                  <a:pt x="164" y="985"/>
                  <a:pt x="148" y="845"/>
                </a:cubicBezTo>
                <a:cubicBezTo>
                  <a:pt x="330" y="845"/>
                  <a:pt x="330" y="845"/>
                  <a:pt x="330" y="845"/>
                </a:cubicBezTo>
                <a:cubicBezTo>
                  <a:pt x="330" y="701"/>
                  <a:pt x="330" y="701"/>
                  <a:pt x="330" y="701"/>
                </a:cubicBezTo>
                <a:cubicBezTo>
                  <a:pt x="148" y="701"/>
                  <a:pt x="148" y="701"/>
                  <a:pt x="148" y="701"/>
                </a:cubicBezTo>
                <a:cubicBezTo>
                  <a:pt x="164" y="560"/>
                  <a:pt x="227" y="430"/>
                  <a:pt x="328" y="328"/>
                </a:cubicBezTo>
                <a:cubicBezTo>
                  <a:pt x="430" y="227"/>
                  <a:pt x="560" y="164"/>
                  <a:pt x="701" y="149"/>
                </a:cubicBezTo>
                <a:cubicBezTo>
                  <a:pt x="701" y="330"/>
                  <a:pt x="701" y="330"/>
                  <a:pt x="701" y="330"/>
                </a:cubicBezTo>
                <a:cubicBezTo>
                  <a:pt x="845" y="330"/>
                  <a:pt x="845" y="330"/>
                  <a:pt x="845" y="330"/>
                </a:cubicBezTo>
                <a:cubicBezTo>
                  <a:pt x="845" y="149"/>
                  <a:pt x="845" y="149"/>
                  <a:pt x="845" y="149"/>
                </a:cubicBezTo>
                <a:cubicBezTo>
                  <a:pt x="985" y="164"/>
                  <a:pt x="1115" y="227"/>
                  <a:pt x="1217" y="328"/>
                </a:cubicBezTo>
                <a:cubicBezTo>
                  <a:pt x="1318" y="430"/>
                  <a:pt x="1381" y="560"/>
                  <a:pt x="1397" y="701"/>
                </a:cubicBezTo>
                <a:cubicBezTo>
                  <a:pt x="1215" y="701"/>
                  <a:pt x="1215" y="701"/>
                  <a:pt x="1215" y="701"/>
                </a:cubicBezTo>
                <a:cubicBezTo>
                  <a:pt x="1215" y="845"/>
                  <a:pt x="1215" y="845"/>
                  <a:pt x="1215" y="845"/>
                </a:cubicBezTo>
                <a:cubicBezTo>
                  <a:pt x="1397" y="845"/>
                  <a:pt x="1397" y="845"/>
                  <a:pt x="1397" y="845"/>
                </a:cubicBezTo>
                <a:cubicBezTo>
                  <a:pt x="1381" y="985"/>
                  <a:pt x="1318" y="1115"/>
                  <a:pt x="1217" y="1217"/>
                </a:cubicBezTo>
                <a:close/>
              </a:path>
            </a:pathLst>
          </a:custGeom>
          <a:solidFill>
            <a:srgbClr val="281051">
              <a:lumMod val="25000"/>
              <a:lumOff val="75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Freeform 17"/>
          <p:cNvSpPr>
            <a:spLocks noChangeAspect="1" noEditPoints="1"/>
          </p:cNvSpPr>
          <p:nvPr/>
        </p:nvSpPr>
        <p:spPr bwMode="auto">
          <a:xfrm>
            <a:off x="926588" y="2956709"/>
            <a:ext cx="408035" cy="484082"/>
          </a:xfrm>
          <a:custGeom>
            <a:avLst/>
            <a:gdLst/>
            <a:ahLst/>
            <a:cxnLst>
              <a:cxn ang="0">
                <a:pos x="1" y="132"/>
              </a:cxn>
              <a:cxn ang="0">
                <a:pos x="7" y="95"/>
              </a:cxn>
              <a:cxn ang="0">
                <a:pos x="33" y="76"/>
              </a:cxn>
              <a:cxn ang="0">
                <a:pos x="37" y="76"/>
              </a:cxn>
              <a:cxn ang="0">
                <a:pos x="65" y="81"/>
              </a:cxn>
              <a:cxn ang="0">
                <a:pos x="63" y="86"/>
              </a:cxn>
              <a:cxn ang="0">
                <a:pos x="55" y="132"/>
              </a:cxn>
              <a:cxn ang="0">
                <a:pos x="55" y="183"/>
              </a:cxn>
              <a:cxn ang="0">
                <a:pos x="79" y="202"/>
              </a:cxn>
              <a:cxn ang="0">
                <a:pos x="80" y="278"/>
              </a:cxn>
              <a:cxn ang="0">
                <a:pos x="55" y="275"/>
              </a:cxn>
              <a:cxn ang="0">
                <a:pos x="23" y="266"/>
              </a:cxn>
              <a:cxn ang="0">
                <a:pos x="22" y="182"/>
              </a:cxn>
              <a:cxn ang="0">
                <a:pos x="1" y="177"/>
              </a:cxn>
              <a:cxn ang="0">
                <a:pos x="1" y="132"/>
              </a:cxn>
              <a:cxn ang="0">
                <a:pos x="79" y="39"/>
              </a:cxn>
              <a:cxn ang="0">
                <a:pos x="55" y="16"/>
              </a:cxn>
              <a:cxn ang="0">
                <a:pos x="30" y="39"/>
              </a:cxn>
              <a:cxn ang="0">
                <a:pos x="79" y="39"/>
              </a:cxn>
              <a:cxn ang="0">
                <a:pos x="185" y="81"/>
              </a:cxn>
              <a:cxn ang="0">
                <a:pos x="214" y="76"/>
              </a:cxn>
              <a:cxn ang="0">
                <a:pos x="218" y="76"/>
              </a:cxn>
              <a:cxn ang="0">
                <a:pos x="244" y="95"/>
              </a:cxn>
              <a:cxn ang="0">
                <a:pos x="250" y="132"/>
              </a:cxn>
              <a:cxn ang="0">
                <a:pos x="250" y="177"/>
              </a:cxn>
              <a:cxn ang="0">
                <a:pos x="229" y="182"/>
              </a:cxn>
              <a:cxn ang="0">
                <a:pos x="227" y="266"/>
              </a:cxn>
              <a:cxn ang="0">
                <a:pos x="196" y="275"/>
              </a:cxn>
              <a:cxn ang="0">
                <a:pos x="170" y="278"/>
              </a:cxn>
              <a:cxn ang="0">
                <a:pos x="172" y="202"/>
              </a:cxn>
              <a:cxn ang="0">
                <a:pos x="196" y="183"/>
              </a:cxn>
              <a:cxn ang="0">
                <a:pos x="196" y="132"/>
              </a:cxn>
              <a:cxn ang="0">
                <a:pos x="188" y="86"/>
              </a:cxn>
              <a:cxn ang="0">
                <a:pos x="185" y="81"/>
              </a:cxn>
              <a:cxn ang="0">
                <a:pos x="220" y="39"/>
              </a:cxn>
              <a:cxn ang="0">
                <a:pos x="196" y="16"/>
              </a:cxn>
              <a:cxn ang="0">
                <a:pos x="172" y="39"/>
              </a:cxn>
              <a:cxn ang="0">
                <a:pos x="220" y="39"/>
              </a:cxn>
              <a:cxn ang="0">
                <a:pos x="64" y="132"/>
              </a:cxn>
              <a:cxn ang="0">
                <a:pos x="71" y="90"/>
              </a:cxn>
              <a:cxn ang="0">
                <a:pos x="100" y="69"/>
              </a:cxn>
              <a:cxn ang="0">
                <a:pos x="105" y="69"/>
              </a:cxn>
              <a:cxn ang="0">
                <a:pos x="146" y="69"/>
              </a:cxn>
              <a:cxn ang="0">
                <a:pos x="150" y="69"/>
              </a:cxn>
              <a:cxn ang="0">
                <a:pos x="180" y="90"/>
              </a:cxn>
              <a:cxn ang="0">
                <a:pos x="187" y="132"/>
              </a:cxn>
              <a:cxn ang="0">
                <a:pos x="187" y="183"/>
              </a:cxn>
              <a:cxn ang="0">
                <a:pos x="163" y="189"/>
              </a:cxn>
              <a:cxn ang="0">
                <a:pos x="161" y="285"/>
              </a:cxn>
              <a:cxn ang="0">
                <a:pos x="125" y="295"/>
              </a:cxn>
              <a:cxn ang="0">
                <a:pos x="89" y="285"/>
              </a:cxn>
              <a:cxn ang="0">
                <a:pos x="88" y="189"/>
              </a:cxn>
              <a:cxn ang="0">
                <a:pos x="64" y="183"/>
              </a:cxn>
              <a:cxn ang="0">
                <a:pos x="64" y="132"/>
              </a:cxn>
              <a:cxn ang="0">
                <a:pos x="153" y="27"/>
              </a:cxn>
              <a:cxn ang="0">
                <a:pos x="125" y="0"/>
              </a:cxn>
              <a:cxn ang="0">
                <a:pos x="98" y="27"/>
              </a:cxn>
              <a:cxn ang="0">
                <a:pos x="153" y="27"/>
              </a:cxn>
            </a:cxnLst>
            <a:rect l="0" t="0" r="r" b="b"/>
            <a:pathLst>
              <a:path w="251" h="308">
                <a:moveTo>
                  <a:pt x="1" y="132"/>
                </a:moveTo>
                <a:cubicBezTo>
                  <a:pt x="1" y="119"/>
                  <a:pt x="1" y="105"/>
                  <a:pt x="7" y="95"/>
                </a:cubicBezTo>
                <a:cubicBezTo>
                  <a:pt x="12" y="85"/>
                  <a:pt x="21" y="76"/>
                  <a:pt x="33" y="76"/>
                </a:cubicBezTo>
                <a:cubicBezTo>
                  <a:pt x="37" y="76"/>
                  <a:pt x="37" y="76"/>
                  <a:pt x="37" y="76"/>
                </a:cubicBezTo>
                <a:cubicBezTo>
                  <a:pt x="44" y="84"/>
                  <a:pt x="56" y="86"/>
                  <a:pt x="65" y="81"/>
                </a:cubicBezTo>
                <a:cubicBezTo>
                  <a:pt x="65" y="83"/>
                  <a:pt x="64" y="84"/>
                  <a:pt x="63" y="86"/>
                </a:cubicBezTo>
                <a:cubicBezTo>
                  <a:pt x="56" y="100"/>
                  <a:pt x="55" y="117"/>
                  <a:pt x="55" y="132"/>
                </a:cubicBezTo>
                <a:cubicBezTo>
                  <a:pt x="55" y="149"/>
                  <a:pt x="56" y="166"/>
                  <a:pt x="55" y="183"/>
                </a:cubicBezTo>
                <a:cubicBezTo>
                  <a:pt x="54" y="195"/>
                  <a:pt x="67" y="202"/>
                  <a:pt x="79" y="202"/>
                </a:cubicBezTo>
                <a:cubicBezTo>
                  <a:pt x="80" y="278"/>
                  <a:pt x="80" y="278"/>
                  <a:pt x="80" y="278"/>
                </a:cubicBezTo>
                <a:cubicBezTo>
                  <a:pt x="73" y="283"/>
                  <a:pt x="61" y="283"/>
                  <a:pt x="55" y="275"/>
                </a:cubicBezTo>
                <a:cubicBezTo>
                  <a:pt x="45" y="286"/>
                  <a:pt x="23" y="282"/>
                  <a:pt x="23" y="266"/>
                </a:cubicBezTo>
                <a:cubicBezTo>
                  <a:pt x="22" y="182"/>
                  <a:pt x="22" y="182"/>
                  <a:pt x="22" y="182"/>
                </a:cubicBezTo>
                <a:cubicBezTo>
                  <a:pt x="17" y="187"/>
                  <a:pt x="0" y="185"/>
                  <a:pt x="1" y="177"/>
                </a:cubicBezTo>
                <a:cubicBezTo>
                  <a:pt x="1" y="158"/>
                  <a:pt x="1" y="150"/>
                  <a:pt x="1" y="132"/>
                </a:cubicBezTo>
                <a:close/>
                <a:moveTo>
                  <a:pt x="79" y="39"/>
                </a:moveTo>
                <a:cubicBezTo>
                  <a:pt x="78" y="26"/>
                  <a:pt x="69" y="16"/>
                  <a:pt x="55" y="16"/>
                </a:cubicBezTo>
                <a:cubicBezTo>
                  <a:pt x="39" y="16"/>
                  <a:pt x="31" y="26"/>
                  <a:pt x="30" y="39"/>
                </a:cubicBezTo>
                <a:cubicBezTo>
                  <a:pt x="30" y="90"/>
                  <a:pt x="79" y="89"/>
                  <a:pt x="79" y="39"/>
                </a:cubicBezTo>
                <a:close/>
                <a:moveTo>
                  <a:pt x="185" y="81"/>
                </a:moveTo>
                <a:cubicBezTo>
                  <a:pt x="195" y="86"/>
                  <a:pt x="206" y="84"/>
                  <a:pt x="214" y="76"/>
                </a:cubicBezTo>
                <a:cubicBezTo>
                  <a:pt x="218" y="76"/>
                  <a:pt x="218" y="76"/>
                  <a:pt x="218" y="76"/>
                </a:cubicBezTo>
                <a:cubicBezTo>
                  <a:pt x="229" y="76"/>
                  <a:pt x="239" y="85"/>
                  <a:pt x="244" y="95"/>
                </a:cubicBezTo>
                <a:cubicBezTo>
                  <a:pt x="249" y="105"/>
                  <a:pt x="250" y="119"/>
                  <a:pt x="250" y="132"/>
                </a:cubicBezTo>
                <a:cubicBezTo>
                  <a:pt x="250" y="150"/>
                  <a:pt x="250" y="158"/>
                  <a:pt x="250" y="177"/>
                </a:cubicBezTo>
                <a:cubicBezTo>
                  <a:pt x="251" y="185"/>
                  <a:pt x="233" y="187"/>
                  <a:pt x="229" y="182"/>
                </a:cubicBezTo>
                <a:cubicBezTo>
                  <a:pt x="227" y="266"/>
                  <a:pt x="227" y="266"/>
                  <a:pt x="227" y="266"/>
                </a:cubicBezTo>
                <a:cubicBezTo>
                  <a:pt x="227" y="282"/>
                  <a:pt x="205" y="286"/>
                  <a:pt x="196" y="275"/>
                </a:cubicBezTo>
                <a:cubicBezTo>
                  <a:pt x="190" y="283"/>
                  <a:pt x="177" y="283"/>
                  <a:pt x="170" y="278"/>
                </a:cubicBezTo>
                <a:cubicBezTo>
                  <a:pt x="172" y="202"/>
                  <a:pt x="172" y="202"/>
                  <a:pt x="172" y="202"/>
                </a:cubicBezTo>
                <a:cubicBezTo>
                  <a:pt x="183" y="202"/>
                  <a:pt x="196" y="195"/>
                  <a:pt x="196" y="183"/>
                </a:cubicBezTo>
                <a:cubicBezTo>
                  <a:pt x="195" y="166"/>
                  <a:pt x="196" y="149"/>
                  <a:pt x="196" y="132"/>
                </a:cubicBezTo>
                <a:cubicBezTo>
                  <a:pt x="196" y="117"/>
                  <a:pt x="195" y="100"/>
                  <a:pt x="188" y="86"/>
                </a:cubicBezTo>
                <a:cubicBezTo>
                  <a:pt x="187" y="84"/>
                  <a:pt x="186" y="83"/>
                  <a:pt x="185" y="81"/>
                </a:cubicBezTo>
                <a:close/>
                <a:moveTo>
                  <a:pt x="220" y="39"/>
                </a:moveTo>
                <a:cubicBezTo>
                  <a:pt x="220" y="26"/>
                  <a:pt x="210" y="16"/>
                  <a:pt x="196" y="16"/>
                </a:cubicBezTo>
                <a:cubicBezTo>
                  <a:pt x="181" y="16"/>
                  <a:pt x="172" y="26"/>
                  <a:pt x="172" y="39"/>
                </a:cubicBezTo>
                <a:cubicBezTo>
                  <a:pt x="172" y="90"/>
                  <a:pt x="220" y="89"/>
                  <a:pt x="220" y="39"/>
                </a:cubicBezTo>
                <a:close/>
                <a:moveTo>
                  <a:pt x="64" y="132"/>
                </a:moveTo>
                <a:cubicBezTo>
                  <a:pt x="64" y="118"/>
                  <a:pt x="65" y="102"/>
                  <a:pt x="71" y="90"/>
                </a:cubicBezTo>
                <a:cubicBezTo>
                  <a:pt x="77" y="79"/>
                  <a:pt x="88" y="69"/>
                  <a:pt x="100" y="69"/>
                </a:cubicBezTo>
                <a:cubicBezTo>
                  <a:pt x="105" y="69"/>
                  <a:pt x="105" y="69"/>
                  <a:pt x="105" y="69"/>
                </a:cubicBezTo>
                <a:cubicBezTo>
                  <a:pt x="117" y="80"/>
                  <a:pt x="134" y="80"/>
                  <a:pt x="146" y="69"/>
                </a:cubicBezTo>
                <a:cubicBezTo>
                  <a:pt x="150" y="69"/>
                  <a:pt x="150" y="69"/>
                  <a:pt x="150" y="69"/>
                </a:cubicBezTo>
                <a:cubicBezTo>
                  <a:pt x="163" y="69"/>
                  <a:pt x="174" y="79"/>
                  <a:pt x="180" y="90"/>
                </a:cubicBezTo>
                <a:cubicBezTo>
                  <a:pt x="186" y="102"/>
                  <a:pt x="187" y="118"/>
                  <a:pt x="187" y="132"/>
                </a:cubicBezTo>
                <a:cubicBezTo>
                  <a:pt x="187" y="153"/>
                  <a:pt x="187" y="162"/>
                  <a:pt x="187" y="183"/>
                </a:cubicBezTo>
                <a:cubicBezTo>
                  <a:pt x="187" y="193"/>
                  <a:pt x="168" y="196"/>
                  <a:pt x="163" y="189"/>
                </a:cubicBezTo>
                <a:cubicBezTo>
                  <a:pt x="161" y="285"/>
                  <a:pt x="161" y="285"/>
                  <a:pt x="161" y="285"/>
                </a:cubicBezTo>
                <a:cubicBezTo>
                  <a:pt x="161" y="304"/>
                  <a:pt x="136" y="308"/>
                  <a:pt x="125" y="295"/>
                </a:cubicBezTo>
                <a:cubicBezTo>
                  <a:pt x="115" y="308"/>
                  <a:pt x="89" y="304"/>
                  <a:pt x="89" y="285"/>
                </a:cubicBezTo>
                <a:cubicBezTo>
                  <a:pt x="88" y="189"/>
                  <a:pt x="88" y="189"/>
                  <a:pt x="88" y="189"/>
                </a:cubicBezTo>
                <a:cubicBezTo>
                  <a:pt x="83" y="196"/>
                  <a:pt x="63" y="193"/>
                  <a:pt x="64" y="183"/>
                </a:cubicBezTo>
                <a:cubicBezTo>
                  <a:pt x="64" y="162"/>
                  <a:pt x="64" y="153"/>
                  <a:pt x="64" y="132"/>
                </a:cubicBezTo>
                <a:close/>
                <a:moveTo>
                  <a:pt x="153" y="27"/>
                </a:moveTo>
                <a:cubicBezTo>
                  <a:pt x="153" y="12"/>
                  <a:pt x="142" y="0"/>
                  <a:pt x="125" y="0"/>
                </a:cubicBezTo>
                <a:cubicBezTo>
                  <a:pt x="108" y="0"/>
                  <a:pt x="98" y="12"/>
                  <a:pt x="98" y="27"/>
                </a:cubicBezTo>
                <a:cubicBezTo>
                  <a:pt x="98" y="84"/>
                  <a:pt x="153" y="83"/>
                  <a:pt x="153" y="27"/>
                </a:cubicBezTo>
                <a:close/>
              </a:path>
            </a:pathLst>
          </a:custGeom>
          <a:solidFill>
            <a:srgbClr val="ED6737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7" name="Group 205"/>
          <p:cNvGrpSpPr>
            <a:grpSpLocks noChangeAspect="1"/>
          </p:cNvGrpSpPr>
          <p:nvPr/>
        </p:nvGrpSpPr>
        <p:grpSpPr>
          <a:xfrm>
            <a:off x="903279" y="4059395"/>
            <a:ext cx="428361" cy="468763"/>
            <a:chOff x="2679700" y="2424113"/>
            <a:chExt cx="846138" cy="960684"/>
          </a:xfrm>
          <a:solidFill>
            <a:srgbClr val="FBB040"/>
          </a:solidFill>
        </p:grpSpPr>
        <p:sp>
          <p:nvSpPr>
            <p:cNvPr id="18" name="Freeform 51"/>
            <p:cNvSpPr>
              <a:spLocks/>
            </p:cNvSpPr>
            <p:nvPr/>
          </p:nvSpPr>
          <p:spPr bwMode="auto">
            <a:xfrm>
              <a:off x="3076575" y="2730500"/>
              <a:ext cx="9525" cy="7937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5" y="4"/>
                </a:cxn>
                <a:cxn ang="0">
                  <a:pos x="0" y="0"/>
                </a:cxn>
                <a:cxn ang="0">
                  <a:pos x="5" y="3"/>
                </a:cxn>
              </a:cxnLst>
              <a:rect l="0" t="0" r="r" b="b"/>
              <a:pathLst>
                <a:path w="5" h="4">
                  <a:moveTo>
                    <a:pt x="5" y="3"/>
                  </a:moveTo>
                  <a:cubicBezTo>
                    <a:pt x="5" y="4"/>
                    <a:pt x="5" y="4"/>
                    <a:pt x="5" y="4"/>
                  </a:cubicBezTo>
                  <a:cubicBezTo>
                    <a:pt x="3" y="3"/>
                    <a:pt x="2" y="1"/>
                    <a:pt x="0" y="0"/>
                  </a:cubicBezTo>
                  <a:lnTo>
                    <a:pt x="5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52"/>
            <p:cNvSpPr>
              <a:spLocks/>
            </p:cNvSpPr>
            <p:nvPr/>
          </p:nvSpPr>
          <p:spPr bwMode="auto">
            <a:xfrm>
              <a:off x="3074988" y="2732088"/>
              <a:ext cx="11113" cy="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0" y="0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cubicBezTo>
                    <a:pt x="2" y="1"/>
                    <a:pt x="4" y="2"/>
                    <a:pt x="6" y="2"/>
                  </a:cubicBezTo>
                  <a:cubicBezTo>
                    <a:pt x="6" y="3"/>
                    <a:pt x="6" y="3"/>
                    <a:pt x="6" y="3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Freeform 53"/>
            <p:cNvSpPr>
              <a:spLocks/>
            </p:cNvSpPr>
            <p:nvPr/>
          </p:nvSpPr>
          <p:spPr bwMode="auto">
            <a:xfrm>
              <a:off x="2679700" y="2424113"/>
              <a:ext cx="496888" cy="442912"/>
            </a:xfrm>
            <a:custGeom>
              <a:avLst/>
              <a:gdLst/>
              <a:ahLst/>
              <a:cxnLst>
                <a:cxn ang="0">
                  <a:pos x="235" y="178"/>
                </a:cxn>
                <a:cxn ang="0">
                  <a:pos x="175" y="231"/>
                </a:cxn>
                <a:cxn ang="0">
                  <a:pos x="169" y="230"/>
                </a:cxn>
                <a:cxn ang="0">
                  <a:pos x="15" y="142"/>
                </a:cxn>
                <a:cxn ang="0">
                  <a:pos x="12" y="140"/>
                </a:cxn>
                <a:cxn ang="0">
                  <a:pos x="26" y="58"/>
                </a:cxn>
                <a:cxn ang="0">
                  <a:pos x="89" y="5"/>
                </a:cxn>
                <a:cxn ang="0">
                  <a:pos x="92" y="6"/>
                </a:cxn>
                <a:cxn ang="0">
                  <a:pos x="246" y="94"/>
                </a:cxn>
                <a:cxn ang="0">
                  <a:pos x="251" y="98"/>
                </a:cxn>
                <a:cxn ang="0">
                  <a:pos x="235" y="178"/>
                </a:cxn>
              </a:cxnLst>
              <a:rect l="0" t="0" r="r" b="b"/>
              <a:pathLst>
                <a:path w="260" h="232">
                  <a:moveTo>
                    <a:pt x="235" y="178"/>
                  </a:moveTo>
                  <a:cubicBezTo>
                    <a:pt x="217" y="210"/>
                    <a:pt x="191" y="232"/>
                    <a:pt x="175" y="231"/>
                  </a:cubicBezTo>
                  <a:cubicBezTo>
                    <a:pt x="173" y="231"/>
                    <a:pt x="171" y="231"/>
                    <a:pt x="169" y="230"/>
                  </a:cubicBezTo>
                  <a:cubicBezTo>
                    <a:pt x="15" y="142"/>
                    <a:pt x="15" y="142"/>
                    <a:pt x="15" y="142"/>
                  </a:cubicBezTo>
                  <a:cubicBezTo>
                    <a:pt x="14" y="141"/>
                    <a:pt x="13" y="141"/>
                    <a:pt x="12" y="140"/>
                  </a:cubicBezTo>
                  <a:cubicBezTo>
                    <a:pt x="0" y="128"/>
                    <a:pt x="6" y="93"/>
                    <a:pt x="26" y="58"/>
                  </a:cubicBezTo>
                  <a:cubicBezTo>
                    <a:pt x="45" y="23"/>
                    <a:pt x="73" y="0"/>
                    <a:pt x="89" y="5"/>
                  </a:cubicBezTo>
                  <a:cubicBezTo>
                    <a:pt x="90" y="5"/>
                    <a:pt x="91" y="5"/>
                    <a:pt x="92" y="6"/>
                  </a:cubicBezTo>
                  <a:cubicBezTo>
                    <a:pt x="246" y="94"/>
                    <a:pt x="246" y="94"/>
                    <a:pt x="246" y="94"/>
                  </a:cubicBezTo>
                  <a:cubicBezTo>
                    <a:pt x="248" y="95"/>
                    <a:pt x="250" y="96"/>
                    <a:pt x="251" y="98"/>
                  </a:cubicBezTo>
                  <a:cubicBezTo>
                    <a:pt x="260" y="112"/>
                    <a:pt x="254" y="145"/>
                    <a:pt x="235" y="17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Freeform 54"/>
            <p:cNvSpPr>
              <a:spLocks/>
            </p:cNvSpPr>
            <p:nvPr/>
          </p:nvSpPr>
          <p:spPr bwMode="auto">
            <a:xfrm>
              <a:off x="2979738" y="2647950"/>
              <a:ext cx="368300" cy="301625"/>
            </a:xfrm>
            <a:custGeom>
              <a:avLst/>
              <a:gdLst/>
              <a:ahLst/>
              <a:cxnLst>
                <a:cxn ang="0">
                  <a:pos x="42" y="113"/>
                </a:cxn>
                <a:cxn ang="0">
                  <a:pos x="94" y="69"/>
                </a:cxn>
                <a:cxn ang="0">
                  <a:pos x="106" y="1"/>
                </a:cxn>
                <a:cxn ang="0">
                  <a:pos x="105" y="0"/>
                </a:cxn>
                <a:cxn ang="0">
                  <a:pos x="106" y="0"/>
                </a:cxn>
                <a:cxn ang="0">
                  <a:pos x="179" y="42"/>
                </a:cxn>
                <a:cxn ang="0">
                  <a:pos x="176" y="115"/>
                </a:cxn>
                <a:cxn ang="0">
                  <a:pos x="115" y="155"/>
                </a:cxn>
                <a:cxn ang="0">
                  <a:pos x="0" y="90"/>
                </a:cxn>
                <a:cxn ang="0">
                  <a:pos x="40" y="113"/>
                </a:cxn>
                <a:cxn ang="0">
                  <a:pos x="42" y="113"/>
                </a:cxn>
              </a:cxnLst>
              <a:rect l="0" t="0" r="r" b="b"/>
              <a:pathLst>
                <a:path w="193" h="158">
                  <a:moveTo>
                    <a:pt x="42" y="113"/>
                  </a:moveTo>
                  <a:cubicBezTo>
                    <a:pt x="55" y="117"/>
                    <a:pt x="78" y="98"/>
                    <a:pt x="94" y="69"/>
                  </a:cubicBezTo>
                  <a:cubicBezTo>
                    <a:pt x="111" y="39"/>
                    <a:pt x="115" y="10"/>
                    <a:pt x="106" y="1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05" y="0"/>
                    <a:pt x="106" y="0"/>
                    <a:pt x="106" y="0"/>
                  </a:cubicBezTo>
                  <a:cubicBezTo>
                    <a:pt x="106" y="0"/>
                    <a:pt x="179" y="42"/>
                    <a:pt x="179" y="42"/>
                  </a:cubicBezTo>
                  <a:cubicBezTo>
                    <a:pt x="189" y="52"/>
                    <a:pt x="193" y="86"/>
                    <a:pt x="176" y="115"/>
                  </a:cubicBezTo>
                  <a:cubicBezTo>
                    <a:pt x="159" y="144"/>
                    <a:pt x="129" y="158"/>
                    <a:pt x="115" y="155"/>
                  </a:cubicBezTo>
                  <a:cubicBezTo>
                    <a:pt x="114" y="155"/>
                    <a:pt x="0" y="90"/>
                    <a:pt x="0" y="90"/>
                  </a:cubicBezTo>
                  <a:cubicBezTo>
                    <a:pt x="0" y="90"/>
                    <a:pt x="41" y="113"/>
                    <a:pt x="40" y="113"/>
                  </a:cubicBezTo>
                  <a:cubicBezTo>
                    <a:pt x="41" y="113"/>
                    <a:pt x="41" y="113"/>
                    <a:pt x="42" y="1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Freeform 55"/>
            <p:cNvSpPr>
              <a:spLocks/>
            </p:cNvSpPr>
            <p:nvPr/>
          </p:nvSpPr>
          <p:spPr bwMode="auto">
            <a:xfrm>
              <a:off x="3263900" y="2792413"/>
              <a:ext cx="261938" cy="227012"/>
            </a:xfrm>
            <a:custGeom>
              <a:avLst/>
              <a:gdLst/>
              <a:ahLst/>
              <a:cxnLst>
                <a:cxn ang="0">
                  <a:pos x="129" y="98"/>
                </a:cxn>
                <a:cxn ang="0">
                  <a:pos x="98" y="113"/>
                </a:cxn>
                <a:cxn ang="0">
                  <a:pos x="81" y="104"/>
                </a:cxn>
                <a:cxn ang="0">
                  <a:pos x="77" y="100"/>
                </a:cxn>
                <a:cxn ang="0">
                  <a:pos x="54" y="107"/>
                </a:cxn>
                <a:cxn ang="0">
                  <a:pos x="0" y="76"/>
                </a:cxn>
                <a:cxn ang="0">
                  <a:pos x="3" y="78"/>
                </a:cxn>
                <a:cxn ang="0">
                  <a:pos x="3" y="78"/>
                </a:cxn>
                <a:cxn ang="0">
                  <a:pos x="40" y="47"/>
                </a:cxn>
                <a:cxn ang="0">
                  <a:pos x="48" y="0"/>
                </a:cxn>
                <a:cxn ang="0">
                  <a:pos x="47" y="0"/>
                </a:cxn>
                <a:cxn ang="0">
                  <a:pos x="48" y="0"/>
                </a:cxn>
                <a:cxn ang="0">
                  <a:pos x="99" y="29"/>
                </a:cxn>
                <a:cxn ang="0">
                  <a:pos x="104" y="53"/>
                </a:cxn>
                <a:cxn ang="0">
                  <a:pos x="109" y="54"/>
                </a:cxn>
                <a:cxn ang="0">
                  <a:pos x="126" y="64"/>
                </a:cxn>
                <a:cxn ang="0">
                  <a:pos x="129" y="98"/>
                </a:cxn>
              </a:cxnLst>
              <a:rect l="0" t="0" r="r" b="b"/>
              <a:pathLst>
                <a:path w="137" h="119">
                  <a:moveTo>
                    <a:pt x="129" y="98"/>
                  </a:moveTo>
                  <a:cubicBezTo>
                    <a:pt x="122" y="112"/>
                    <a:pt x="107" y="119"/>
                    <a:pt x="98" y="113"/>
                  </a:cubicBezTo>
                  <a:cubicBezTo>
                    <a:pt x="81" y="104"/>
                    <a:pt x="81" y="104"/>
                    <a:pt x="81" y="104"/>
                  </a:cubicBezTo>
                  <a:cubicBezTo>
                    <a:pt x="80" y="103"/>
                    <a:pt x="78" y="102"/>
                    <a:pt x="77" y="100"/>
                  </a:cubicBezTo>
                  <a:cubicBezTo>
                    <a:pt x="68" y="106"/>
                    <a:pt x="59" y="108"/>
                    <a:pt x="54" y="107"/>
                  </a:cubicBezTo>
                  <a:cubicBezTo>
                    <a:pt x="54" y="107"/>
                    <a:pt x="23" y="90"/>
                    <a:pt x="0" y="76"/>
                  </a:cubicBezTo>
                  <a:cubicBezTo>
                    <a:pt x="2" y="77"/>
                    <a:pt x="3" y="78"/>
                    <a:pt x="3" y="78"/>
                  </a:cubicBezTo>
                  <a:cubicBezTo>
                    <a:pt x="3" y="78"/>
                    <a:pt x="3" y="78"/>
                    <a:pt x="3" y="78"/>
                  </a:cubicBezTo>
                  <a:cubicBezTo>
                    <a:pt x="13" y="81"/>
                    <a:pt x="28" y="68"/>
                    <a:pt x="40" y="47"/>
                  </a:cubicBezTo>
                  <a:cubicBezTo>
                    <a:pt x="51" y="27"/>
                    <a:pt x="54" y="7"/>
                    <a:pt x="48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8" y="0"/>
                    <a:pt x="48" y="0"/>
                  </a:cubicBezTo>
                  <a:cubicBezTo>
                    <a:pt x="48" y="0"/>
                    <a:pt x="98" y="29"/>
                    <a:pt x="99" y="29"/>
                  </a:cubicBezTo>
                  <a:cubicBezTo>
                    <a:pt x="102" y="33"/>
                    <a:pt x="105" y="42"/>
                    <a:pt x="104" y="53"/>
                  </a:cubicBezTo>
                  <a:cubicBezTo>
                    <a:pt x="106" y="53"/>
                    <a:pt x="108" y="53"/>
                    <a:pt x="109" y="54"/>
                  </a:cubicBezTo>
                  <a:cubicBezTo>
                    <a:pt x="126" y="64"/>
                    <a:pt x="126" y="64"/>
                    <a:pt x="126" y="64"/>
                  </a:cubicBezTo>
                  <a:cubicBezTo>
                    <a:pt x="136" y="69"/>
                    <a:pt x="137" y="85"/>
                    <a:pt x="129" y="9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Freeform 56"/>
            <p:cNvSpPr>
              <a:spLocks/>
            </p:cNvSpPr>
            <p:nvPr/>
          </p:nvSpPr>
          <p:spPr bwMode="auto">
            <a:xfrm>
              <a:off x="2705100" y="2447925"/>
              <a:ext cx="179388" cy="249237"/>
            </a:xfrm>
            <a:custGeom>
              <a:avLst/>
              <a:gdLst/>
              <a:ahLst/>
              <a:cxnLst>
                <a:cxn ang="0">
                  <a:pos x="74" y="80"/>
                </a:cxn>
                <a:cxn ang="0">
                  <a:pos x="15" y="122"/>
                </a:cxn>
                <a:cxn ang="0">
                  <a:pos x="21" y="50"/>
                </a:cxn>
                <a:cxn ang="0">
                  <a:pos x="80" y="8"/>
                </a:cxn>
                <a:cxn ang="0">
                  <a:pos x="74" y="80"/>
                </a:cxn>
              </a:cxnLst>
              <a:rect l="0" t="0" r="r" b="b"/>
              <a:pathLst>
                <a:path w="94" h="130">
                  <a:moveTo>
                    <a:pt x="74" y="80"/>
                  </a:moveTo>
                  <a:cubicBezTo>
                    <a:pt x="56" y="111"/>
                    <a:pt x="29" y="130"/>
                    <a:pt x="15" y="122"/>
                  </a:cubicBezTo>
                  <a:cubicBezTo>
                    <a:pt x="0" y="114"/>
                    <a:pt x="3" y="81"/>
                    <a:pt x="21" y="50"/>
                  </a:cubicBezTo>
                  <a:cubicBezTo>
                    <a:pt x="39" y="18"/>
                    <a:pt x="65" y="0"/>
                    <a:pt x="80" y="8"/>
                  </a:cubicBezTo>
                  <a:cubicBezTo>
                    <a:pt x="94" y="16"/>
                    <a:pt x="92" y="48"/>
                    <a:pt x="74" y="80"/>
                  </a:cubicBezTo>
                  <a:close/>
                </a:path>
              </a:pathLst>
            </a:custGeom>
            <a:solidFill>
              <a:srgbClr val="40404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Freeform 57"/>
            <p:cNvSpPr>
              <a:spLocks/>
            </p:cNvSpPr>
            <p:nvPr/>
          </p:nvSpPr>
          <p:spPr bwMode="auto">
            <a:xfrm>
              <a:off x="2727325" y="2486025"/>
              <a:ext cx="107950" cy="158750"/>
            </a:xfrm>
            <a:custGeom>
              <a:avLst/>
              <a:gdLst/>
              <a:ahLst/>
              <a:cxnLst>
                <a:cxn ang="0">
                  <a:pos x="21" y="37"/>
                </a:cxn>
                <a:cxn ang="0">
                  <a:pos x="56" y="8"/>
                </a:cxn>
                <a:cxn ang="0">
                  <a:pos x="53" y="6"/>
                </a:cxn>
                <a:cxn ang="0">
                  <a:pos x="14" y="34"/>
                </a:cxn>
                <a:cxn ang="0">
                  <a:pos x="10" y="82"/>
                </a:cxn>
                <a:cxn ang="0">
                  <a:pos x="14" y="83"/>
                </a:cxn>
                <a:cxn ang="0">
                  <a:pos x="21" y="37"/>
                </a:cxn>
              </a:cxnLst>
              <a:rect l="0" t="0" r="r" b="b"/>
              <a:pathLst>
                <a:path w="56" h="83">
                  <a:moveTo>
                    <a:pt x="21" y="37"/>
                  </a:moveTo>
                  <a:cubicBezTo>
                    <a:pt x="31" y="19"/>
                    <a:pt x="46" y="7"/>
                    <a:pt x="56" y="8"/>
                  </a:cubicBezTo>
                  <a:cubicBezTo>
                    <a:pt x="55" y="7"/>
                    <a:pt x="54" y="6"/>
                    <a:pt x="53" y="6"/>
                  </a:cubicBezTo>
                  <a:cubicBezTo>
                    <a:pt x="44" y="0"/>
                    <a:pt x="26" y="13"/>
                    <a:pt x="14" y="34"/>
                  </a:cubicBezTo>
                  <a:cubicBezTo>
                    <a:pt x="2" y="55"/>
                    <a:pt x="0" y="76"/>
                    <a:pt x="10" y="82"/>
                  </a:cubicBezTo>
                  <a:cubicBezTo>
                    <a:pt x="11" y="83"/>
                    <a:pt x="13" y="83"/>
                    <a:pt x="14" y="83"/>
                  </a:cubicBezTo>
                  <a:cubicBezTo>
                    <a:pt x="7" y="76"/>
                    <a:pt x="10" y="56"/>
                    <a:pt x="21" y="3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Oval 58"/>
            <p:cNvSpPr>
              <a:spLocks noChangeArrowheads="1"/>
            </p:cNvSpPr>
            <p:nvPr/>
          </p:nvSpPr>
          <p:spPr bwMode="auto">
            <a:xfrm>
              <a:off x="3040064" y="2921248"/>
              <a:ext cx="115887" cy="1143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59"/>
            <p:cNvSpPr>
              <a:spLocks/>
            </p:cNvSpPr>
            <p:nvPr/>
          </p:nvSpPr>
          <p:spPr bwMode="auto">
            <a:xfrm>
              <a:off x="2940050" y="3056185"/>
              <a:ext cx="331789" cy="328612"/>
            </a:xfrm>
            <a:custGeom>
              <a:avLst/>
              <a:gdLst/>
              <a:ahLst/>
              <a:cxnLst>
                <a:cxn ang="0">
                  <a:pos x="174" y="158"/>
                </a:cxn>
                <a:cxn ang="0">
                  <a:pos x="166" y="170"/>
                </a:cxn>
                <a:cxn ang="0">
                  <a:pos x="153" y="158"/>
                </a:cxn>
                <a:cxn ang="0">
                  <a:pos x="126" y="21"/>
                </a:cxn>
                <a:cxn ang="0">
                  <a:pos x="96" y="21"/>
                </a:cxn>
                <a:cxn ang="0">
                  <a:pos x="96" y="157"/>
                </a:cxn>
                <a:cxn ang="0">
                  <a:pos x="86" y="172"/>
                </a:cxn>
                <a:cxn ang="0">
                  <a:pos x="75" y="157"/>
                </a:cxn>
                <a:cxn ang="0">
                  <a:pos x="75" y="21"/>
                </a:cxn>
                <a:cxn ang="0">
                  <a:pos x="48" y="21"/>
                </a:cxn>
                <a:cxn ang="0">
                  <a:pos x="21" y="158"/>
                </a:cxn>
                <a:cxn ang="0">
                  <a:pos x="8" y="170"/>
                </a:cxn>
                <a:cxn ang="0">
                  <a:pos x="0" y="158"/>
                </a:cxn>
                <a:cxn ang="0">
                  <a:pos x="1" y="154"/>
                </a:cxn>
                <a:cxn ang="0">
                  <a:pos x="28" y="18"/>
                </a:cxn>
                <a:cxn ang="0">
                  <a:pos x="25" y="11"/>
                </a:cxn>
                <a:cxn ang="0">
                  <a:pos x="36" y="0"/>
                </a:cxn>
                <a:cxn ang="0">
                  <a:pos x="136" y="0"/>
                </a:cxn>
                <a:cxn ang="0">
                  <a:pos x="146" y="11"/>
                </a:cxn>
                <a:cxn ang="0">
                  <a:pos x="146" y="15"/>
                </a:cxn>
                <a:cxn ang="0">
                  <a:pos x="146" y="16"/>
                </a:cxn>
                <a:cxn ang="0">
                  <a:pos x="174" y="154"/>
                </a:cxn>
                <a:cxn ang="0">
                  <a:pos x="174" y="158"/>
                </a:cxn>
              </a:cxnLst>
              <a:rect l="0" t="0" r="r" b="b"/>
              <a:pathLst>
                <a:path w="174" h="172">
                  <a:moveTo>
                    <a:pt x="174" y="158"/>
                  </a:moveTo>
                  <a:cubicBezTo>
                    <a:pt x="174" y="164"/>
                    <a:pt x="171" y="169"/>
                    <a:pt x="166" y="170"/>
                  </a:cubicBezTo>
                  <a:cubicBezTo>
                    <a:pt x="161" y="172"/>
                    <a:pt x="155" y="166"/>
                    <a:pt x="153" y="158"/>
                  </a:cubicBezTo>
                  <a:cubicBezTo>
                    <a:pt x="126" y="21"/>
                    <a:pt x="126" y="21"/>
                    <a:pt x="126" y="21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6" y="157"/>
                    <a:pt x="96" y="157"/>
                    <a:pt x="96" y="157"/>
                  </a:cubicBezTo>
                  <a:cubicBezTo>
                    <a:pt x="96" y="165"/>
                    <a:pt x="92" y="172"/>
                    <a:pt x="86" y="172"/>
                  </a:cubicBezTo>
                  <a:cubicBezTo>
                    <a:pt x="80" y="172"/>
                    <a:pt x="75" y="166"/>
                    <a:pt x="75" y="157"/>
                  </a:cubicBezTo>
                  <a:cubicBezTo>
                    <a:pt x="75" y="21"/>
                    <a:pt x="75" y="21"/>
                    <a:pt x="75" y="21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21" y="158"/>
                    <a:pt x="21" y="158"/>
                    <a:pt x="21" y="158"/>
                  </a:cubicBezTo>
                  <a:cubicBezTo>
                    <a:pt x="19" y="166"/>
                    <a:pt x="13" y="172"/>
                    <a:pt x="8" y="170"/>
                  </a:cubicBezTo>
                  <a:cubicBezTo>
                    <a:pt x="3" y="169"/>
                    <a:pt x="0" y="164"/>
                    <a:pt x="0" y="158"/>
                  </a:cubicBezTo>
                  <a:cubicBezTo>
                    <a:pt x="0" y="157"/>
                    <a:pt x="0" y="155"/>
                    <a:pt x="1" y="154"/>
                  </a:cubicBezTo>
                  <a:cubicBezTo>
                    <a:pt x="28" y="18"/>
                    <a:pt x="28" y="18"/>
                    <a:pt x="28" y="18"/>
                  </a:cubicBezTo>
                  <a:cubicBezTo>
                    <a:pt x="26" y="16"/>
                    <a:pt x="25" y="13"/>
                    <a:pt x="25" y="11"/>
                  </a:cubicBezTo>
                  <a:cubicBezTo>
                    <a:pt x="25" y="5"/>
                    <a:pt x="30" y="0"/>
                    <a:pt x="3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42" y="0"/>
                    <a:pt x="146" y="5"/>
                    <a:pt x="146" y="11"/>
                  </a:cubicBezTo>
                  <a:cubicBezTo>
                    <a:pt x="146" y="12"/>
                    <a:pt x="146" y="13"/>
                    <a:pt x="146" y="15"/>
                  </a:cubicBezTo>
                  <a:cubicBezTo>
                    <a:pt x="146" y="15"/>
                    <a:pt x="146" y="16"/>
                    <a:pt x="146" y="16"/>
                  </a:cubicBezTo>
                  <a:cubicBezTo>
                    <a:pt x="174" y="154"/>
                    <a:pt x="174" y="154"/>
                    <a:pt x="174" y="154"/>
                  </a:cubicBezTo>
                  <a:cubicBezTo>
                    <a:pt x="174" y="155"/>
                    <a:pt x="174" y="157"/>
                    <a:pt x="174" y="15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31" name="Přímá spojnice se šipkou 30"/>
          <p:cNvCxnSpPr/>
          <p:nvPr/>
        </p:nvCxnSpPr>
        <p:spPr>
          <a:xfrm flipH="1">
            <a:off x="863600" y="2635216"/>
            <a:ext cx="6692760" cy="0"/>
          </a:xfrm>
          <a:prstGeom prst="straightConnector1">
            <a:avLst/>
          </a:prstGeom>
          <a:noFill/>
          <a:ln w="28575" cap="rnd" cmpd="sng" algn="ctr">
            <a:solidFill>
              <a:srgbClr val="FFFFFF"/>
            </a:solidFill>
            <a:prstDash val="sysDot"/>
            <a:tailEnd type="none" w="med" len="sm"/>
          </a:ln>
          <a:effectLst/>
        </p:spPr>
      </p:cxnSp>
      <p:cxnSp>
        <p:nvCxnSpPr>
          <p:cNvPr id="32" name="Přímá spojnice se šipkou 31"/>
          <p:cNvCxnSpPr/>
          <p:nvPr/>
        </p:nvCxnSpPr>
        <p:spPr>
          <a:xfrm flipH="1">
            <a:off x="863600" y="1576541"/>
            <a:ext cx="6692760" cy="0"/>
          </a:xfrm>
          <a:prstGeom prst="straightConnector1">
            <a:avLst/>
          </a:prstGeom>
          <a:noFill/>
          <a:ln w="28575" cap="rnd" cmpd="sng" algn="ctr">
            <a:solidFill>
              <a:srgbClr val="FFFFFF"/>
            </a:solidFill>
            <a:prstDash val="sysDot"/>
            <a:tailEnd type="none" w="med" len="sm"/>
          </a:ln>
          <a:effectLst/>
        </p:spPr>
      </p:cxnSp>
      <p:cxnSp>
        <p:nvCxnSpPr>
          <p:cNvPr id="33" name="Přímá spojnice se šipkou 32"/>
          <p:cNvCxnSpPr/>
          <p:nvPr/>
        </p:nvCxnSpPr>
        <p:spPr>
          <a:xfrm flipH="1">
            <a:off x="863600" y="3737900"/>
            <a:ext cx="6692760" cy="0"/>
          </a:xfrm>
          <a:prstGeom prst="straightConnector1">
            <a:avLst/>
          </a:prstGeom>
          <a:noFill/>
          <a:ln w="28575" cap="rnd" cmpd="sng" algn="ctr">
            <a:solidFill>
              <a:srgbClr val="FFFFFF"/>
            </a:solidFill>
            <a:prstDash val="sysDot"/>
            <a:tailEnd type="none" w="med" len="sm"/>
          </a:ln>
          <a:effectLst/>
        </p:spPr>
      </p:cxnSp>
      <p:sp>
        <p:nvSpPr>
          <p:cNvPr id="45" name="Zástupný symbol pro zápatí 3">
            <a:extLst>
              <a:ext uri="{FF2B5EF4-FFF2-40B4-BE49-F238E27FC236}">
                <a16:creationId xmlns:a16="http://schemas.microsoft.com/office/drawing/2014/main" xmlns="" id="{19B0CB53-15C8-47DA-83F5-6CA095DC657F}"/>
              </a:ext>
            </a:extLst>
          </p:cNvPr>
          <p:cNvSpPr txBox="1">
            <a:spLocks/>
          </p:cNvSpPr>
          <p:nvPr/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300" b="1" kern="1200">
                <a:solidFill>
                  <a:srgbClr val="404040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cs-CZ" sz="1100" kern="0" dirty="0">
                <a:solidFill>
                  <a:schemeClr val="bg1"/>
                </a:solidFill>
              </a:rPr>
              <a:t>Ipsos pro Vysokou školu kreativní komunikace: Kreativní průmysl, 04/2019</a:t>
            </a:r>
          </a:p>
        </p:txBody>
      </p:sp>
    </p:spTree>
    <p:extLst>
      <p:ext uri="{BB962C8B-B14F-4D97-AF65-F5344CB8AC3E}">
        <p14:creationId xmlns:p14="http://schemas.microsoft.com/office/powerpoint/2010/main" val="19892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52D3AE0-6092-4C9B-9F8D-2C9C1D7E3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2DB900-4F27-419C-B2D8-AAC4EB8D73BD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Podnadpis 1">
            <a:extLst>
              <a:ext uri="{FF2B5EF4-FFF2-40B4-BE49-F238E27FC236}">
                <a16:creationId xmlns:a16="http://schemas.microsoft.com/office/drawing/2014/main" xmlns="" id="{EDF42025-F0E3-4A48-A6A8-7B491BCEB02E}"/>
              </a:ext>
            </a:extLst>
          </p:cNvPr>
          <p:cNvSpPr txBox="1">
            <a:spLocks/>
          </p:cNvSpPr>
          <p:nvPr/>
        </p:nvSpPr>
        <p:spPr>
          <a:xfrm>
            <a:off x="-9618" y="2211710"/>
            <a:ext cx="9153617" cy="1151880"/>
          </a:xfrm>
          <a:prstGeom prst="rect">
            <a:avLst/>
          </a:prstGeom>
          <a:solidFill>
            <a:schemeClr val="tx2">
              <a:lumMod val="85000"/>
              <a:lumOff val="15000"/>
              <a:alpha val="84000"/>
            </a:schemeClr>
          </a:solidFill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28" indent="0" algn="l" defTabSz="914400" rtl="0" eaLnBrk="1" latinLnBrk="0" hangingPunct="1">
              <a:lnSpc>
                <a:spcPct val="90000"/>
              </a:lnSpc>
              <a:spcBef>
                <a:spcPts val="457"/>
              </a:spcBef>
              <a:buFont typeface="Arial" pitchFamily="34" charset="0"/>
              <a:buNone/>
              <a:tabLst/>
              <a:defRPr sz="2400" kern="1200" baseline="0">
                <a:solidFill>
                  <a:schemeClr val="bg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202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52804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70405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88006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05607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23208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40809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5400" dirty="0"/>
              <a:t>Shrnutí výsledků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26433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ovéPole 45">
            <a:extLst>
              <a:ext uri="{FF2B5EF4-FFF2-40B4-BE49-F238E27FC236}">
                <a16:creationId xmlns:a16="http://schemas.microsoft.com/office/drawing/2014/main" xmlns="" id="{EAE37670-CAB7-4202-9684-33985C2B1305}"/>
              </a:ext>
            </a:extLst>
          </p:cNvPr>
          <p:cNvSpPr txBox="1"/>
          <p:nvPr/>
        </p:nvSpPr>
        <p:spPr>
          <a:xfrm>
            <a:off x="1184113" y="675295"/>
            <a:ext cx="682467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500" b="1" dirty="0">
                <a:solidFill>
                  <a:schemeClr val="accent2"/>
                </a:solidFill>
              </a:rPr>
              <a:t>Profese kreativního průmyslu nedosahují prestiže </a:t>
            </a:r>
            <a:r>
              <a:rPr lang="cs-CZ" sz="1500" b="1" dirty="0" smtClean="0">
                <a:solidFill>
                  <a:schemeClr val="accent2"/>
                </a:solidFill>
              </a:rPr>
              <a:t>typických profesí </a:t>
            </a:r>
            <a:r>
              <a:rPr lang="cs-CZ" sz="1500" b="1" dirty="0">
                <a:solidFill>
                  <a:schemeClr val="accent2"/>
                </a:solidFill>
              </a:rPr>
              <a:t>jako lékař, ale rovněž jsou považovány za </a:t>
            </a:r>
            <a:r>
              <a:rPr lang="cs-CZ" sz="1500" b="1" dirty="0" smtClean="0">
                <a:solidFill>
                  <a:schemeClr val="accent2"/>
                </a:solidFill>
              </a:rPr>
              <a:t>prestižní. </a:t>
            </a:r>
            <a:r>
              <a:rPr lang="cs-CZ" sz="1500" dirty="0" smtClean="0">
                <a:solidFill>
                  <a:schemeClr val="bg1"/>
                </a:solidFill>
              </a:rPr>
              <a:t>Výjimkou jsou profese </a:t>
            </a:r>
            <a:r>
              <a:rPr lang="cs-CZ" sz="1500" dirty="0">
                <a:solidFill>
                  <a:schemeClr val="bg1"/>
                </a:solidFill>
              </a:rPr>
              <a:t>v reklamě, které považuje za prestižní pouze 55 % </a:t>
            </a:r>
            <a:r>
              <a:rPr lang="cs-CZ" sz="1500" dirty="0" smtClean="0">
                <a:solidFill>
                  <a:schemeClr val="bg1"/>
                </a:solidFill>
              </a:rPr>
              <a:t>populace</a:t>
            </a:r>
            <a:r>
              <a:rPr lang="cs-CZ" sz="1500" dirty="0">
                <a:solidFill>
                  <a:schemeClr val="bg1"/>
                </a:solidFill>
              </a:rPr>
              <a:t>.</a:t>
            </a:r>
          </a:p>
          <a:p>
            <a:pPr fontAlgn="ctr"/>
            <a:endParaRPr lang="cs-CZ" sz="1500" dirty="0">
              <a:solidFill>
                <a:schemeClr val="bg1"/>
              </a:solidFill>
            </a:endParaRPr>
          </a:p>
          <a:p>
            <a:pPr fontAlgn="ctr"/>
            <a:r>
              <a:rPr lang="cs-CZ" sz="1500" dirty="0">
                <a:solidFill>
                  <a:schemeClr val="bg1"/>
                </a:solidFill>
              </a:rPr>
              <a:t>Pouze 32 % reprezentativní populace </a:t>
            </a:r>
            <a:r>
              <a:rPr lang="cs-CZ" sz="1500" dirty="0" smtClean="0">
                <a:solidFill>
                  <a:schemeClr val="bg1"/>
                </a:solidFill>
              </a:rPr>
              <a:t>deklaruje znalost</a:t>
            </a:r>
            <a:r>
              <a:rPr lang="cs-CZ" sz="1500" b="1" dirty="0" smtClean="0">
                <a:solidFill>
                  <a:schemeClr val="accent2"/>
                </a:solidFill>
              </a:rPr>
              <a:t> pojmu </a:t>
            </a:r>
            <a:r>
              <a:rPr lang="cs-CZ" sz="1500" b="1" dirty="0">
                <a:solidFill>
                  <a:schemeClr val="accent2"/>
                </a:solidFill>
              </a:rPr>
              <a:t>kreativní </a:t>
            </a:r>
            <a:r>
              <a:rPr lang="cs-CZ" sz="1500" b="1" dirty="0" smtClean="0">
                <a:solidFill>
                  <a:schemeClr val="accent2"/>
                </a:solidFill>
              </a:rPr>
              <a:t>průmysl.</a:t>
            </a:r>
            <a:endParaRPr lang="cs-CZ" sz="1500" b="1" dirty="0">
              <a:solidFill>
                <a:schemeClr val="accent2"/>
              </a:solidFill>
            </a:endParaRPr>
          </a:p>
          <a:p>
            <a:pPr fontAlgn="ctr"/>
            <a:endParaRPr lang="cs-CZ" sz="1500" b="1" dirty="0">
              <a:solidFill>
                <a:schemeClr val="bg1"/>
              </a:solidFill>
            </a:endParaRPr>
          </a:p>
          <a:p>
            <a:pPr fontAlgn="ctr"/>
            <a:r>
              <a:rPr lang="cs-CZ" sz="1500" b="1" dirty="0">
                <a:solidFill>
                  <a:schemeClr val="accent2"/>
                </a:solidFill>
              </a:rPr>
              <a:t>Kreativní průmysl je považován za nejméně důležité odvětví průmyslu </a:t>
            </a:r>
            <a:r>
              <a:rPr lang="cs-CZ" sz="1500" dirty="0">
                <a:solidFill>
                  <a:schemeClr val="bg1"/>
                </a:solidFill>
              </a:rPr>
              <a:t>pro českou </a:t>
            </a:r>
            <a:r>
              <a:rPr lang="cs-CZ" sz="1500" dirty="0" smtClean="0">
                <a:solidFill>
                  <a:schemeClr val="bg1"/>
                </a:solidFill>
              </a:rPr>
              <a:t>ekonomiku, </a:t>
            </a:r>
            <a:r>
              <a:rPr lang="cs-CZ" sz="1500" dirty="0" err="1" smtClean="0">
                <a:solidFill>
                  <a:schemeClr val="bg1"/>
                </a:solidFill>
              </a:rPr>
              <a:t>ikdyž</a:t>
            </a:r>
            <a:r>
              <a:rPr lang="cs-CZ" sz="1500" dirty="0" smtClean="0">
                <a:solidFill>
                  <a:schemeClr val="bg1"/>
                </a:solidFill>
              </a:rPr>
              <a:t> ho </a:t>
            </a:r>
            <a:r>
              <a:rPr lang="cs-CZ" sz="1500" dirty="0">
                <a:solidFill>
                  <a:schemeClr val="bg1"/>
                </a:solidFill>
              </a:rPr>
              <a:t>za důležitý považuje 69 % populace ČR.</a:t>
            </a:r>
          </a:p>
          <a:p>
            <a:pPr fontAlgn="ctr"/>
            <a:endParaRPr lang="cs-CZ" sz="1500" dirty="0">
              <a:solidFill>
                <a:schemeClr val="bg1"/>
              </a:solidFill>
            </a:endParaRPr>
          </a:p>
          <a:p>
            <a:pPr fontAlgn="ctr"/>
            <a:r>
              <a:rPr lang="cs-CZ" sz="1500" b="1" dirty="0">
                <a:solidFill>
                  <a:schemeClr val="accent2"/>
                </a:solidFill>
              </a:rPr>
              <a:t>86% obecné populace považuje kreativní průmysl za atraktivní z hlediska pracovního uplatnění</a:t>
            </a:r>
            <a:r>
              <a:rPr lang="cs-CZ" sz="1500" dirty="0">
                <a:solidFill>
                  <a:schemeClr val="bg1"/>
                </a:solidFill>
              </a:rPr>
              <a:t>, nicméně za atraktivnější jsou považovány energický a automobilový průmysl, ale také bankovnictví.</a:t>
            </a:r>
          </a:p>
          <a:p>
            <a:pPr fontAlgn="ctr"/>
            <a:endParaRPr lang="cs-CZ" sz="1500" dirty="0">
              <a:solidFill>
                <a:schemeClr val="bg1"/>
              </a:solidFill>
            </a:endParaRPr>
          </a:p>
          <a:p>
            <a:pPr fontAlgn="ctr"/>
            <a:r>
              <a:rPr lang="cs-CZ" sz="1500" dirty="0">
                <a:solidFill>
                  <a:schemeClr val="bg1"/>
                </a:solidFill>
              </a:rPr>
              <a:t>83% reprezentativní populace je pro </a:t>
            </a:r>
            <a:r>
              <a:rPr lang="cs-CZ" sz="1500" b="1" dirty="0">
                <a:solidFill>
                  <a:schemeClr val="accent2"/>
                </a:solidFill>
              </a:rPr>
              <a:t>podporu kreativního průmyslu ze strany státu.</a:t>
            </a:r>
          </a:p>
          <a:p>
            <a:pPr fontAlgn="ctr"/>
            <a:endParaRPr lang="cs-CZ" sz="1500" dirty="0">
              <a:solidFill>
                <a:schemeClr val="bg1"/>
              </a:solidFill>
            </a:endParaRPr>
          </a:p>
          <a:p>
            <a:pPr fontAlgn="ctr"/>
            <a:r>
              <a:rPr lang="cs-CZ" sz="1500" b="1" dirty="0">
                <a:solidFill>
                  <a:schemeClr val="accent2"/>
                </a:solidFill>
              </a:rPr>
              <a:t>Zájem o práci v kreativním průmyslu má pouze 4 z 10 lidí</a:t>
            </a:r>
            <a:r>
              <a:rPr lang="cs-CZ" sz="1500" dirty="0">
                <a:solidFill>
                  <a:schemeClr val="bg1"/>
                </a:solidFill>
              </a:rPr>
              <a:t>, výrazně větší zájem mají lidé do 35 let. </a:t>
            </a:r>
            <a:endParaRPr lang="cs-CZ" sz="1500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>
          <a:xfrm>
            <a:off x="35538" y="4909248"/>
            <a:ext cx="2133600" cy="273844"/>
          </a:xfrm>
        </p:spPr>
        <p:txBody>
          <a:bodyPr/>
          <a:lstStyle/>
          <a:p>
            <a:fld id="{2A2DB900-4F27-419C-B2D8-AAC4EB8D73BD}" type="slidenum">
              <a:rPr lang="cs-CZ" sz="1100" smtClean="0"/>
              <a:pPr/>
              <a:t>4</a:t>
            </a:fld>
            <a:endParaRPr lang="cs-CZ" sz="1100" dirty="0"/>
          </a:p>
        </p:txBody>
      </p:sp>
      <p:sp>
        <p:nvSpPr>
          <p:cNvPr id="9" name="Nadpis 4"/>
          <p:cNvSpPr txBox="1">
            <a:spLocks/>
          </p:cNvSpPr>
          <p:nvPr/>
        </p:nvSpPr>
        <p:spPr>
          <a:xfrm>
            <a:off x="356074" y="6356"/>
            <a:ext cx="8680422" cy="469722"/>
          </a:xfrm>
          <a:prstGeom prst="rect">
            <a:avLst/>
          </a:prstGeom>
        </p:spPr>
        <p:txBody>
          <a:bodyPr vert="horz" lIns="36000" tIns="45720" rIns="3600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404040"/>
                </a:solidFill>
                <a:latin typeface="Calibri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noProof="0" dirty="0">
                <a:solidFill>
                  <a:schemeClr val="bg1"/>
                </a:solidFill>
              </a:rPr>
              <a:t>Hlavn</a:t>
            </a:r>
            <a:r>
              <a:rPr lang="cs-CZ" dirty="0">
                <a:solidFill>
                  <a:schemeClr val="bg1"/>
                </a:solidFill>
              </a:rPr>
              <a:t>í závěry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86" name="Zástupný symbol pro zápatí 3">
            <a:extLst>
              <a:ext uri="{FF2B5EF4-FFF2-40B4-BE49-F238E27FC236}">
                <a16:creationId xmlns:a16="http://schemas.microsoft.com/office/drawing/2014/main" xmlns="" id="{4AD42D0F-DC7E-4D88-BBB9-6E65E83E5F80}"/>
              </a:ext>
            </a:extLst>
          </p:cNvPr>
          <p:cNvSpPr txBox="1">
            <a:spLocks/>
          </p:cNvSpPr>
          <p:nvPr/>
        </p:nvSpPr>
        <p:spPr>
          <a:xfrm>
            <a:off x="355142" y="4927500"/>
            <a:ext cx="5120208" cy="2295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300" b="1" kern="1200">
                <a:solidFill>
                  <a:srgbClr val="404040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cs-CZ" sz="1100" kern="0" dirty="0">
                <a:solidFill>
                  <a:schemeClr val="bg1"/>
                </a:solidFill>
              </a:rPr>
              <a:t>Ipsos pro Vysokou školu kreativní komunikace: Kreativní průmysl, 04/2019</a:t>
            </a:r>
          </a:p>
        </p:txBody>
      </p:sp>
      <p:grpSp>
        <p:nvGrpSpPr>
          <p:cNvPr id="35" name="Group 92">
            <a:extLst>
              <a:ext uri="{FF2B5EF4-FFF2-40B4-BE49-F238E27FC236}">
                <a16:creationId xmlns:a16="http://schemas.microsoft.com/office/drawing/2014/main" xmlns="" id="{1430E77C-FF79-49D7-B62F-701684E0566F}"/>
              </a:ext>
            </a:extLst>
          </p:cNvPr>
          <p:cNvGrpSpPr>
            <a:grpSpLocks noChangeAspect="1"/>
          </p:cNvGrpSpPr>
          <p:nvPr/>
        </p:nvGrpSpPr>
        <p:grpSpPr>
          <a:xfrm>
            <a:off x="608282" y="846868"/>
            <a:ext cx="358182" cy="359033"/>
            <a:chOff x="5140325" y="2913063"/>
            <a:chExt cx="668338" cy="669926"/>
          </a:xfrm>
          <a:solidFill>
            <a:schemeClr val="bg1"/>
          </a:solidFill>
        </p:grpSpPr>
        <p:sp>
          <p:nvSpPr>
            <p:cNvPr id="36" name="Freeform 10">
              <a:extLst>
                <a:ext uri="{FF2B5EF4-FFF2-40B4-BE49-F238E27FC236}">
                  <a16:creationId xmlns:a16="http://schemas.microsoft.com/office/drawing/2014/main" xmlns="" id="{E72D4002-A4B7-4B79-AE77-E8497308CF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40325" y="2913063"/>
              <a:ext cx="309563" cy="336550"/>
            </a:xfrm>
            <a:custGeom>
              <a:avLst/>
              <a:gdLst/>
              <a:ahLst/>
              <a:cxnLst>
                <a:cxn ang="0">
                  <a:pos x="64" y="100"/>
                </a:cxn>
                <a:cxn ang="0">
                  <a:pos x="80" y="57"/>
                </a:cxn>
                <a:cxn ang="0">
                  <a:pos x="58" y="35"/>
                </a:cxn>
                <a:cxn ang="0">
                  <a:pos x="36" y="57"/>
                </a:cxn>
                <a:cxn ang="0">
                  <a:pos x="52" y="100"/>
                </a:cxn>
                <a:cxn ang="0">
                  <a:pos x="48" y="108"/>
                </a:cxn>
                <a:cxn ang="0">
                  <a:pos x="37" y="81"/>
                </a:cxn>
                <a:cxn ang="0">
                  <a:pos x="37" y="36"/>
                </a:cxn>
                <a:cxn ang="0">
                  <a:pos x="79" y="36"/>
                </a:cxn>
                <a:cxn ang="0">
                  <a:pos x="79" y="81"/>
                </a:cxn>
                <a:cxn ang="0">
                  <a:pos x="68" y="108"/>
                </a:cxn>
                <a:cxn ang="0">
                  <a:pos x="50" y="123"/>
                </a:cxn>
                <a:cxn ang="0">
                  <a:pos x="48" y="122"/>
                </a:cxn>
                <a:cxn ang="0">
                  <a:pos x="46" y="116"/>
                </a:cxn>
                <a:cxn ang="0">
                  <a:pos x="48" y="111"/>
                </a:cxn>
                <a:cxn ang="0">
                  <a:pos x="71" y="114"/>
                </a:cxn>
                <a:cxn ang="0">
                  <a:pos x="71" y="119"/>
                </a:cxn>
                <a:cxn ang="0">
                  <a:pos x="66" y="122"/>
                </a:cxn>
                <a:cxn ang="0">
                  <a:pos x="63" y="126"/>
                </a:cxn>
                <a:cxn ang="0">
                  <a:pos x="55" y="70"/>
                </a:cxn>
                <a:cxn ang="0">
                  <a:pos x="53" y="42"/>
                </a:cxn>
                <a:cxn ang="0">
                  <a:pos x="63" y="55"/>
                </a:cxn>
                <a:cxn ang="0">
                  <a:pos x="55" y="70"/>
                </a:cxn>
                <a:cxn ang="0">
                  <a:pos x="54" y="77"/>
                </a:cxn>
                <a:cxn ang="0">
                  <a:pos x="62" y="85"/>
                </a:cxn>
                <a:cxn ang="0">
                  <a:pos x="61" y="19"/>
                </a:cxn>
                <a:cxn ang="0">
                  <a:pos x="54" y="5"/>
                </a:cxn>
                <a:cxn ang="0">
                  <a:pos x="61" y="19"/>
                </a:cxn>
                <a:cxn ang="0">
                  <a:pos x="83" y="29"/>
                </a:cxn>
                <a:cxn ang="0">
                  <a:pos x="98" y="24"/>
                </a:cxn>
                <a:cxn ang="0">
                  <a:pos x="29" y="33"/>
                </a:cxn>
                <a:cxn ang="0">
                  <a:pos x="23" y="18"/>
                </a:cxn>
                <a:cxn ang="0">
                  <a:pos x="29" y="33"/>
                </a:cxn>
                <a:cxn ang="0">
                  <a:pos x="96" y="55"/>
                </a:cxn>
                <a:cxn ang="0">
                  <a:pos x="111" y="62"/>
                </a:cxn>
                <a:cxn ang="0">
                  <a:pos x="19" y="61"/>
                </a:cxn>
                <a:cxn ang="0">
                  <a:pos x="5" y="54"/>
                </a:cxn>
                <a:cxn ang="0">
                  <a:pos x="19" y="61"/>
                </a:cxn>
                <a:cxn ang="0">
                  <a:pos x="87" y="83"/>
                </a:cxn>
                <a:cxn ang="0">
                  <a:pos x="92" y="98"/>
                </a:cxn>
                <a:cxn ang="0">
                  <a:pos x="33" y="87"/>
                </a:cxn>
                <a:cxn ang="0">
                  <a:pos x="18" y="92"/>
                </a:cxn>
                <a:cxn ang="0">
                  <a:pos x="33" y="87"/>
                </a:cxn>
              </a:cxnLst>
              <a:rect l="0" t="0" r="r" b="b"/>
              <a:pathLst>
                <a:path w="116" h="126">
                  <a:moveTo>
                    <a:pt x="52" y="100"/>
                  </a:moveTo>
                  <a:cubicBezTo>
                    <a:pt x="64" y="100"/>
                    <a:pt x="64" y="100"/>
                    <a:pt x="64" y="100"/>
                  </a:cubicBezTo>
                  <a:cubicBezTo>
                    <a:pt x="64" y="91"/>
                    <a:pt x="68" y="85"/>
                    <a:pt x="73" y="77"/>
                  </a:cubicBezTo>
                  <a:cubicBezTo>
                    <a:pt x="77" y="70"/>
                    <a:pt x="80" y="65"/>
                    <a:pt x="80" y="57"/>
                  </a:cubicBezTo>
                  <a:cubicBezTo>
                    <a:pt x="80" y="51"/>
                    <a:pt x="78" y="46"/>
                    <a:pt x="73" y="42"/>
                  </a:cubicBezTo>
                  <a:cubicBezTo>
                    <a:pt x="69" y="37"/>
                    <a:pt x="64" y="35"/>
                    <a:pt x="58" y="35"/>
                  </a:cubicBezTo>
                  <a:cubicBezTo>
                    <a:pt x="52" y="35"/>
                    <a:pt x="46" y="37"/>
                    <a:pt x="42" y="42"/>
                  </a:cubicBezTo>
                  <a:cubicBezTo>
                    <a:pt x="38" y="46"/>
                    <a:pt x="36" y="51"/>
                    <a:pt x="36" y="57"/>
                  </a:cubicBezTo>
                  <a:cubicBezTo>
                    <a:pt x="36" y="65"/>
                    <a:pt x="39" y="70"/>
                    <a:pt x="43" y="77"/>
                  </a:cubicBezTo>
                  <a:cubicBezTo>
                    <a:pt x="48" y="85"/>
                    <a:pt x="51" y="91"/>
                    <a:pt x="52" y="100"/>
                  </a:cubicBezTo>
                  <a:close/>
                  <a:moveTo>
                    <a:pt x="68" y="108"/>
                  </a:moveTo>
                  <a:cubicBezTo>
                    <a:pt x="48" y="108"/>
                    <a:pt x="48" y="108"/>
                    <a:pt x="48" y="108"/>
                  </a:cubicBezTo>
                  <a:cubicBezTo>
                    <a:pt x="46" y="108"/>
                    <a:pt x="45" y="106"/>
                    <a:pt x="45" y="105"/>
                  </a:cubicBezTo>
                  <a:cubicBezTo>
                    <a:pt x="45" y="94"/>
                    <a:pt x="41" y="87"/>
                    <a:pt x="37" y="81"/>
                  </a:cubicBezTo>
                  <a:cubicBezTo>
                    <a:pt x="32" y="74"/>
                    <a:pt x="28" y="68"/>
                    <a:pt x="28" y="57"/>
                  </a:cubicBezTo>
                  <a:cubicBezTo>
                    <a:pt x="28" y="49"/>
                    <a:pt x="32" y="42"/>
                    <a:pt x="37" y="36"/>
                  </a:cubicBezTo>
                  <a:cubicBezTo>
                    <a:pt x="42" y="31"/>
                    <a:pt x="50" y="28"/>
                    <a:pt x="58" y="28"/>
                  </a:cubicBezTo>
                  <a:cubicBezTo>
                    <a:pt x="66" y="28"/>
                    <a:pt x="73" y="31"/>
                    <a:pt x="79" y="36"/>
                  </a:cubicBezTo>
                  <a:cubicBezTo>
                    <a:pt x="84" y="42"/>
                    <a:pt x="87" y="49"/>
                    <a:pt x="87" y="57"/>
                  </a:cubicBezTo>
                  <a:cubicBezTo>
                    <a:pt x="87" y="68"/>
                    <a:pt x="83" y="74"/>
                    <a:pt x="79" y="81"/>
                  </a:cubicBezTo>
                  <a:cubicBezTo>
                    <a:pt x="75" y="87"/>
                    <a:pt x="71" y="94"/>
                    <a:pt x="71" y="105"/>
                  </a:cubicBezTo>
                  <a:cubicBezTo>
                    <a:pt x="71" y="106"/>
                    <a:pt x="70" y="108"/>
                    <a:pt x="68" y="108"/>
                  </a:cubicBezTo>
                  <a:close/>
                  <a:moveTo>
                    <a:pt x="53" y="126"/>
                  </a:moveTo>
                  <a:cubicBezTo>
                    <a:pt x="51" y="126"/>
                    <a:pt x="50" y="125"/>
                    <a:pt x="50" y="123"/>
                  </a:cubicBezTo>
                  <a:cubicBezTo>
                    <a:pt x="50" y="123"/>
                    <a:pt x="50" y="122"/>
                    <a:pt x="50" y="122"/>
                  </a:cubicBezTo>
                  <a:cubicBezTo>
                    <a:pt x="48" y="122"/>
                    <a:pt x="48" y="122"/>
                    <a:pt x="48" y="122"/>
                  </a:cubicBezTo>
                  <a:cubicBezTo>
                    <a:pt x="46" y="122"/>
                    <a:pt x="45" y="120"/>
                    <a:pt x="45" y="119"/>
                  </a:cubicBezTo>
                  <a:cubicBezTo>
                    <a:pt x="45" y="118"/>
                    <a:pt x="45" y="117"/>
                    <a:pt x="46" y="116"/>
                  </a:cubicBezTo>
                  <a:cubicBezTo>
                    <a:pt x="45" y="116"/>
                    <a:pt x="45" y="115"/>
                    <a:pt x="45" y="114"/>
                  </a:cubicBezTo>
                  <a:cubicBezTo>
                    <a:pt x="45" y="112"/>
                    <a:pt x="46" y="111"/>
                    <a:pt x="48" y="111"/>
                  </a:cubicBezTo>
                  <a:cubicBezTo>
                    <a:pt x="68" y="111"/>
                    <a:pt x="68" y="111"/>
                    <a:pt x="68" y="111"/>
                  </a:cubicBezTo>
                  <a:cubicBezTo>
                    <a:pt x="70" y="111"/>
                    <a:pt x="71" y="112"/>
                    <a:pt x="71" y="114"/>
                  </a:cubicBezTo>
                  <a:cubicBezTo>
                    <a:pt x="71" y="115"/>
                    <a:pt x="71" y="116"/>
                    <a:pt x="70" y="116"/>
                  </a:cubicBezTo>
                  <a:cubicBezTo>
                    <a:pt x="71" y="117"/>
                    <a:pt x="71" y="118"/>
                    <a:pt x="71" y="119"/>
                  </a:cubicBezTo>
                  <a:cubicBezTo>
                    <a:pt x="71" y="120"/>
                    <a:pt x="70" y="122"/>
                    <a:pt x="68" y="122"/>
                  </a:cubicBezTo>
                  <a:cubicBezTo>
                    <a:pt x="66" y="122"/>
                    <a:pt x="66" y="122"/>
                    <a:pt x="66" y="122"/>
                  </a:cubicBezTo>
                  <a:cubicBezTo>
                    <a:pt x="66" y="122"/>
                    <a:pt x="66" y="123"/>
                    <a:pt x="66" y="123"/>
                  </a:cubicBezTo>
                  <a:cubicBezTo>
                    <a:pt x="66" y="125"/>
                    <a:pt x="65" y="126"/>
                    <a:pt x="63" y="126"/>
                  </a:cubicBezTo>
                  <a:cubicBezTo>
                    <a:pt x="53" y="126"/>
                    <a:pt x="53" y="126"/>
                    <a:pt x="53" y="126"/>
                  </a:cubicBezTo>
                  <a:close/>
                  <a:moveTo>
                    <a:pt x="55" y="70"/>
                  </a:moveTo>
                  <a:cubicBezTo>
                    <a:pt x="53" y="55"/>
                    <a:pt x="53" y="55"/>
                    <a:pt x="53" y="55"/>
                  </a:cubicBezTo>
                  <a:cubicBezTo>
                    <a:pt x="53" y="42"/>
                    <a:pt x="53" y="42"/>
                    <a:pt x="53" y="42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3" y="55"/>
                    <a:pt x="63" y="55"/>
                    <a:pt x="63" y="55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55" y="70"/>
                    <a:pt x="55" y="70"/>
                    <a:pt x="55" y="70"/>
                  </a:cubicBezTo>
                  <a:close/>
                  <a:moveTo>
                    <a:pt x="54" y="85"/>
                  </a:moveTo>
                  <a:cubicBezTo>
                    <a:pt x="54" y="77"/>
                    <a:pt x="54" y="77"/>
                    <a:pt x="54" y="77"/>
                  </a:cubicBezTo>
                  <a:cubicBezTo>
                    <a:pt x="62" y="77"/>
                    <a:pt x="62" y="77"/>
                    <a:pt x="62" y="77"/>
                  </a:cubicBezTo>
                  <a:cubicBezTo>
                    <a:pt x="62" y="85"/>
                    <a:pt x="62" y="85"/>
                    <a:pt x="62" y="85"/>
                  </a:cubicBezTo>
                  <a:cubicBezTo>
                    <a:pt x="54" y="85"/>
                    <a:pt x="54" y="85"/>
                    <a:pt x="54" y="85"/>
                  </a:cubicBezTo>
                  <a:close/>
                  <a:moveTo>
                    <a:pt x="61" y="19"/>
                  </a:moveTo>
                  <a:cubicBezTo>
                    <a:pt x="61" y="23"/>
                    <a:pt x="56" y="23"/>
                    <a:pt x="55" y="19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0"/>
                    <a:pt x="63" y="0"/>
                    <a:pt x="62" y="5"/>
                  </a:cubicBezTo>
                  <a:cubicBezTo>
                    <a:pt x="61" y="19"/>
                    <a:pt x="61" y="19"/>
                    <a:pt x="61" y="19"/>
                  </a:cubicBezTo>
                  <a:close/>
                  <a:moveTo>
                    <a:pt x="87" y="33"/>
                  </a:moveTo>
                  <a:cubicBezTo>
                    <a:pt x="84" y="35"/>
                    <a:pt x="81" y="32"/>
                    <a:pt x="83" y="29"/>
                  </a:cubicBezTo>
                  <a:cubicBezTo>
                    <a:pt x="92" y="18"/>
                    <a:pt x="92" y="18"/>
                    <a:pt x="92" y="18"/>
                  </a:cubicBezTo>
                  <a:cubicBezTo>
                    <a:pt x="96" y="14"/>
                    <a:pt x="102" y="20"/>
                    <a:pt x="98" y="24"/>
                  </a:cubicBezTo>
                  <a:cubicBezTo>
                    <a:pt x="87" y="33"/>
                    <a:pt x="87" y="33"/>
                    <a:pt x="87" y="33"/>
                  </a:cubicBezTo>
                  <a:close/>
                  <a:moveTo>
                    <a:pt x="29" y="33"/>
                  </a:moveTo>
                  <a:cubicBezTo>
                    <a:pt x="32" y="35"/>
                    <a:pt x="35" y="32"/>
                    <a:pt x="32" y="29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0" y="14"/>
                    <a:pt x="14" y="20"/>
                    <a:pt x="18" y="24"/>
                  </a:cubicBezTo>
                  <a:cubicBezTo>
                    <a:pt x="29" y="33"/>
                    <a:pt x="29" y="33"/>
                    <a:pt x="29" y="33"/>
                  </a:cubicBezTo>
                  <a:close/>
                  <a:moveTo>
                    <a:pt x="96" y="61"/>
                  </a:moveTo>
                  <a:cubicBezTo>
                    <a:pt x="93" y="60"/>
                    <a:pt x="93" y="56"/>
                    <a:pt x="96" y="55"/>
                  </a:cubicBezTo>
                  <a:cubicBezTo>
                    <a:pt x="111" y="54"/>
                    <a:pt x="111" y="54"/>
                    <a:pt x="111" y="54"/>
                  </a:cubicBezTo>
                  <a:cubicBezTo>
                    <a:pt x="116" y="53"/>
                    <a:pt x="116" y="63"/>
                    <a:pt x="111" y="62"/>
                  </a:cubicBezTo>
                  <a:cubicBezTo>
                    <a:pt x="96" y="61"/>
                    <a:pt x="96" y="61"/>
                    <a:pt x="96" y="61"/>
                  </a:cubicBezTo>
                  <a:close/>
                  <a:moveTo>
                    <a:pt x="19" y="61"/>
                  </a:moveTo>
                  <a:cubicBezTo>
                    <a:pt x="23" y="60"/>
                    <a:pt x="23" y="56"/>
                    <a:pt x="19" y="55"/>
                  </a:cubicBezTo>
                  <a:cubicBezTo>
                    <a:pt x="5" y="54"/>
                    <a:pt x="5" y="54"/>
                    <a:pt x="5" y="54"/>
                  </a:cubicBezTo>
                  <a:cubicBezTo>
                    <a:pt x="0" y="53"/>
                    <a:pt x="0" y="63"/>
                    <a:pt x="5" y="62"/>
                  </a:cubicBezTo>
                  <a:cubicBezTo>
                    <a:pt x="19" y="61"/>
                    <a:pt x="19" y="61"/>
                    <a:pt x="19" y="61"/>
                  </a:cubicBezTo>
                  <a:close/>
                  <a:moveTo>
                    <a:pt x="83" y="87"/>
                  </a:moveTo>
                  <a:cubicBezTo>
                    <a:pt x="80" y="84"/>
                    <a:pt x="84" y="81"/>
                    <a:pt x="87" y="83"/>
                  </a:cubicBezTo>
                  <a:cubicBezTo>
                    <a:pt x="98" y="92"/>
                    <a:pt x="98" y="92"/>
                    <a:pt x="98" y="92"/>
                  </a:cubicBezTo>
                  <a:cubicBezTo>
                    <a:pt x="102" y="95"/>
                    <a:pt x="95" y="102"/>
                    <a:pt x="92" y="98"/>
                  </a:cubicBezTo>
                  <a:cubicBezTo>
                    <a:pt x="83" y="87"/>
                    <a:pt x="83" y="87"/>
                    <a:pt x="83" y="87"/>
                  </a:cubicBezTo>
                  <a:close/>
                  <a:moveTo>
                    <a:pt x="33" y="87"/>
                  </a:moveTo>
                  <a:cubicBezTo>
                    <a:pt x="35" y="84"/>
                    <a:pt x="32" y="81"/>
                    <a:pt x="29" y="83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4" y="95"/>
                    <a:pt x="21" y="102"/>
                    <a:pt x="24" y="98"/>
                  </a:cubicBezTo>
                  <a:cubicBezTo>
                    <a:pt x="33" y="87"/>
                    <a:pt x="33" y="87"/>
                    <a:pt x="33" y="8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Freeform 56">
              <a:extLst>
                <a:ext uri="{FF2B5EF4-FFF2-40B4-BE49-F238E27FC236}">
                  <a16:creationId xmlns:a16="http://schemas.microsoft.com/office/drawing/2014/main" xmlns="" id="{C299B54B-0CB1-47F9-8693-EB18C936E5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5275" y="3035301"/>
              <a:ext cx="433388" cy="547688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107" y="10"/>
                </a:cxn>
                <a:cxn ang="0">
                  <a:pos x="121" y="28"/>
                </a:cxn>
                <a:cxn ang="0">
                  <a:pos x="120" y="52"/>
                </a:cxn>
                <a:cxn ang="0">
                  <a:pos x="120" y="52"/>
                </a:cxn>
                <a:cxn ang="0">
                  <a:pos x="124" y="54"/>
                </a:cxn>
                <a:cxn ang="0">
                  <a:pos x="124" y="63"/>
                </a:cxn>
                <a:cxn ang="0">
                  <a:pos x="118" y="69"/>
                </a:cxn>
                <a:cxn ang="0">
                  <a:pos x="114" y="71"/>
                </a:cxn>
                <a:cxn ang="0">
                  <a:pos x="81" y="103"/>
                </a:cxn>
                <a:cxn ang="0">
                  <a:pos x="48" y="71"/>
                </a:cxn>
                <a:cxn ang="0">
                  <a:pos x="45" y="69"/>
                </a:cxn>
                <a:cxn ang="0">
                  <a:pos x="39" y="63"/>
                </a:cxn>
                <a:cxn ang="0">
                  <a:pos x="38" y="54"/>
                </a:cxn>
                <a:cxn ang="0">
                  <a:pos x="43" y="52"/>
                </a:cxn>
                <a:cxn ang="0">
                  <a:pos x="42" y="28"/>
                </a:cxn>
                <a:cxn ang="0">
                  <a:pos x="56" y="10"/>
                </a:cxn>
                <a:cxn ang="0">
                  <a:pos x="56" y="10"/>
                </a:cxn>
                <a:cxn ang="0">
                  <a:pos x="56" y="10"/>
                </a:cxn>
                <a:cxn ang="0">
                  <a:pos x="56" y="9"/>
                </a:cxn>
                <a:cxn ang="0">
                  <a:pos x="56" y="9"/>
                </a:cxn>
                <a:cxn ang="0">
                  <a:pos x="76" y="0"/>
                </a:cxn>
                <a:cxn ang="0">
                  <a:pos x="81" y="0"/>
                </a:cxn>
                <a:cxn ang="0">
                  <a:pos x="87" y="0"/>
                </a:cxn>
                <a:cxn ang="0">
                  <a:pos x="81" y="117"/>
                </a:cxn>
                <a:cxn ang="0">
                  <a:pos x="73" y="122"/>
                </a:cxn>
                <a:cxn ang="0">
                  <a:pos x="76" y="132"/>
                </a:cxn>
                <a:cxn ang="0">
                  <a:pos x="69" y="172"/>
                </a:cxn>
                <a:cxn ang="0">
                  <a:pos x="49" y="109"/>
                </a:cxn>
                <a:cxn ang="0">
                  <a:pos x="11" y="130"/>
                </a:cxn>
                <a:cxn ang="0">
                  <a:pos x="0" y="198"/>
                </a:cxn>
                <a:cxn ang="0">
                  <a:pos x="2" y="203"/>
                </a:cxn>
                <a:cxn ang="0">
                  <a:pos x="6" y="205"/>
                </a:cxn>
                <a:cxn ang="0">
                  <a:pos x="156" y="205"/>
                </a:cxn>
                <a:cxn ang="0">
                  <a:pos x="161" y="203"/>
                </a:cxn>
                <a:cxn ang="0">
                  <a:pos x="163" y="198"/>
                </a:cxn>
                <a:cxn ang="0">
                  <a:pos x="152" y="130"/>
                </a:cxn>
                <a:cxn ang="0">
                  <a:pos x="114" y="109"/>
                </a:cxn>
                <a:cxn ang="0">
                  <a:pos x="93" y="172"/>
                </a:cxn>
                <a:cxn ang="0">
                  <a:pos x="87" y="132"/>
                </a:cxn>
                <a:cxn ang="0">
                  <a:pos x="90" y="122"/>
                </a:cxn>
                <a:cxn ang="0">
                  <a:pos x="81" y="117"/>
                </a:cxn>
              </a:cxnLst>
              <a:rect l="0" t="0" r="r" b="b"/>
              <a:pathLst>
                <a:path w="163" h="205">
                  <a:moveTo>
                    <a:pt x="87" y="0"/>
                  </a:moveTo>
                  <a:cubicBezTo>
                    <a:pt x="95" y="2"/>
                    <a:pt x="102" y="5"/>
                    <a:pt x="107" y="10"/>
                  </a:cubicBezTo>
                  <a:cubicBezTo>
                    <a:pt x="113" y="15"/>
                    <a:pt x="119" y="18"/>
                    <a:pt x="121" y="28"/>
                  </a:cubicBezTo>
                  <a:cubicBezTo>
                    <a:pt x="123" y="36"/>
                    <a:pt x="121" y="45"/>
                    <a:pt x="120" y="52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22" y="52"/>
                    <a:pt x="124" y="52"/>
                    <a:pt x="124" y="54"/>
                  </a:cubicBezTo>
                  <a:cubicBezTo>
                    <a:pt x="125" y="57"/>
                    <a:pt x="125" y="60"/>
                    <a:pt x="124" y="63"/>
                  </a:cubicBezTo>
                  <a:cubicBezTo>
                    <a:pt x="123" y="65"/>
                    <a:pt x="120" y="67"/>
                    <a:pt x="118" y="69"/>
                  </a:cubicBezTo>
                  <a:cubicBezTo>
                    <a:pt x="117" y="70"/>
                    <a:pt x="116" y="71"/>
                    <a:pt x="114" y="71"/>
                  </a:cubicBezTo>
                  <a:cubicBezTo>
                    <a:pt x="108" y="88"/>
                    <a:pt x="96" y="103"/>
                    <a:pt x="81" y="103"/>
                  </a:cubicBezTo>
                  <a:cubicBezTo>
                    <a:pt x="67" y="103"/>
                    <a:pt x="55" y="88"/>
                    <a:pt x="48" y="71"/>
                  </a:cubicBezTo>
                  <a:cubicBezTo>
                    <a:pt x="47" y="71"/>
                    <a:pt x="46" y="70"/>
                    <a:pt x="45" y="69"/>
                  </a:cubicBezTo>
                  <a:cubicBezTo>
                    <a:pt x="43" y="67"/>
                    <a:pt x="39" y="65"/>
                    <a:pt x="39" y="63"/>
                  </a:cubicBezTo>
                  <a:cubicBezTo>
                    <a:pt x="38" y="60"/>
                    <a:pt x="37" y="57"/>
                    <a:pt x="38" y="54"/>
                  </a:cubicBezTo>
                  <a:cubicBezTo>
                    <a:pt x="39" y="52"/>
                    <a:pt x="41" y="52"/>
                    <a:pt x="43" y="52"/>
                  </a:cubicBezTo>
                  <a:cubicBezTo>
                    <a:pt x="41" y="45"/>
                    <a:pt x="40" y="36"/>
                    <a:pt x="42" y="28"/>
                  </a:cubicBezTo>
                  <a:cubicBezTo>
                    <a:pt x="44" y="18"/>
                    <a:pt x="50" y="15"/>
                    <a:pt x="56" y="10"/>
                  </a:cubicBezTo>
                  <a:cubicBezTo>
                    <a:pt x="56" y="10"/>
                    <a:pt x="56" y="10"/>
                    <a:pt x="56" y="10"/>
                  </a:cubicBezTo>
                  <a:cubicBezTo>
                    <a:pt x="56" y="10"/>
                    <a:pt x="56" y="10"/>
                    <a:pt x="56" y="10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62" y="5"/>
                    <a:pt x="68" y="1"/>
                    <a:pt x="76" y="0"/>
                  </a:cubicBezTo>
                  <a:cubicBezTo>
                    <a:pt x="77" y="0"/>
                    <a:pt x="79" y="0"/>
                    <a:pt x="81" y="0"/>
                  </a:cubicBezTo>
                  <a:cubicBezTo>
                    <a:pt x="84" y="0"/>
                    <a:pt x="85" y="0"/>
                    <a:pt x="87" y="0"/>
                  </a:cubicBezTo>
                  <a:close/>
                  <a:moveTo>
                    <a:pt x="81" y="117"/>
                  </a:moveTo>
                  <a:cubicBezTo>
                    <a:pt x="73" y="122"/>
                    <a:pt x="73" y="122"/>
                    <a:pt x="73" y="122"/>
                  </a:cubicBezTo>
                  <a:cubicBezTo>
                    <a:pt x="76" y="132"/>
                    <a:pt x="76" y="132"/>
                    <a:pt x="76" y="132"/>
                  </a:cubicBezTo>
                  <a:cubicBezTo>
                    <a:pt x="69" y="172"/>
                    <a:pt x="69" y="172"/>
                    <a:pt x="69" y="172"/>
                  </a:cubicBezTo>
                  <a:cubicBezTo>
                    <a:pt x="61" y="155"/>
                    <a:pt x="54" y="127"/>
                    <a:pt x="49" y="109"/>
                  </a:cubicBezTo>
                  <a:cubicBezTo>
                    <a:pt x="36" y="115"/>
                    <a:pt x="17" y="116"/>
                    <a:pt x="11" y="130"/>
                  </a:cubicBezTo>
                  <a:cubicBezTo>
                    <a:pt x="4" y="143"/>
                    <a:pt x="1" y="174"/>
                    <a:pt x="0" y="198"/>
                  </a:cubicBezTo>
                  <a:cubicBezTo>
                    <a:pt x="0" y="200"/>
                    <a:pt x="0" y="201"/>
                    <a:pt x="2" y="203"/>
                  </a:cubicBezTo>
                  <a:cubicBezTo>
                    <a:pt x="3" y="204"/>
                    <a:pt x="5" y="205"/>
                    <a:pt x="6" y="205"/>
                  </a:cubicBezTo>
                  <a:cubicBezTo>
                    <a:pt x="156" y="205"/>
                    <a:pt x="156" y="205"/>
                    <a:pt x="156" y="205"/>
                  </a:cubicBezTo>
                  <a:cubicBezTo>
                    <a:pt x="158" y="205"/>
                    <a:pt x="160" y="204"/>
                    <a:pt x="161" y="203"/>
                  </a:cubicBezTo>
                  <a:cubicBezTo>
                    <a:pt x="162" y="201"/>
                    <a:pt x="163" y="200"/>
                    <a:pt x="163" y="198"/>
                  </a:cubicBezTo>
                  <a:cubicBezTo>
                    <a:pt x="162" y="174"/>
                    <a:pt x="159" y="143"/>
                    <a:pt x="152" y="130"/>
                  </a:cubicBezTo>
                  <a:cubicBezTo>
                    <a:pt x="145" y="116"/>
                    <a:pt x="127" y="115"/>
                    <a:pt x="114" y="109"/>
                  </a:cubicBezTo>
                  <a:cubicBezTo>
                    <a:pt x="109" y="127"/>
                    <a:pt x="102" y="155"/>
                    <a:pt x="93" y="17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90" y="122"/>
                    <a:pt x="90" y="122"/>
                    <a:pt x="90" y="122"/>
                  </a:cubicBezTo>
                  <a:cubicBezTo>
                    <a:pt x="81" y="117"/>
                    <a:pt x="81" y="117"/>
                    <a:pt x="81" y="11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38" name="Group 101">
            <a:extLst>
              <a:ext uri="{FF2B5EF4-FFF2-40B4-BE49-F238E27FC236}">
                <a16:creationId xmlns:a16="http://schemas.microsoft.com/office/drawing/2014/main" xmlns="" id="{D3801C0F-32A9-4E8C-9653-99E02525FEA9}"/>
              </a:ext>
            </a:extLst>
          </p:cNvPr>
          <p:cNvGrpSpPr>
            <a:grpSpLocks noChangeAspect="1"/>
          </p:cNvGrpSpPr>
          <p:nvPr/>
        </p:nvGrpSpPr>
        <p:grpSpPr>
          <a:xfrm>
            <a:off x="727619" y="2967768"/>
            <a:ext cx="364960" cy="331661"/>
            <a:chOff x="6557963" y="3495675"/>
            <a:chExt cx="869950" cy="790575"/>
          </a:xfrm>
          <a:solidFill>
            <a:schemeClr val="bg1"/>
          </a:solidFill>
        </p:grpSpPr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xmlns="" id="{5195DE18-D802-4553-B1E1-1810867D7A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7988" y="3987800"/>
              <a:ext cx="88900" cy="298450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188"/>
                </a:cxn>
                <a:cxn ang="0">
                  <a:pos x="56" y="188"/>
                </a:cxn>
                <a:cxn ang="0">
                  <a:pos x="56" y="22"/>
                </a:cxn>
                <a:cxn ang="0">
                  <a:pos x="34" y="0"/>
                </a:cxn>
                <a:cxn ang="0">
                  <a:pos x="0" y="34"/>
                </a:cxn>
              </a:cxnLst>
              <a:rect l="0" t="0" r="r" b="b"/>
              <a:pathLst>
                <a:path w="56" h="188">
                  <a:moveTo>
                    <a:pt x="0" y="34"/>
                  </a:moveTo>
                  <a:lnTo>
                    <a:pt x="0" y="188"/>
                  </a:lnTo>
                  <a:lnTo>
                    <a:pt x="56" y="188"/>
                  </a:lnTo>
                  <a:lnTo>
                    <a:pt x="56" y="22"/>
                  </a:lnTo>
                  <a:lnTo>
                    <a:pt x="34" y="0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xmlns="" id="{C020F9C6-F131-4DFF-93FB-EE1C2FD77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9563" y="4083050"/>
              <a:ext cx="57150" cy="203200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36" y="128"/>
                </a:cxn>
                <a:cxn ang="0">
                  <a:pos x="36" y="0"/>
                </a:cxn>
                <a:cxn ang="0">
                  <a:pos x="0" y="34"/>
                </a:cxn>
                <a:cxn ang="0">
                  <a:pos x="0" y="128"/>
                </a:cxn>
              </a:cxnLst>
              <a:rect l="0" t="0" r="r" b="b"/>
              <a:pathLst>
                <a:path w="36" h="128">
                  <a:moveTo>
                    <a:pt x="0" y="128"/>
                  </a:moveTo>
                  <a:lnTo>
                    <a:pt x="36" y="128"/>
                  </a:lnTo>
                  <a:lnTo>
                    <a:pt x="36" y="0"/>
                  </a:lnTo>
                  <a:lnTo>
                    <a:pt x="0" y="34"/>
                  </a:lnTo>
                  <a:lnTo>
                    <a:pt x="0" y="1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xmlns="" id="{238718F2-57F4-4A65-BCCF-5A7270A69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8988" y="3686175"/>
              <a:ext cx="187325" cy="600075"/>
            </a:xfrm>
            <a:custGeom>
              <a:avLst/>
              <a:gdLst/>
              <a:ahLst/>
              <a:cxnLst>
                <a:cxn ang="0">
                  <a:pos x="0" y="378"/>
                </a:cxn>
                <a:cxn ang="0">
                  <a:pos x="118" y="378"/>
                </a:cxn>
                <a:cxn ang="0">
                  <a:pos x="118" y="0"/>
                </a:cxn>
                <a:cxn ang="0">
                  <a:pos x="0" y="118"/>
                </a:cxn>
                <a:cxn ang="0">
                  <a:pos x="0" y="378"/>
                </a:cxn>
              </a:cxnLst>
              <a:rect l="0" t="0" r="r" b="b"/>
              <a:pathLst>
                <a:path w="118" h="378">
                  <a:moveTo>
                    <a:pt x="0" y="378"/>
                  </a:moveTo>
                  <a:lnTo>
                    <a:pt x="118" y="378"/>
                  </a:lnTo>
                  <a:lnTo>
                    <a:pt x="118" y="0"/>
                  </a:lnTo>
                  <a:lnTo>
                    <a:pt x="0" y="118"/>
                  </a:lnTo>
                  <a:lnTo>
                    <a:pt x="0" y="3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xmlns="" id="{80A0BFB0-AA96-4545-A8A4-EC889F5A4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6588" y="3924300"/>
              <a:ext cx="111125" cy="361950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0" y="228"/>
                </a:cxn>
                <a:cxn ang="0">
                  <a:pos x="70" y="228"/>
                </a:cxn>
                <a:cxn ang="0">
                  <a:pos x="70" y="0"/>
                </a:cxn>
                <a:cxn ang="0">
                  <a:pos x="64" y="0"/>
                </a:cxn>
                <a:cxn ang="0">
                  <a:pos x="0" y="64"/>
                </a:cxn>
              </a:cxnLst>
              <a:rect l="0" t="0" r="r" b="b"/>
              <a:pathLst>
                <a:path w="70" h="228">
                  <a:moveTo>
                    <a:pt x="0" y="64"/>
                  </a:moveTo>
                  <a:lnTo>
                    <a:pt x="0" y="228"/>
                  </a:lnTo>
                  <a:lnTo>
                    <a:pt x="70" y="228"/>
                  </a:lnTo>
                  <a:lnTo>
                    <a:pt x="70" y="0"/>
                  </a:lnTo>
                  <a:lnTo>
                    <a:pt x="64" y="0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5">
              <a:extLst>
                <a:ext uri="{FF2B5EF4-FFF2-40B4-BE49-F238E27FC236}">
                  <a16:creationId xmlns:a16="http://schemas.microsoft.com/office/drawing/2014/main" xmlns="" id="{DAD33276-8ABE-4D51-A2E9-F86CDBB43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8163" y="4064000"/>
              <a:ext cx="57150" cy="222250"/>
            </a:xfrm>
            <a:custGeom>
              <a:avLst/>
              <a:gdLst/>
              <a:ahLst/>
              <a:cxnLst>
                <a:cxn ang="0">
                  <a:pos x="18" y="20"/>
                </a:cxn>
                <a:cxn ang="0">
                  <a:pos x="6" y="8"/>
                </a:cxn>
                <a:cxn ang="0">
                  <a:pos x="0" y="0"/>
                </a:cxn>
                <a:cxn ang="0">
                  <a:pos x="0" y="140"/>
                </a:cxn>
                <a:cxn ang="0">
                  <a:pos x="36" y="140"/>
                </a:cxn>
                <a:cxn ang="0">
                  <a:pos x="36" y="2"/>
                </a:cxn>
                <a:cxn ang="0">
                  <a:pos x="30" y="8"/>
                </a:cxn>
                <a:cxn ang="0">
                  <a:pos x="18" y="20"/>
                </a:cxn>
              </a:cxnLst>
              <a:rect l="0" t="0" r="r" b="b"/>
              <a:pathLst>
                <a:path w="36" h="140">
                  <a:moveTo>
                    <a:pt x="18" y="20"/>
                  </a:moveTo>
                  <a:lnTo>
                    <a:pt x="6" y="8"/>
                  </a:lnTo>
                  <a:lnTo>
                    <a:pt x="0" y="0"/>
                  </a:lnTo>
                  <a:lnTo>
                    <a:pt x="0" y="140"/>
                  </a:lnTo>
                  <a:lnTo>
                    <a:pt x="36" y="140"/>
                  </a:lnTo>
                  <a:lnTo>
                    <a:pt x="36" y="2"/>
                  </a:lnTo>
                  <a:lnTo>
                    <a:pt x="30" y="8"/>
                  </a:lnTo>
                  <a:lnTo>
                    <a:pt x="18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6">
              <a:extLst>
                <a:ext uri="{FF2B5EF4-FFF2-40B4-BE49-F238E27FC236}">
                  <a16:creationId xmlns:a16="http://schemas.microsoft.com/office/drawing/2014/main" xmlns="" id="{A634476A-CC4A-4AFA-A257-9CB855039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7963" y="3495675"/>
              <a:ext cx="869950" cy="654050"/>
            </a:xfrm>
            <a:custGeom>
              <a:avLst/>
              <a:gdLst/>
              <a:ahLst/>
              <a:cxnLst>
                <a:cxn ang="0">
                  <a:pos x="526" y="20"/>
                </a:cxn>
                <a:cxn ang="0">
                  <a:pos x="404" y="0"/>
                </a:cxn>
                <a:cxn ang="0">
                  <a:pos x="460" y="56"/>
                </a:cxn>
                <a:cxn ang="0">
                  <a:pos x="226" y="290"/>
                </a:cxn>
                <a:cxn ang="0">
                  <a:pos x="160" y="224"/>
                </a:cxn>
                <a:cxn ang="0">
                  <a:pos x="0" y="382"/>
                </a:cxn>
                <a:cxn ang="0">
                  <a:pos x="32" y="412"/>
                </a:cxn>
                <a:cxn ang="0">
                  <a:pos x="160" y="286"/>
                </a:cxn>
                <a:cxn ang="0">
                  <a:pos x="196" y="322"/>
                </a:cxn>
                <a:cxn ang="0">
                  <a:pos x="196" y="322"/>
                </a:cxn>
                <a:cxn ang="0">
                  <a:pos x="226" y="352"/>
                </a:cxn>
                <a:cxn ang="0">
                  <a:pos x="226" y="352"/>
                </a:cxn>
                <a:cxn ang="0">
                  <a:pos x="258" y="322"/>
                </a:cxn>
                <a:cxn ang="0">
                  <a:pos x="492" y="88"/>
                </a:cxn>
                <a:cxn ang="0">
                  <a:pos x="548" y="144"/>
                </a:cxn>
                <a:cxn ang="0">
                  <a:pos x="526" y="20"/>
                </a:cxn>
              </a:cxnLst>
              <a:rect l="0" t="0" r="r" b="b"/>
              <a:pathLst>
                <a:path w="548" h="412">
                  <a:moveTo>
                    <a:pt x="526" y="20"/>
                  </a:moveTo>
                  <a:lnTo>
                    <a:pt x="404" y="0"/>
                  </a:lnTo>
                  <a:lnTo>
                    <a:pt x="460" y="56"/>
                  </a:lnTo>
                  <a:lnTo>
                    <a:pt x="226" y="290"/>
                  </a:lnTo>
                  <a:lnTo>
                    <a:pt x="160" y="224"/>
                  </a:lnTo>
                  <a:lnTo>
                    <a:pt x="0" y="382"/>
                  </a:lnTo>
                  <a:lnTo>
                    <a:pt x="32" y="412"/>
                  </a:lnTo>
                  <a:lnTo>
                    <a:pt x="160" y="286"/>
                  </a:lnTo>
                  <a:lnTo>
                    <a:pt x="196" y="322"/>
                  </a:lnTo>
                  <a:lnTo>
                    <a:pt x="196" y="322"/>
                  </a:lnTo>
                  <a:lnTo>
                    <a:pt x="226" y="352"/>
                  </a:lnTo>
                  <a:lnTo>
                    <a:pt x="226" y="352"/>
                  </a:lnTo>
                  <a:lnTo>
                    <a:pt x="258" y="322"/>
                  </a:lnTo>
                  <a:lnTo>
                    <a:pt x="492" y="88"/>
                  </a:lnTo>
                  <a:lnTo>
                    <a:pt x="548" y="144"/>
                  </a:lnTo>
                  <a:lnTo>
                    <a:pt x="526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22" name="Group 106">
            <a:extLst>
              <a:ext uri="{FF2B5EF4-FFF2-40B4-BE49-F238E27FC236}">
                <a16:creationId xmlns:a16="http://schemas.microsoft.com/office/drawing/2014/main" xmlns="" id="{7E6083AF-4D29-42E6-9E9A-EF797055C014}"/>
              </a:ext>
            </a:extLst>
          </p:cNvPr>
          <p:cNvGrpSpPr>
            <a:grpSpLocks noChangeAspect="1"/>
          </p:cNvGrpSpPr>
          <p:nvPr/>
        </p:nvGrpSpPr>
        <p:grpSpPr>
          <a:xfrm>
            <a:off x="738205" y="1632691"/>
            <a:ext cx="282990" cy="287411"/>
            <a:chOff x="1784350" y="4652963"/>
            <a:chExt cx="812800" cy="825500"/>
          </a:xfrm>
          <a:solidFill>
            <a:schemeClr val="bg1"/>
          </a:solidFill>
        </p:grpSpPr>
        <p:sp>
          <p:nvSpPr>
            <p:cNvPr id="23" name="Freeform 26">
              <a:extLst>
                <a:ext uri="{FF2B5EF4-FFF2-40B4-BE49-F238E27FC236}">
                  <a16:creationId xmlns:a16="http://schemas.microsoft.com/office/drawing/2014/main" xmlns="" id="{83DF42B8-4572-49DA-A55D-010FFD1D67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2800" y="4652963"/>
              <a:ext cx="514350" cy="539750"/>
            </a:xfrm>
            <a:custGeom>
              <a:avLst/>
              <a:gdLst/>
              <a:ahLst/>
              <a:cxnLst>
                <a:cxn ang="0">
                  <a:pos x="164" y="0"/>
                </a:cxn>
                <a:cxn ang="0">
                  <a:pos x="132" y="2"/>
                </a:cxn>
                <a:cxn ang="0">
                  <a:pos x="102" y="12"/>
                </a:cxn>
                <a:cxn ang="0">
                  <a:pos x="74" y="26"/>
                </a:cxn>
                <a:cxn ang="0">
                  <a:pos x="50" y="46"/>
                </a:cxn>
                <a:cxn ang="0">
                  <a:pos x="32" y="70"/>
                </a:cxn>
                <a:cxn ang="0">
                  <a:pos x="16" y="96"/>
                </a:cxn>
                <a:cxn ang="0">
                  <a:pos x="8" y="126"/>
                </a:cxn>
                <a:cxn ang="0">
                  <a:pos x="4" y="158"/>
                </a:cxn>
                <a:cxn ang="0">
                  <a:pos x="4" y="174"/>
                </a:cxn>
                <a:cxn ang="0">
                  <a:pos x="10" y="202"/>
                </a:cxn>
                <a:cxn ang="0">
                  <a:pos x="20" y="228"/>
                </a:cxn>
                <a:cxn ang="0">
                  <a:pos x="42" y="262"/>
                </a:cxn>
                <a:cxn ang="0">
                  <a:pos x="36" y="340"/>
                </a:cxn>
                <a:cxn ang="0">
                  <a:pos x="82" y="294"/>
                </a:cxn>
                <a:cxn ang="0">
                  <a:pos x="120" y="312"/>
                </a:cxn>
                <a:cxn ang="0">
                  <a:pos x="164" y="318"/>
                </a:cxn>
                <a:cxn ang="0">
                  <a:pos x="180" y="318"/>
                </a:cxn>
                <a:cxn ang="0">
                  <a:pos x="212" y="310"/>
                </a:cxn>
                <a:cxn ang="0">
                  <a:pos x="240" y="298"/>
                </a:cxn>
                <a:cxn ang="0">
                  <a:pos x="266" y="282"/>
                </a:cxn>
                <a:cxn ang="0">
                  <a:pos x="288" y="260"/>
                </a:cxn>
                <a:cxn ang="0">
                  <a:pos x="304" y="234"/>
                </a:cxn>
                <a:cxn ang="0">
                  <a:pos x="316" y="206"/>
                </a:cxn>
                <a:cxn ang="0">
                  <a:pos x="322" y="174"/>
                </a:cxn>
                <a:cxn ang="0">
                  <a:pos x="324" y="158"/>
                </a:cxn>
                <a:cxn ang="0">
                  <a:pos x="320" y="126"/>
                </a:cxn>
                <a:cxn ang="0">
                  <a:pos x="312" y="96"/>
                </a:cxn>
                <a:cxn ang="0">
                  <a:pos x="296" y="70"/>
                </a:cxn>
                <a:cxn ang="0">
                  <a:pos x="276" y="46"/>
                </a:cxn>
                <a:cxn ang="0">
                  <a:pos x="254" y="26"/>
                </a:cxn>
                <a:cxn ang="0">
                  <a:pos x="226" y="12"/>
                </a:cxn>
                <a:cxn ang="0">
                  <a:pos x="196" y="2"/>
                </a:cxn>
                <a:cxn ang="0">
                  <a:pos x="164" y="0"/>
                </a:cxn>
                <a:cxn ang="0">
                  <a:pos x="164" y="272"/>
                </a:cxn>
                <a:cxn ang="0">
                  <a:pos x="140" y="270"/>
                </a:cxn>
                <a:cxn ang="0">
                  <a:pos x="100" y="254"/>
                </a:cxn>
                <a:cxn ang="0">
                  <a:pos x="70" y="222"/>
                </a:cxn>
                <a:cxn ang="0">
                  <a:pos x="52" y="182"/>
                </a:cxn>
                <a:cxn ang="0">
                  <a:pos x="50" y="158"/>
                </a:cxn>
                <a:cxn ang="0">
                  <a:pos x="58" y="114"/>
                </a:cxn>
                <a:cxn ang="0">
                  <a:pos x="84" y="78"/>
                </a:cxn>
                <a:cxn ang="0">
                  <a:pos x="120" y="54"/>
                </a:cxn>
                <a:cxn ang="0">
                  <a:pos x="164" y="44"/>
                </a:cxn>
                <a:cxn ang="0">
                  <a:pos x="186" y="48"/>
                </a:cxn>
                <a:cxn ang="0">
                  <a:pos x="228" y="64"/>
                </a:cxn>
                <a:cxn ang="0">
                  <a:pos x="258" y="94"/>
                </a:cxn>
                <a:cxn ang="0">
                  <a:pos x="276" y="136"/>
                </a:cxn>
                <a:cxn ang="0">
                  <a:pos x="278" y="158"/>
                </a:cxn>
                <a:cxn ang="0">
                  <a:pos x="270" y="202"/>
                </a:cxn>
                <a:cxn ang="0">
                  <a:pos x="244" y="240"/>
                </a:cxn>
                <a:cxn ang="0">
                  <a:pos x="208" y="264"/>
                </a:cxn>
                <a:cxn ang="0">
                  <a:pos x="164" y="272"/>
                </a:cxn>
              </a:cxnLst>
              <a:rect l="0" t="0" r="r" b="b"/>
              <a:pathLst>
                <a:path w="324" h="340">
                  <a:moveTo>
                    <a:pt x="164" y="0"/>
                  </a:moveTo>
                  <a:lnTo>
                    <a:pt x="164" y="0"/>
                  </a:lnTo>
                  <a:lnTo>
                    <a:pt x="148" y="0"/>
                  </a:lnTo>
                  <a:lnTo>
                    <a:pt x="132" y="2"/>
                  </a:lnTo>
                  <a:lnTo>
                    <a:pt x="116" y="6"/>
                  </a:lnTo>
                  <a:lnTo>
                    <a:pt x="102" y="12"/>
                  </a:lnTo>
                  <a:lnTo>
                    <a:pt x="88" y="18"/>
                  </a:lnTo>
                  <a:lnTo>
                    <a:pt x="74" y="26"/>
                  </a:lnTo>
                  <a:lnTo>
                    <a:pt x="62" y="36"/>
                  </a:lnTo>
                  <a:lnTo>
                    <a:pt x="50" y="46"/>
                  </a:lnTo>
                  <a:lnTo>
                    <a:pt x="40" y="58"/>
                  </a:lnTo>
                  <a:lnTo>
                    <a:pt x="32" y="70"/>
                  </a:lnTo>
                  <a:lnTo>
                    <a:pt x="24" y="82"/>
                  </a:lnTo>
                  <a:lnTo>
                    <a:pt x="16" y="96"/>
                  </a:lnTo>
                  <a:lnTo>
                    <a:pt x="12" y="112"/>
                  </a:lnTo>
                  <a:lnTo>
                    <a:pt x="8" y="126"/>
                  </a:lnTo>
                  <a:lnTo>
                    <a:pt x="4" y="142"/>
                  </a:lnTo>
                  <a:lnTo>
                    <a:pt x="4" y="158"/>
                  </a:lnTo>
                  <a:lnTo>
                    <a:pt x="4" y="158"/>
                  </a:lnTo>
                  <a:lnTo>
                    <a:pt x="4" y="174"/>
                  </a:lnTo>
                  <a:lnTo>
                    <a:pt x="6" y="188"/>
                  </a:lnTo>
                  <a:lnTo>
                    <a:pt x="10" y="202"/>
                  </a:lnTo>
                  <a:lnTo>
                    <a:pt x="14" y="214"/>
                  </a:lnTo>
                  <a:lnTo>
                    <a:pt x="20" y="228"/>
                  </a:lnTo>
                  <a:lnTo>
                    <a:pt x="26" y="240"/>
                  </a:lnTo>
                  <a:lnTo>
                    <a:pt x="42" y="262"/>
                  </a:lnTo>
                  <a:lnTo>
                    <a:pt x="0" y="302"/>
                  </a:lnTo>
                  <a:lnTo>
                    <a:pt x="36" y="340"/>
                  </a:lnTo>
                  <a:lnTo>
                    <a:pt x="82" y="294"/>
                  </a:lnTo>
                  <a:lnTo>
                    <a:pt x="82" y="294"/>
                  </a:lnTo>
                  <a:lnTo>
                    <a:pt x="100" y="304"/>
                  </a:lnTo>
                  <a:lnTo>
                    <a:pt x="120" y="312"/>
                  </a:lnTo>
                  <a:lnTo>
                    <a:pt x="142" y="316"/>
                  </a:lnTo>
                  <a:lnTo>
                    <a:pt x="164" y="318"/>
                  </a:lnTo>
                  <a:lnTo>
                    <a:pt x="164" y="318"/>
                  </a:lnTo>
                  <a:lnTo>
                    <a:pt x="180" y="318"/>
                  </a:lnTo>
                  <a:lnTo>
                    <a:pt x="196" y="314"/>
                  </a:lnTo>
                  <a:lnTo>
                    <a:pt x="212" y="310"/>
                  </a:lnTo>
                  <a:lnTo>
                    <a:pt x="226" y="306"/>
                  </a:lnTo>
                  <a:lnTo>
                    <a:pt x="240" y="298"/>
                  </a:lnTo>
                  <a:lnTo>
                    <a:pt x="254" y="290"/>
                  </a:lnTo>
                  <a:lnTo>
                    <a:pt x="266" y="282"/>
                  </a:lnTo>
                  <a:lnTo>
                    <a:pt x="276" y="272"/>
                  </a:lnTo>
                  <a:lnTo>
                    <a:pt x="288" y="260"/>
                  </a:lnTo>
                  <a:lnTo>
                    <a:pt x="296" y="248"/>
                  </a:lnTo>
                  <a:lnTo>
                    <a:pt x="304" y="234"/>
                  </a:lnTo>
                  <a:lnTo>
                    <a:pt x="312" y="220"/>
                  </a:lnTo>
                  <a:lnTo>
                    <a:pt x="316" y="206"/>
                  </a:lnTo>
                  <a:lnTo>
                    <a:pt x="320" y="190"/>
                  </a:lnTo>
                  <a:lnTo>
                    <a:pt x="322" y="174"/>
                  </a:lnTo>
                  <a:lnTo>
                    <a:pt x="324" y="158"/>
                  </a:lnTo>
                  <a:lnTo>
                    <a:pt x="324" y="158"/>
                  </a:lnTo>
                  <a:lnTo>
                    <a:pt x="322" y="142"/>
                  </a:lnTo>
                  <a:lnTo>
                    <a:pt x="320" y="126"/>
                  </a:lnTo>
                  <a:lnTo>
                    <a:pt x="316" y="112"/>
                  </a:lnTo>
                  <a:lnTo>
                    <a:pt x="312" y="96"/>
                  </a:lnTo>
                  <a:lnTo>
                    <a:pt x="304" y="82"/>
                  </a:lnTo>
                  <a:lnTo>
                    <a:pt x="296" y="70"/>
                  </a:lnTo>
                  <a:lnTo>
                    <a:pt x="288" y="58"/>
                  </a:lnTo>
                  <a:lnTo>
                    <a:pt x="276" y="46"/>
                  </a:lnTo>
                  <a:lnTo>
                    <a:pt x="266" y="36"/>
                  </a:lnTo>
                  <a:lnTo>
                    <a:pt x="254" y="26"/>
                  </a:lnTo>
                  <a:lnTo>
                    <a:pt x="240" y="18"/>
                  </a:lnTo>
                  <a:lnTo>
                    <a:pt x="226" y="12"/>
                  </a:lnTo>
                  <a:lnTo>
                    <a:pt x="212" y="6"/>
                  </a:lnTo>
                  <a:lnTo>
                    <a:pt x="196" y="2"/>
                  </a:lnTo>
                  <a:lnTo>
                    <a:pt x="180" y="0"/>
                  </a:lnTo>
                  <a:lnTo>
                    <a:pt x="164" y="0"/>
                  </a:lnTo>
                  <a:lnTo>
                    <a:pt x="164" y="0"/>
                  </a:lnTo>
                  <a:close/>
                  <a:moveTo>
                    <a:pt x="164" y="272"/>
                  </a:moveTo>
                  <a:lnTo>
                    <a:pt x="164" y="272"/>
                  </a:lnTo>
                  <a:lnTo>
                    <a:pt x="140" y="270"/>
                  </a:lnTo>
                  <a:lnTo>
                    <a:pt x="120" y="264"/>
                  </a:lnTo>
                  <a:lnTo>
                    <a:pt x="100" y="254"/>
                  </a:lnTo>
                  <a:lnTo>
                    <a:pt x="84" y="240"/>
                  </a:lnTo>
                  <a:lnTo>
                    <a:pt x="70" y="222"/>
                  </a:lnTo>
                  <a:lnTo>
                    <a:pt x="58" y="202"/>
                  </a:lnTo>
                  <a:lnTo>
                    <a:pt x="52" y="182"/>
                  </a:lnTo>
                  <a:lnTo>
                    <a:pt x="50" y="158"/>
                  </a:lnTo>
                  <a:lnTo>
                    <a:pt x="50" y="158"/>
                  </a:lnTo>
                  <a:lnTo>
                    <a:pt x="52" y="136"/>
                  </a:lnTo>
                  <a:lnTo>
                    <a:pt x="58" y="114"/>
                  </a:lnTo>
                  <a:lnTo>
                    <a:pt x="70" y="94"/>
                  </a:lnTo>
                  <a:lnTo>
                    <a:pt x="84" y="78"/>
                  </a:lnTo>
                  <a:lnTo>
                    <a:pt x="100" y="64"/>
                  </a:lnTo>
                  <a:lnTo>
                    <a:pt x="120" y="54"/>
                  </a:lnTo>
                  <a:lnTo>
                    <a:pt x="140" y="48"/>
                  </a:lnTo>
                  <a:lnTo>
                    <a:pt x="164" y="44"/>
                  </a:lnTo>
                  <a:lnTo>
                    <a:pt x="164" y="44"/>
                  </a:lnTo>
                  <a:lnTo>
                    <a:pt x="186" y="48"/>
                  </a:lnTo>
                  <a:lnTo>
                    <a:pt x="208" y="54"/>
                  </a:lnTo>
                  <a:lnTo>
                    <a:pt x="228" y="64"/>
                  </a:lnTo>
                  <a:lnTo>
                    <a:pt x="244" y="78"/>
                  </a:lnTo>
                  <a:lnTo>
                    <a:pt x="258" y="94"/>
                  </a:lnTo>
                  <a:lnTo>
                    <a:pt x="270" y="114"/>
                  </a:lnTo>
                  <a:lnTo>
                    <a:pt x="276" y="136"/>
                  </a:lnTo>
                  <a:lnTo>
                    <a:pt x="278" y="158"/>
                  </a:lnTo>
                  <a:lnTo>
                    <a:pt x="278" y="158"/>
                  </a:lnTo>
                  <a:lnTo>
                    <a:pt x="276" y="182"/>
                  </a:lnTo>
                  <a:lnTo>
                    <a:pt x="270" y="202"/>
                  </a:lnTo>
                  <a:lnTo>
                    <a:pt x="258" y="222"/>
                  </a:lnTo>
                  <a:lnTo>
                    <a:pt x="244" y="240"/>
                  </a:lnTo>
                  <a:lnTo>
                    <a:pt x="228" y="254"/>
                  </a:lnTo>
                  <a:lnTo>
                    <a:pt x="208" y="264"/>
                  </a:lnTo>
                  <a:lnTo>
                    <a:pt x="186" y="270"/>
                  </a:lnTo>
                  <a:lnTo>
                    <a:pt x="164" y="272"/>
                  </a:lnTo>
                  <a:lnTo>
                    <a:pt x="164" y="27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xmlns="" id="{54262032-04C1-46F4-85E2-7C59266D1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575" y="4754563"/>
              <a:ext cx="180975" cy="180975"/>
            </a:xfrm>
            <a:custGeom>
              <a:avLst/>
              <a:gdLst/>
              <a:ahLst/>
              <a:cxnLst>
                <a:cxn ang="0">
                  <a:pos x="106" y="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86" y="4"/>
                </a:cxn>
                <a:cxn ang="0">
                  <a:pos x="66" y="10"/>
                </a:cxn>
                <a:cxn ang="0">
                  <a:pos x="48" y="20"/>
                </a:cxn>
                <a:cxn ang="0">
                  <a:pos x="32" y="32"/>
                </a:cxn>
                <a:cxn ang="0">
                  <a:pos x="20" y="48"/>
                </a:cxn>
                <a:cxn ang="0">
                  <a:pos x="10" y="66"/>
                </a:cxn>
                <a:cxn ang="0">
                  <a:pos x="2" y="8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10"/>
                </a:cxn>
                <a:cxn ang="0">
                  <a:pos x="2" y="112"/>
                </a:cxn>
                <a:cxn ang="0">
                  <a:pos x="4" y="114"/>
                </a:cxn>
                <a:cxn ang="0">
                  <a:pos x="8" y="114"/>
                </a:cxn>
                <a:cxn ang="0">
                  <a:pos x="8" y="114"/>
                </a:cxn>
                <a:cxn ang="0">
                  <a:pos x="12" y="114"/>
                </a:cxn>
                <a:cxn ang="0">
                  <a:pos x="14" y="112"/>
                </a:cxn>
                <a:cxn ang="0">
                  <a:pos x="16" y="110"/>
                </a:cxn>
                <a:cxn ang="0">
                  <a:pos x="16" y="106"/>
                </a:cxn>
                <a:cxn ang="0">
                  <a:pos x="16" y="106"/>
                </a:cxn>
                <a:cxn ang="0">
                  <a:pos x="16" y="106"/>
                </a:cxn>
                <a:cxn ang="0">
                  <a:pos x="20" y="90"/>
                </a:cxn>
                <a:cxn ang="0">
                  <a:pos x="26" y="74"/>
                </a:cxn>
                <a:cxn ang="0">
                  <a:pos x="34" y="58"/>
                </a:cxn>
                <a:cxn ang="0">
                  <a:pos x="44" y="46"/>
                </a:cxn>
                <a:cxn ang="0">
                  <a:pos x="58" y="34"/>
                </a:cxn>
                <a:cxn ang="0">
                  <a:pos x="72" y="26"/>
                </a:cxn>
                <a:cxn ang="0">
                  <a:pos x="88" y="20"/>
                </a:cxn>
                <a:cxn ang="0">
                  <a:pos x="106" y="18"/>
                </a:cxn>
                <a:cxn ang="0">
                  <a:pos x="106" y="18"/>
                </a:cxn>
                <a:cxn ang="0">
                  <a:pos x="106" y="18"/>
                </a:cxn>
                <a:cxn ang="0">
                  <a:pos x="110" y="16"/>
                </a:cxn>
                <a:cxn ang="0">
                  <a:pos x="112" y="14"/>
                </a:cxn>
                <a:cxn ang="0">
                  <a:pos x="114" y="12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14" y="6"/>
                </a:cxn>
                <a:cxn ang="0">
                  <a:pos x="112" y="2"/>
                </a:cxn>
                <a:cxn ang="0">
                  <a:pos x="110" y="0"/>
                </a:cxn>
                <a:cxn ang="0">
                  <a:pos x="106" y="0"/>
                </a:cxn>
                <a:cxn ang="0">
                  <a:pos x="106" y="0"/>
                </a:cxn>
              </a:cxnLst>
              <a:rect l="0" t="0" r="r" b="b"/>
              <a:pathLst>
                <a:path w="114" h="114">
                  <a:moveTo>
                    <a:pt x="106" y="0"/>
                  </a:moveTo>
                  <a:lnTo>
                    <a:pt x="106" y="0"/>
                  </a:lnTo>
                  <a:lnTo>
                    <a:pt x="106" y="0"/>
                  </a:lnTo>
                  <a:lnTo>
                    <a:pt x="86" y="4"/>
                  </a:lnTo>
                  <a:lnTo>
                    <a:pt x="66" y="10"/>
                  </a:lnTo>
                  <a:lnTo>
                    <a:pt x="48" y="20"/>
                  </a:lnTo>
                  <a:lnTo>
                    <a:pt x="32" y="32"/>
                  </a:lnTo>
                  <a:lnTo>
                    <a:pt x="20" y="48"/>
                  </a:lnTo>
                  <a:lnTo>
                    <a:pt x="10" y="66"/>
                  </a:lnTo>
                  <a:lnTo>
                    <a:pt x="2" y="8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10"/>
                  </a:lnTo>
                  <a:lnTo>
                    <a:pt x="2" y="112"/>
                  </a:lnTo>
                  <a:lnTo>
                    <a:pt x="4" y="114"/>
                  </a:lnTo>
                  <a:lnTo>
                    <a:pt x="8" y="114"/>
                  </a:lnTo>
                  <a:lnTo>
                    <a:pt x="8" y="114"/>
                  </a:lnTo>
                  <a:lnTo>
                    <a:pt x="12" y="114"/>
                  </a:lnTo>
                  <a:lnTo>
                    <a:pt x="14" y="112"/>
                  </a:lnTo>
                  <a:lnTo>
                    <a:pt x="16" y="110"/>
                  </a:lnTo>
                  <a:lnTo>
                    <a:pt x="16" y="106"/>
                  </a:lnTo>
                  <a:lnTo>
                    <a:pt x="16" y="106"/>
                  </a:lnTo>
                  <a:lnTo>
                    <a:pt x="16" y="106"/>
                  </a:lnTo>
                  <a:lnTo>
                    <a:pt x="20" y="90"/>
                  </a:lnTo>
                  <a:lnTo>
                    <a:pt x="26" y="74"/>
                  </a:lnTo>
                  <a:lnTo>
                    <a:pt x="34" y="58"/>
                  </a:lnTo>
                  <a:lnTo>
                    <a:pt x="44" y="46"/>
                  </a:lnTo>
                  <a:lnTo>
                    <a:pt x="58" y="34"/>
                  </a:lnTo>
                  <a:lnTo>
                    <a:pt x="72" y="26"/>
                  </a:lnTo>
                  <a:lnTo>
                    <a:pt x="88" y="20"/>
                  </a:lnTo>
                  <a:lnTo>
                    <a:pt x="106" y="18"/>
                  </a:lnTo>
                  <a:lnTo>
                    <a:pt x="106" y="18"/>
                  </a:lnTo>
                  <a:lnTo>
                    <a:pt x="106" y="18"/>
                  </a:lnTo>
                  <a:lnTo>
                    <a:pt x="110" y="16"/>
                  </a:lnTo>
                  <a:lnTo>
                    <a:pt x="112" y="14"/>
                  </a:lnTo>
                  <a:lnTo>
                    <a:pt x="114" y="12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14" y="6"/>
                  </a:lnTo>
                  <a:lnTo>
                    <a:pt x="112" y="2"/>
                  </a:lnTo>
                  <a:lnTo>
                    <a:pt x="110" y="0"/>
                  </a:lnTo>
                  <a:lnTo>
                    <a:pt x="106" y="0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xmlns="" id="{7DA61F6F-0808-4081-8849-E203745DE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4350" y="5135563"/>
              <a:ext cx="349250" cy="342900"/>
            </a:xfrm>
            <a:custGeom>
              <a:avLst/>
              <a:gdLst/>
              <a:ahLst/>
              <a:cxnLst>
                <a:cxn ang="0">
                  <a:pos x="14" y="138"/>
                </a:cxn>
                <a:cxn ang="0">
                  <a:pos x="14" y="138"/>
                </a:cxn>
                <a:cxn ang="0">
                  <a:pos x="8" y="146"/>
                </a:cxn>
                <a:cxn ang="0">
                  <a:pos x="4" y="152"/>
                </a:cxn>
                <a:cxn ang="0">
                  <a:pos x="2" y="162"/>
                </a:cxn>
                <a:cxn ang="0">
                  <a:pos x="0" y="170"/>
                </a:cxn>
                <a:cxn ang="0">
                  <a:pos x="2" y="178"/>
                </a:cxn>
                <a:cxn ang="0">
                  <a:pos x="4" y="188"/>
                </a:cxn>
                <a:cxn ang="0">
                  <a:pos x="8" y="196"/>
                </a:cxn>
                <a:cxn ang="0">
                  <a:pos x="14" y="202"/>
                </a:cxn>
                <a:cxn ang="0">
                  <a:pos x="14" y="202"/>
                </a:cxn>
                <a:cxn ang="0">
                  <a:pos x="20" y="208"/>
                </a:cxn>
                <a:cxn ang="0">
                  <a:pos x="28" y="212"/>
                </a:cxn>
                <a:cxn ang="0">
                  <a:pos x="38" y="216"/>
                </a:cxn>
                <a:cxn ang="0">
                  <a:pos x="46" y="216"/>
                </a:cxn>
                <a:cxn ang="0">
                  <a:pos x="54" y="216"/>
                </a:cxn>
                <a:cxn ang="0">
                  <a:pos x="64" y="214"/>
                </a:cxn>
                <a:cxn ang="0">
                  <a:pos x="72" y="210"/>
                </a:cxn>
                <a:cxn ang="0">
                  <a:pos x="78" y="204"/>
                </a:cxn>
                <a:cxn ang="0">
                  <a:pos x="220" y="66"/>
                </a:cxn>
                <a:cxn ang="0">
                  <a:pos x="156" y="0"/>
                </a:cxn>
                <a:cxn ang="0">
                  <a:pos x="14" y="138"/>
                </a:cxn>
              </a:cxnLst>
              <a:rect l="0" t="0" r="r" b="b"/>
              <a:pathLst>
                <a:path w="220" h="216">
                  <a:moveTo>
                    <a:pt x="14" y="138"/>
                  </a:moveTo>
                  <a:lnTo>
                    <a:pt x="14" y="138"/>
                  </a:lnTo>
                  <a:lnTo>
                    <a:pt x="8" y="146"/>
                  </a:lnTo>
                  <a:lnTo>
                    <a:pt x="4" y="152"/>
                  </a:lnTo>
                  <a:lnTo>
                    <a:pt x="2" y="162"/>
                  </a:lnTo>
                  <a:lnTo>
                    <a:pt x="0" y="170"/>
                  </a:lnTo>
                  <a:lnTo>
                    <a:pt x="2" y="178"/>
                  </a:lnTo>
                  <a:lnTo>
                    <a:pt x="4" y="188"/>
                  </a:lnTo>
                  <a:lnTo>
                    <a:pt x="8" y="196"/>
                  </a:lnTo>
                  <a:lnTo>
                    <a:pt x="14" y="202"/>
                  </a:lnTo>
                  <a:lnTo>
                    <a:pt x="14" y="202"/>
                  </a:lnTo>
                  <a:lnTo>
                    <a:pt x="20" y="208"/>
                  </a:lnTo>
                  <a:lnTo>
                    <a:pt x="28" y="212"/>
                  </a:lnTo>
                  <a:lnTo>
                    <a:pt x="38" y="216"/>
                  </a:lnTo>
                  <a:lnTo>
                    <a:pt x="46" y="216"/>
                  </a:lnTo>
                  <a:lnTo>
                    <a:pt x="54" y="216"/>
                  </a:lnTo>
                  <a:lnTo>
                    <a:pt x="64" y="214"/>
                  </a:lnTo>
                  <a:lnTo>
                    <a:pt x="72" y="210"/>
                  </a:lnTo>
                  <a:lnTo>
                    <a:pt x="78" y="204"/>
                  </a:lnTo>
                  <a:lnTo>
                    <a:pt x="220" y="66"/>
                  </a:lnTo>
                  <a:lnTo>
                    <a:pt x="156" y="0"/>
                  </a:lnTo>
                  <a:lnTo>
                    <a:pt x="14" y="1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26" name="Freeform 17">
            <a:extLst>
              <a:ext uri="{FF2B5EF4-FFF2-40B4-BE49-F238E27FC236}">
                <a16:creationId xmlns:a16="http://schemas.microsoft.com/office/drawing/2014/main" xmlns="" id="{EF6350CE-CBEE-42F8-9EBE-95F5F142A26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97507" y="4231121"/>
            <a:ext cx="266473" cy="327137"/>
          </a:xfrm>
          <a:custGeom>
            <a:avLst/>
            <a:gdLst/>
            <a:ahLst/>
            <a:cxnLst>
              <a:cxn ang="0">
                <a:pos x="1" y="132"/>
              </a:cxn>
              <a:cxn ang="0">
                <a:pos x="7" y="95"/>
              </a:cxn>
              <a:cxn ang="0">
                <a:pos x="33" y="76"/>
              </a:cxn>
              <a:cxn ang="0">
                <a:pos x="37" y="76"/>
              </a:cxn>
              <a:cxn ang="0">
                <a:pos x="65" y="81"/>
              </a:cxn>
              <a:cxn ang="0">
                <a:pos x="63" y="86"/>
              </a:cxn>
              <a:cxn ang="0">
                <a:pos x="55" y="132"/>
              </a:cxn>
              <a:cxn ang="0">
                <a:pos x="55" y="183"/>
              </a:cxn>
              <a:cxn ang="0">
                <a:pos x="79" y="202"/>
              </a:cxn>
              <a:cxn ang="0">
                <a:pos x="80" y="278"/>
              </a:cxn>
              <a:cxn ang="0">
                <a:pos x="55" y="275"/>
              </a:cxn>
              <a:cxn ang="0">
                <a:pos x="23" y="266"/>
              </a:cxn>
              <a:cxn ang="0">
                <a:pos x="22" y="182"/>
              </a:cxn>
              <a:cxn ang="0">
                <a:pos x="1" y="177"/>
              </a:cxn>
              <a:cxn ang="0">
                <a:pos x="1" y="132"/>
              </a:cxn>
              <a:cxn ang="0">
                <a:pos x="79" y="39"/>
              </a:cxn>
              <a:cxn ang="0">
                <a:pos x="55" y="16"/>
              </a:cxn>
              <a:cxn ang="0">
                <a:pos x="30" y="39"/>
              </a:cxn>
              <a:cxn ang="0">
                <a:pos x="79" y="39"/>
              </a:cxn>
              <a:cxn ang="0">
                <a:pos x="185" y="81"/>
              </a:cxn>
              <a:cxn ang="0">
                <a:pos x="214" y="76"/>
              </a:cxn>
              <a:cxn ang="0">
                <a:pos x="218" y="76"/>
              </a:cxn>
              <a:cxn ang="0">
                <a:pos x="244" y="95"/>
              </a:cxn>
              <a:cxn ang="0">
                <a:pos x="250" y="132"/>
              </a:cxn>
              <a:cxn ang="0">
                <a:pos x="250" y="177"/>
              </a:cxn>
              <a:cxn ang="0">
                <a:pos x="229" y="182"/>
              </a:cxn>
              <a:cxn ang="0">
                <a:pos x="227" y="266"/>
              </a:cxn>
              <a:cxn ang="0">
                <a:pos x="196" y="275"/>
              </a:cxn>
              <a:cxn ang="0">
                <a:pos x="170" y="278"/>
              </a:cxn>
              <a:cxn ang="0">
                <a:pos x="172" y="202"/>
              </a:cxn>
              <a:cxn ang="0">
                <a:pos x="196" y="183"/>
              </a:cxn>
              <a:cxn ang="0">
                <a:pos x="196" y="132"/>
              </a:cxn>
              <a:cxn ang="0">
                <a:pos x="188" y="86"/>
              </a:cxn>
              <a:cxn ang="0">
                <a:pos x="185" y="81"/>
              </a:cxn>
              <a:cxn ang="0">
                <a:pos x="220" y="39"/>
              </a:cxn>
              <a:cxn ang="0">
                <a:pos x="196" y="16"/>
              </a:cxn>
              <a:cxn ang="0">
                <a:pos x="172" y="39"/>
              </a:cxn>
              <a:cxn ang="0">
                <a:pos x="220" y="39"/>
              </a:cxn>
              <a:cxn ang="0">
                <a:pos x="64" y="132"/>
              </a:cxn>
              <a:cxn ang="0">
                <a:pos x="71" y="90"/>
              </a:cxn>
              <a:cxn ang="0">
                <a:pos x="100" y="69"/>
              </a:cxn>
              <a:cxn ang="0">
                <a:pos x="105" y="69"/>
              </a:cxn>
              <a:cxn ang="0">
                <a:pos x="146" y="69"/>
              </a:cxn>
              <a:cxn ang="0">
                <a:pos x="150" y="69"/>
              </a:cxn>
              <a:cxn ang="0">
                <a:pos x="180" y="90"/>
              </a:cxn>
              <a:cxn ang="0">
                <a:pos x="187" y="132"/>
              </a:cxn>
              <a:cxn ang="0">
                <a:pos x="187" y="183"/>
              </a:cxn>
              <a:cxn ang="0">
                <a:pos x="163" y="189"/>
              </a:cxn>
              <a:cxn ang="0">
                <a:pos x="161" y="285"/>
              </a:cxn>
              <a:cxn ang="0">
                <a:pos x="125" y="295"/>
              </a:cxn>
              <a:cxn ang="0">
                <a:pos x="89" y="285"/>
              </a:cxn>
              <a:cxn ang="0">
                <a:pos x="88" y="189"/>
              </a:cxn>
              <a:cxn ang="0">
                <a:pos x="64" y="183"/>
              </a:cxn>
              <a:cxn ang="0">
                <a:pos x="64" y="132"/>
              </a:cxn>
              <a:cxn ang="0">
                <a:pos x="153" y="27"/>
              </a:cxn>
              <a:cxn ang="0">
                <a:pos x="125" y="0"/>
              </a:cxn>
              <a:cxn ang="0">
                <a:pos x="98" y="27"/>
              </a:cxn>
              <a:cxn ang="0">
                <a:pos x="153" y="27"/>
              </a:cxn>
            </a:cxnLst>
            <a:rect l="0" t="0" r="r" b="b"/>
            <a:pathLst>
              <a:path w="251" h="308">
                <a:moveTo>
                  <a:pt x="1" y="132"/>
                </a:moveTo>
                <a:cubicBezTo>
                  <a:pt x="1" y="119"/>
                  <a:pt x="1" y="105"/>
                  <a:pt x="7" y="95"/>
                </a:cubicBezTo>
                <a:cubicBezTo>
                  <a:pt x="12" y="85"/>
                  <a:pt x="21" y="76"/>
                  <a:pt x="33" y="76"/>
                </a:cubicBezTo>
                <a:cubicBezTo>
                  <a:pt x="37" y="76"/>
                  <a:pt x="37" y="76"/>
                  <a:pt x="37" y="76"/>
                </a:cubicBezTo>
                <a:cubicBezTo>
                  <a:pt x="44" y="84"/>
                  <a:pt x="56" y="86"/>
                  <a:pt x="65" y="81"/>
                </a:cubicBezTo>
                <a:cubicBezTo>
                  <a:pt x="65" y="83"/>
                  <a:pt x="64" y="84"/>
                  <a:pt x="63" y="86"/>
                </a:cubicBezTo>
                <a:cubicBezTo>
                  <a:pt x="56" y="100"/>
                  <a:pt x="55" y="117"/>
                  <a:pt x="55" y="132"/>
                </a:cubicBezTo>
                <a:cubicBezTo>
                  <a:pt x="55" y="149"/>
                  <a:pt x="56" y="166"/>
                  <a:pt x="55" y="183"/>
                </a:cubicBezTo>
                <a:cubicBezTo>
                  <a:pt x="54" y="195"/>
                  <a:pt x="67" y="202"/>
                  <a:pt x="79" y="202"/>
                </a:cubicBezTo>
                <a:cubicBezTo>
                  <a:pt x="80" y="278"/>
                  <a:pt x="80" y="278"/>
                  <a:pt x="80" y="278"/>
                </a:cubicBezTo>
                <a:cubicBezTo>
                  <a:pt x="73" y="283"/>
                  <a:pt x="61" y="283"/>
                  <a:pt x="55" y="275"/>
                </a:cubicBezTo>
                <a:cubicBezTo>
                  <a:pt x="45" y="286"/>
                  <a:pt x="23" y="282"/>
                  <a:pt x="23" y="266"/>
                </a:cubicBezTo>
                <a:cubicBezTo>
                  <a:pt x="22" y="182"/>
                  <a:pt x="22" y="182"/>
                  <a:pt x="22" y="182"/>
                </a:cubicBezTo>
                <a:cubicBezTo>
                  <a:pt x="17" y="187"/>
                  <a:pt x="0" y="185"/>
                  <a:pt x="1" y="177"/>
                </a:cubicBezTo>
                <a:cubicBezTo>
                  <a:pt x="1" y="158"/>
                  <a:pt x="1" y="150"/>
                  <a:pt x="1" y="132"/>
                </a:cubicBezTo>
                <a:close/>
                <a:moveTo>
                  <a:pt x="79" y="39"/>
                </a:moveTo>
                <a:cubicBezTo>
                  <a:pt x="78" y="26"/>
                  <a:pt x="69" y="16"/>
                  <a:pt x="55" y="16"/>
                </a:cubicBezTo>
                <a:cubicBezTo>
                  <a:pt x="39" y="16"/>
                  <a:pt x="31" y="26"/>
                  <a:pt x="30" y="39"/>
                </a:cubicBezTo>
                <a:cubicBezTo>
                  <a:pt x="30" y="90"/>
                  <a:pt x="79" y="89"/>
                  <a:pt x="79" y="39"/>
                </a:cubicBezTo>
                <a:close/>
                <a:moveTo>
                  <a:pt x="185" y="81"/>
                </a:moveTo>
                <a:cubicBezTo>
                  <a:pt x="195" y="86"/>
                  <a:pt x="206" y="84"/>
                  <a:pt x="214" y="76"/>
                </a:cubicBezTo>
                <a:cubicBezTo>
                  <a:pt x="218" y="76"/>
                  <a:pt x="218" y="76"/>
                  <a:pt x="218" y="76"/>
                </a:cubicBezTo>
                <a:cubicBezTo>
                  <a:pt x="229" y="76"/>
                  <a:pt x="239" y="85"/>
                  <a:pt x="244" y="95"/>
                </a:cubicBezTo>
                <a:cubicBezTo>
                  <a:pt x="249" y="105"/>
                  <a:pt x="250" y="119"/>
                  <a:pt x="250" y="132"/>
                </a:cubicBezTo>
                <a:cubicBezTo>
                  <a:pt x="250" y="150"/>
                  <a:pt x="250" y="158"/>
                  <a:pt x="250" y="177"/>
                </a:cubicBezTo>
                <a:cubicBezTo>
                  <a:pt x="251" y="185"/>
                  <a:pt x="233" y="187"/>
                  <a:pt x="229" y="182"/>
                </a:cubicBezTo>
                <a:cubicBezTo>
                  <a:pt x="227" y="266"/>
                  <a:pt x="227" y="266"/>
                  <a:pt x="227" y="266"/>
                </a:cubicBezTo>
                <a:cubicBezTo>
                  <a:pt x="227" y="282"/>
                  <a:pt x="205" y="286"/>
                  <a:pt x="196" y="275"/>
                </a:cubicBezTo>
                <a:cubicBezTo>
                  <a:pt x="190" y="283"/>
                  <a:pt x="177" y="283"/>
                  <a:pt x="170" y="278"/>
                </a:cubicBezTo>
                <a:cubicBezTo>
                  <a:pt x="172" y="202"/>
                  <a:pt x="172" y="202"/>
                  <a:pt x="172" y="202"/>
                </a:cubicBezTo>
                <a:cubicBezTo>
                  <a:pt x="183" y="202"/>
                  <a:pt x="196" y="195"/>
                  <a:pt x="196" y="183"/>
                </a:cubicBezTo>
                <a:cubicBezTo>
                  <a:pt x="195" y="166"/>
                  <a:pt x="196" y="149"/>
                  <a:pt x="196" y="132"/>
                </a:cubicBezTo>
                <a:cubicBezTo>
                  <a:pt x="196" y="117"/>
                  <a:pt x="195" y="100"/>
                  <a:pt x="188" y="86"/>
                </a:cubicBezTo>
                <a:cubicBezTo>
                  <a:pt x="187" y="84"/>
                  <a:pt x="186" y="83"/>
                  <a:pt x="185" y="81"/>
                </a:cubicBezTo>
                <a:close/>
                <a:moveTo>
                  <a:pt x="220" y="39"/>
                </a:moveTo>
                <a:cubicBezTo>
                  <a:pt x="220" y="26"/>
                  <a:pt x="210" y="16"/>
                  <a:pt x="196" y="16"/>
                </a:cubicBezTo>
                <a:cubicBezTo>
                  <a:pt x="181" y="16"/>
                  <a:pt x="172" y="26"/>
                  <a:pt x="172" y="39"/>
                </a:cubicBezTo>
                <a:cubicBezTo>
                  <a:pt x="172" y="90"/>
                  <a:pt x="220" y="89"/>
                  <a:pt x="220" y="39"/>
                </a:cubicBezTo>
                <a:close/>
                <a:moveTo>
                  <a:pt x="64" y="132"/>
                </a:moveTo>
                <a:cubicBezTo>
                  <a:pt x="64" y="118"/>
                  <a:pt x="65" y="102"/>
                  <a:pt x="71" y="90"/>
                </a:cubicBezTo>
                <a:cubicBezTo>
                  <a:pt x="77" y="79"/>
                  <a:pt x="88" y="69"/>
                  <a:pt x="100" y="69"/>
                </a:cubicBezTo>
                <a:cubicBezTo>
                  <a:pt x="105" y="69"/>
                  <a:pt x="105" y="69"/>
                  <a:pt x="105" y="69"/>
                </a:cubicBezTo>
                <a:cubicBezTo>
                  <a:pt x="117" y="80"/>
                  <a:pt x="134" y="80"/>
                  <a:pt x="146" y="69"/>
                </a:cubicBezTo>
                <a:cubicBezTo>
                  <a:pt x="150" y="69"/>
                  <a:pt x="150" y="69"/>
                  <a:pt x="150" y="69"/>
                </a:cubicBezTo>
                <a:cubicBezTo>
                  <a:pt x="163" y="69"/>
                  <a:pt x="174" y="79"/>
                  <a:pt x="180" y="90"/>
                </a:cubicBezTo>
                <a:cubicBezTo>
                  <a:pt x="186" y="102"/>
                  <a:pt x="187" y="118"/>
                  <a:pt x="187" y="132"/>
                </a:cubicBezTo>
                <a:cubicBezTo>
                  <a:pt x="187" y="153"/>
                  <a:pt x="187" y="162"/>
                  <a:pt x="187" y="183"/>
                </a:cubicBezTo>
                <a:cubicBezTo>
                  <a:pt x="187" y="193"/>
                  <a:pt x="168" y="196"/>
                  <a:pt x="163" y="189"/>
                </a:cubicBezTo>
                <a:cubicBezTo>
                  <a:pt x="161" y="285"/>
                  <a:pt x="161" y="285"/>
                  <a:pt x="161" y="285"/>
                </a:cubicBezTo>
                <a:cubicBezTo>
                  <a:pt x="161" y="304"/>
                  <a:pt x="136" y="308"/>
                  <a:pt x="125" y="295"/>
                </a:cubicBezTo>
                <a:cubicBezTo>
                  <a:pt x="115" y="308"/>
                  <a:pt x="89" y="304"/>
                  <a:pt x="89" y="285"/>
                </a:cubicBezTo>
                <a:cubicBezTo>
                  <a:pt x="88" y="189"/>
                  <a:pt x="88" y="189"/>
                  <a:pt x="88" y="189"/>
                </a:cubicBezTo>
                <a:cubicBezTo>
                  <a:pt x="83" y="196"/>
                  <a:pt x="63" y="193"/>
                  <a:pt x="64" y="183"/>
                </a:cubicBezTo>
                <a:cubicBezTo>
                  <a:pt x="64" y="162"/>
                  <a:pt x="64" y="153"/>
                  <a:pt x="64" y="132"/>
                </a:cubicBezTo>
                <a:close/>
                <a:moveTo>
                  <a:pt x="153" y="27"/>
                </a:moveTo>
                <a:cubicBezTo>
                  <a:pt x="153" y="12"/>
                  <a:pt x="142" y="0"/>
                  <a:pt x="125" y="0"/>
                </a:cubicBezTo>
                <a:cubicBezTo>
                  <a:pt x="108" y="0"/>
                  <a:pt x="98" y="12"/>
                  <a:pt x="98" y="27"/>
                </a:cubicBezTo>
                <a:cubicBezTo>
                  <a:pt x="98" y="84"/>
                  <a:pt x="153" y="83"/>
                  <a:pt x="153" y="2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5" name="Group 292">
            <a:extLst>
              <a:ext uri="{FF2B5EF4-FFF2-40B4-BE49-F238E27FC236}">
                <a16:creationId xmlns:a16="http://schemas.microsoft.com/office/drawing/2014/main" xmlns="" id="{35604B33-218D-40C0-87C1-5EB3F6782743}"/>
              </a:ext>
            </a:extLst>
          </p:cNvPr>
          <p:cNvGrpSpPr>
            <a:grpSpLocks noChangeAspect="1"/>
          </p:cNvGrpSpPr>
          <p:nvPr/>
        </p:nvGrpSpPr>
        <p:grpSpPr>
          <a:xfrm>
            <a:off x="728607" y="2152086"/>
            <a:ext cx="323984" cy="344107"/>
            <a:chOff x="6024563" y="4238625"/>
            <a:chExt cx="511175" cy="542925"/>
          </a:xfrm>
          <a:solidFill>
            <a:schemeClr val="bg1"/>
          </a:solidFill>
        </p:grpSpPr>
        <p:sp>
          <p:nvSpPr>
            <p:cNvPr id="56" name="Rectangle 57">
              <a:extLst>
                <a:ext uri="{FF2B5EF4-FFF2-40B4-BE49-F238E27FC236}">
                  <a16:creationId xmlns:a16="http://schemas.microsoft.com/office/drawing/2014/main" xmlns="" id="{6486D3E1-D141-4E9D-9513-FE9382DFA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4563" y="4762500"/>
              <a:ext cx="506413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58">
              <a:extLst>
                <a:ext uri="{FF2B5EF4-FFF2-40B4-BE49-F238E27FC236}">
                  <a16:creationId xmlns:a16="http://schemas.microsoft.com/office/drawing/2014/main" xmlns="" id="{F7A93610-8962-4681-9CD9-584E1FB731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53138" y="4329113"/>
              <a:ext cx="447675" cy="406400"/>
            </a:xfrm>
            <a:custGeom>
              <a:avLst/>
              <a:gdLst>
                <a:gd name="T0" fmla="*/ 0 w 329"/>
                <a:gd name="T1" fmla="*/ 299 h 299"/>
                <a:gd name="T2" fmla="*/ 66 w 329"/>
                <a:gd name="T3" fmla="*/ 299 h 299"/>
                <a:gd name="T4" fmla="*/ 66 w 329"/>
                <a:gd name="T5" fmla="*/ 66 h 299"/>
                <a:gd name="T6" fmla="*/ 0 w 329"/>
                <a:gd name="T7" fmla="*/ 0 h 299"/>
                <a:gd name="T8" fmla="*/ 0 w 329"/>
                <a:gd name="T9" fmla="*/ 299 h 299"/>
                <a:gd name="T10" fmla="*/ 116 w 329"/>
                <a:gd name="T11" fmla="*/ 116 h 299"/>
                <a:gd name="T12" fmla="*/ 88 w 329"/>
                <a:gd name="T13" fmla="*/ 88 h 299"/>
                <a:gd name="T14" fmla="*/ 88 w 329"/>
                <a:gd name="T15" fmla="*/ 299 h 299"/>
                <a:gd name="T16" fmla="*/ 153 w 329"/>
                <a:gd name="T17" fmla="*/ 299 h 299"/>
                <a:gd name="T18" fmla="*/ 153 w 329"/>
                <a:gd name="T19" fmla="*/ 122 h 299"/>
                <a:gd name="T20" fmla="*/ 138 w 329"/>
                <a:gd name="T21" fmla="*/ 125 h 299"/>
                <a:gd name="T22" fmla="*/ 116 w 329"/>
                <a:gd name="T23" fmla="*/ 116 h 299"/>
                <a:gd name="T24" fmla="*/ 175 w 329"/>
                <a:gd name="T25" fmla="*/ 101 h 299"/>
                <a:gd name="T26" fmla="*/ 175 w 329"/>
                <a:gd name="T27" fmla="*/ 299 h 299"/>
                <a:gd name="T28" fmla="*/ 241 w 329"/>
                <a:gd name="T29" fmla="*/ 299 h 299"/>
                <a:gd name="T30" fmla="*/ 241 w 329"/>
                <a:gd name="T31" fmla="*/ 127 h 299"/>
                <a:gd name="T32" fmla="*/ 196 w 329"/>
                <a:gd name="T33" fmla="*/ 81 h 299"/>
                <a:gd name="T34" fmla="*/ 175 w 329"/>
                <a:gd name="T35" fmla="*/ 101 h 299"/>
                <a:gd name="T36" fmla="*/ 267 w 329"/>
                <a:gd name="T37" fmla="*/ 201 h 299"/>
                <a:gd name="T38" fmla="*/ 263 w 329"/>
                <a:gd name="T39" fmla="*/ 201 h 299"/>
                <a:gd name="T40" fmla="*/ 263 w 329"/>
                <a:gd name="T41" fmla="*/ 299 h 299"/>
                <a:gd name="T42" fmla="*/ 329 w 329"/>
                <a:gd name="T43" fmla="*/ 299 h 299"/>
                <a:gd name="T44" fmla="*/ 329 w 329"/>
                <a:gd name="T45" fmla="*/ 208 h 299"/>
                <a:gd name="T46" fmla="*/ 267 w 329"/>
                <a:gd name="T47" fmla="*/ 201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29" h="299">
                  <a:moveTo>
                    <a:pt x="0" y="299"/>
                  </a:moveTo>
                  <a:cubicBezTo>
                    <a:pt x="66" y="299"/>
                    <a:pt x="66" y="299"/>
                    <a:pt x="66" y="299"/>
                  </a:cubicBezTo>
                  <a:cubicBezTo>
                    <a:pt x="66" y="66"/>
                    <a:pt x="66" y="66"/>
                    <a:pt x="66" y="6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99"/>
                  </a:lnTo>
                  <a:close/>
                  <a:moveTo>
                    <a:pt x="116" y="116"/>
                  </a:moveTo>
                  <a:cubicBezTo>
                    <a:pt x="88" y="88"/>
                    <a:pt x="88" y="88"/>
                    <a:pt x="88" y="88"/>
                  </a:cubicBezTo>
                  <a:cubicBezTo>
                    <a:pt x="88" y="299"/>
                    <a:pt x="88" y="299"/>
                    <a:pt x="88" y="299"/>
                  </a:cubicBezTo>
                  <a:cubicBezTo>
                    <a:pt x="153" y="299"/>
                    <a:pt x="153" y="299"/>
                    <a:pt x="153" y="299"/>
                  </a:cubicBezTo>
                  <a:cubicBezTo>
                    <a:pt x="153" y="122"/>
                    <a:pt x="153" y="122"/>
                    <a:pt x="153" y="122"/>
                  </a:cubicBezTo>
                  <a:cubicBezTo>
                    <a:pt x="149" y="124"/>
                    <a:pt x="144" y="125"/>
                    <a:pt x="138" y="125"/>
                  </a:cubicBezTo>
                  <a:cubicBezTo>
                    <a:pt x="130" y="125"/>
                    <a:pt x="122" y="122"/>
                    <a:pt x="116" y="116"/>
                  </a:cubicBezTo>
                  <a:close/>
                  <a:moveTo>
                    <a:pt x="175" y="101"/>
                  </a:moveTo>
                  <a:cubicBezTo>
                    <a:pt x="175" y="299"/>
                    <a:pt x="175" y="299"/>
                    <a:pt x="175" y="299"/>
                  </a:cubicBezTo>
                  <a:cubicBezTo>
                    <a:pt x="241" y="299"/>
                    <a:pt x="241" y="299"/>
                    <a:pt x="241" y="299"/>
                  </a:cubicBezTo>
                  <a:cubicBezTo>
                    <a:pt x="241" y="127"/>
                    <a:pt x="241" y="127"/>
                    <a:pt x="241" y="127"/>
                  </a:cubicBezTo>
                  <a:cubicBezTo>
                    <a:pt x="196" y="81"/>
                    <a:pt x="196" y="81"/>
                    <a:pt x="196" y="81"/>
                  </a:cubicBezTo>
                  <a:lnTo>
                    <a:pt x="175" y="101"/>
                  </a:lnTo>
                  <a:close/>
                  <a:moveTo>
                    <a:pt x="267" y="201"/>
                  </a:moveTo>
                  <a:cubicBezTo>
                    <a:pt x="263" y="201"/>
                    <a:pt x="263" y="201"/>
                    <a:pt x="263" y="201"/>
                  </a:cubicBezTo>
                  <a:cubicBezTo>
                    <a:pt x="263" y="299"/>
                    <a:pt x="263" y="299"/>
                    <a:pt x="263" y="299"/>
                  </a:cubicBezTo>
                  <a:cubicBezTo>
                    <a:pt x="329" y="299"/>
                    <a:pt x="329" y="299"/>
                    <a:pt x="329" y="299"/>
                  </a:cubicBezTo>
                  <a:cubicBezTo>
                    <a:pt x="329" y="208"/>
                    <a:pt x="329" y="208"/>
                    <a:pt x="329" y="208"/>
                  </a:cubicBezTo>
                  <a:lnTo>
                    <a:pt x="267" y="2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59">
              <a:extLst>
                <a:ext uri="{FF2B5EF4-FFF2-40B4-BE49-F238E27FC236}">
                  <a16:creationId xmlns:a16="http://schemas.microsoft.com/office/drawing/2014/main" xmlns="" id="{59E1BF74-1F66-480D-BC4D-63848B6D86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24563" y="4238625"/>
              <a:ext cx="511175" cy="357188"/>
            </a:xfrm>
            <a:custGeom>
              <a:avLst/>
              <a:gdLst>
                <a:gd name="T0" fmla="*/ 24 w 377"/>
                <a:gd name="T1" fmla="*/ 0 h 263"/>
                <a:gd name="T2" fmla="*/ 24 w 377"/>
                <a:gd name="T3" fmla="*/ 0 h 263"/>
                <a:gd name="T4" fmla="*/ 24 w 377"/>
                <a:gd name="T5" fmla="*/ 0 h 263"/>
                <a:gd name="T6" fmla="*/ 377 w 377"/>
                <a:gd name="T7" fmla="*/ 263 h 263"/>
                <a:gd name="T8" fmla="*/ 367 w 377"/>
                <a:gd name="T9" fmla="*/ 177 h 263"/>
                <a:gd name="T10" fmla="*/ 341 w 377"/>
                <a:gd name="T11" fmla="*/ 203 h 263"/>
                <a:gd name="T12" fmla="*/ 230 w 377"/>
                <a:gd name="T13" fmla="*/ 92 h 263"/>
                <a:gd name="T14" fmla="*/ 218 w 377"/>
                <a:gd name="T15" fmla="*/ 87 h 263"/>
                <a:gd name="T16" fmla="*/ 206 w 377"/>
                <a:gd name="T17" fmla="*/ 92 h 263"/>
                <a:gd name="T18" fmla="*/ 160 w 377"/>
                <a:gd name="T19" fmla="*/ 137 h 263"/>
                <a:gd name="T20" fmla="*/ 24 w 377"/>
                <a:gd name="T21" fmla="*/ 0 h 263"/>
                <a:gd name="T22" fmla="*/ 0 w 377"/>
                <a:gd name="T23" fmla="*/ 24 h 263"/>
                <a:gd name="T24" fmla="*/ 149 w 377"/>
                <a:gd name="T25" fmla="*/ 173 h 263"/>
                <a:gd name="T26" fmla="*/ 172 w 377"/>
                <a:gd name="T27" fmla="*/ 173 h 263"/>
                <a:gd name="T28" fmla="*/ 218 w 377"/>
                <a:gd name="T29" fmla="*/ 127 h 263"/>
                <a:gd name="T30" fmla="*/ 317 w 377"/>
                <a:gd name="T31" fmla="*/ 227 h 263"/>
                <a:gd name="T32" fmla="*/ 291 w 377"/>
                <a:gd name="T33" fmla="*/ 253 h 263"/>
                <a:gd name="T34" fmla="*/ 377 w 377"/>
                <a:gd name="T35" fmla="*/ 26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7" h="263">
                  <a:moveTo>
                    <a:pt x="24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lose/>
                  <a:moveTo>
                    <a:pt x="377" y="263"/>
                  </a:moveTo>
                  <a:cubicBezTo>
                    <a:pt x="367" y="177"/>
                    <a:pt x="367" y="177"/>
                    <a:pt x="367" y="177"/>
                  </a:cubicBezTo>
                  <a:cubicBezTo>
                    <a:pt x="341" y="203"/>
                    <a:pt x="341" y="203"/>
                    <a:pt x="341" y="203"/>
                  </a:cubicBezTo>
                  <a:cubicBezTo>
                    <a:pt x="230" y="92"/>
                    <a:pt x="230" y="92"/>
                    <a:pt x="230" y="92"/>
                  </a:cubicBezTo>
                  <a:cubicBezTo>
                    <a:pt x="226" y="88"/>
                    <a:pt x="222" y="87"/>
                    <a:pt x="218" y="87"/>
                  </a:cubicBezTo>
                  <a:cubicBezTo>
                    <a:pt x="213" y="87"/>
                    <a:pt x="209" y="88"/>
                    <a:pt x="206" y="92"/>
                  </a:cubicBezTo>
                  <a:cubicBezTo>
                    <a:pt x="160" y="137"/>
                    <a:pt x="160" y="137"/>
                    <a:pt x="160" y="137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149" y="173"/>
                    <a:pt x="149" y="173"/>
                    <a:pt x="149" y="173"/>
                  </a:cubicBezTo>
                  <a:cubicBezTo>
                    <a:pt x="155" y="179"/>
                    <a:pt x="166" y="179"/>
                    <a:pt x="172" y="173"/>
                  </a:cubicBezTo>
                  <a:cubicBezTo>
                    <a:pt x="218" y="127"/>
                    <a:pt x="218" y="127"/>
                    <a:pt x="218" y="127"/>
                  </a:cubicBezTo>
                  <a:cubicBezTo>
                    <a:pt x="317" y="227"/>
                    <a:pt x="317" y="227"/>
                    <a:pt x="317" y="227"/>
                  </a:cubicBezTo>
                  <a:cubicBezTo>
                    <a:pt x="291" y="253"/>
                    <a:pt x="291" y="253"/>
                    <a:pt x="291" y="253"/>
                  </a:cubicBezTo>
                  <a:lnTo>
                    <a:pt x="377" y="2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8" name="Freeform 25">
            <a:extLst>
              <a:ext uri="{FF2B5EF4-FFF2-40B4-BE49-F238E27FC236}">
                <a16:creationId xmlns:a16="http://schemas.microsoft.com/office/drawing/2014/main" xmlns="" id="{7867E04A-8BAB-477E-B520-7B0BD7EE6CB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34397" y="3636231"/>
            <a:ext cx="358182" cy="345801"/>
          </a:xfrm>
          <a:custGeom>
            <a:avLst/>
            <a:gdLst/>
            <a:ahLst/>
            <a:cxnLst>
              <a:cxn ang="0">
                <a:pos x="206" y="139"/>
              </a:cxn>
              <a:cxn ang="0">
                <a:pos x="261" y="69"/>
              </a:cxn>
              <a:cxn ang="0">
                <a:pos x="304" y="0"/>
              </a:cxn>
              <a:cxn ang="0">
                <a:pos x="290" y="159"/>
              </a:cxn>
              <a:cxn ang="0">
                <a:pos x="420" y="159"/>
              </a:cxn>
              <a:cxn ang="0">
                <a:pos x="452" y="193"/>
              </a:cxn>
              <a:cxn ang="0">
                <a:pos x="433" y="228"/>
              </a:cxn>
              <a:cxn ang="0">
                <a:pos x="457" y="262"/>
              </a:cxn>
              <a:cxn ang="0">
                <a:pos x="431" y="296"/>
              </a:cxn>
              <a:cxn ang="0">
                <a:pos x="453" y="330"/>
              </a:cxn>
              <a:cxn ang="0">
                <a:pos x="420" y="364"/>
              </a:cxn>
              <a:cxn ang="0">
                <a:pos x="439" y="388"/>
              </a:cxn>
              <a:cxn ang="0">
                <a:pos x="389" y="434"/>
              </a:cxn>
              <a:cxn ang="0">
                <a:pos x="294" y="438"/>
              </a:cxn>
              <a:cxn ang="0">
                <a:pos x="138" y="409"/>
              </a:cxn>
              <a:cxn ang="0">
                <a:pos x="138" y="218"/>
              </a:cxn>
              <a:cxn ang="0">
                <a:pos x="206" y="139"/>
              </a:cxn>
              <a:cxn ang="0">
                <a:pos x="0" y="430"/>
              </a:cxn>
              <a:cxn ang="0">
                <a:pos x="9" y="440"/>
              </a:cxn>
              <a:cxn ang="0">
                <a:pos x="108" y="440"/>
              </a:cxn>
              <a:cxn ang="0">
                <a:pos x="118" y="430"/>
              </a:cxn>
              <a:cxn ang="0">
                <a:pos x="118" y="198"/>
              </a:cxn>
              <a:cxn ang="0">
                <a:pos x="108" y="188"/>
              </a:cxn>
              <a:cxn ang="0">
                <a:pos x="9" y="188"/>
              </a:cxn>
              <a:cxn ang="0">
                <a:pos x="0" y="198"/>
              </a:cxn>
              <a:cxn ang="0">
                <a:pos x="0" y="430"/>
              </a:cxn>
            </a:cxnLst>
            <a:rect l="0" t="0" r="r" b="b"/>
            <a:pathLst>
              <a:path w="457" h="441">
                <a:moveTo>
                  <a:pt x="206" y="139"/>
                </a:moveTo>
                <a:cubicBezTo>
                  <a:pt x="214" y="121"/>
                  <a:pt x="253" y="83"/>
                  <a:pt x="261" y="69"/>
                </a:cubicBezTo>
                <a:cubicBezTo>
                  <a:pt x="277" y="40"/>
                  <a:pt x="264" y="0"/>
                  <a:pt x="304" y="0"/>
                </a:cubicBezTo>
                <a:cubicBezTo>
                  <a:pt x="321" y="0"/>
                  <a:pt x="375" y="44"/>
                  <a:pt x="290" y="159"/>
                </a:cubicBezTo>
                <a:cubicBezTo>
                  <a:pt x="340" y="153"/>
                  <a:pt x="397" y="154"/>
                  <a:pt x="420" y="159"/>
                </a:cubicBezTo>
                <a:cubicBezTo>
                  <a:pt x="434" y="162"/>
                  <a:pt x="452" y="176"/>
                  <a:pt x="452" y="193"/>
                </a:cubicBezTo>
                <a:cubicBezTo>
                  <a:pt x="452" y="211"/>
                  <a:pt x="444" y="221"/>
                  <a:pt x="433" y="228"/>
                </a:cubicBezTo>
                <a:cubicBezTo>
                  <a:pt x="448" y="232"/>
                  <a:pt x="457" y="245"/>
                  <a:pt x="457" y="262"/>
                </a:cubicBezTo>
                <a:cubicBezTo>
                  <a:pt x="457" y="280"/>
                  <a:pt x="446" y="290"/>
                  <a:pt x="431" y="296"/>
                </a:cubicBezTo>
                <a:cubicBezTo>
                  <a:pt x="442" y="301"/>
                  <a:pt x="453" y="313"/>
                  <a:pt x="453" y="330"/>
                </a:cubicBezTo>
                <a:cubicBezTo>
                  <a:pt x="453" y="347"/>
                  <a:pt x="439" y="361"/>
                  <a:pt x="420" y="364"/>
                </a:cubicBezTo>
                <a:cubicBezTo>
                  <a:pt x="433" y="370"/>
                  <a:pt x="439" y="378"/>
                  <a:pt x="439" y="388"/>
                </a:cubicBezTo>
                <a:cubicBezTo>
                  <a:pt x="439" y="420"/>
                  <a:pt x="412" y="428"/>
                  <a:pt x="389" y="434"/>
                </a:cubicBezTo>
                <a:cubicBezTo>
                  <a:pt x="367" y="440"/>
                  <a:pt x="336" y="441"/>
                  <a:pt x="294" y="438"/>
                </a:cubicBezTo>
                <a:cubicBezTo>
                  <a:pt x="252" y="435"/>
                  <a:pt x="198" y="416"/>
                  <a:pt x="138" y="409"/>
                </a:cubicBezTo>
                <a:cubicBezTo>
                  <a:pt x="138" y="357"/>
                  <a:pt x="138" y="218"/>
                  <a:pt x="138" y="218"/>
                </a:cubicBezTo>
                <a:cubicBezTo>
                  <a:pt x="138" y="218"/>
                  <a:pt x="181" y="193"/>
                  <a:pt x="206" y="139"/>
                </a:cubicBezTo>
                <a:close/>
                <a:moveTo>
                  <a:pt x="0" y="430"/>
                </a:moveTo>
                <a:cubicBezTo>
                  <a:pt x="0" y="435"/>
                  <a:pt x="4" y="440"/>
                  <a:pt x="9" y="440"/>
                </a:cubicBezTo>
                <a:cubicBezTo>
                  <a:pt x="108" y="440"/>
                  <a:pt x="108" y="440"/>
                  <a:pt x="108" y="440"/>
                </a:cubicBezTo>
                <a:cubicBezTo>
                  <a:pt x="113" y="440"/>
                  <a:pt x="118" y="435"/>
                  <a:pt x="118" y="430"/>
                </a:cubicBezTo>
                <a:cubicBezTo>
                  <a:pt x="118" y="198"/>
                  <a:pt x="118" y="198"/>
                  <a:pt x="118" y="198"/>
                </a:cubicBezTo>
                <a:cubicBezTo>
                  <a:pt x="118" y="193"/>
                  <a:pt x="113" y="188"/>
                  <a:pt x="108" y="188"/>
                </a:cubicBezTo>
                <a:cubicBezTo>
                  <a:pt x="9" y="188"/>
                  <a:pt x="9" y="188"/>
                  <a:pt x="9" y="188"/>
                </a:cubicBezTo>
                <a:cubicBezTo>
                  <a:pt x="4" y="188"/>
                  <a:pt x="0" y="193"/>
                  <a:pt x="0" y="198"/>
                </a:cubicBezTo>
                <a:lnTo>
                  <a:pt x="0" y="43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185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52D3AE0-6092-4C9B-9F8D-2C9C1D7E3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DB900-4F27-419C-B2D8-AAC4EB8D73B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Podnadpis 1">
            <a:extLst>
              <a:ext uri="{FF2B5EF4-FFF2-40B4-BE49-F238E27FC236}">
                <a16:creationId xmlns:a16="http://schemas.microsoft.com/office/drawing/2014/main" xmlns="" id="{EDF42025-F0E3-4A48-A6A8-7B491BCEB02E}"/>
              </a:ext>
            </a:extLst>
          </p:cNvPr>
          <p:cNvSpPr txBox="1">
            <a:spLocks/>
          </p:cNvSpPr>
          <p:nvPr/>
        </p:nvSpPr>
        <p:spPr>
          <a:xfrm>
            <a:off x="-9618" y="2211710"/>
            <a:ext cx="9153617" cy="1151880"/>
          </a:xfrm>
          <a:prstGeom prst="rect">
            <a:avLst/>
          </a:prstGeom>
          <a:solidFill>
            <a:schemeClr val="tx2">
              <a:lumMod val="85000"/>
              <a:lumOff val="15000"/>
              <a:alpha val="84000"/>
            </a:schemeClr>
          </a:solidFill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28" indent="0" algn="l" defTabSz="914400" rtl="0" eaLnBrk="1" latinLnBrk="0" hangingPunct="1">
              <a:lnSpc>
                <a:spcPct val="90000"/>
              </a:lnSpc>
              <a:spcBef>
                <a:spcPts val="457"/>
              </a:spcBef>
              <a:buFont typeface="Arial" pitchFamily="34" charset="0"/>
              <a:buNone/>
              <a:tabLst/>
              <a:defRPr sz="2400" kern="1200" baseline="0">
                <a:solidFill>
                  <a:schemeClr val="bg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202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52804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70405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88006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05607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23208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40809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Výsledky v detailu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227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>
          <a:xfrm>
            <a:off x="35496" y="4909248"/>
            <a:ext cx="2133600" cy="273844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DB900-4F27-419C-B2D8-AAC4EB8D73BD}" type="slidenum">
              <a:rPr kumimoji="0" lang="cs-CZ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71634" y="7926"/>
            <a:ext cx="8304822" cy="469722"/>
          </a:xfrm>
        </p:spPr>
        <p:txBody>
          <a:bodyPr>
            <a:noAutofit/>
          </a:bodyPr>
          <a:lstStyle/>
          <a:p>
            <a:r>
              <a:rPr lang="cs-CZ" sz="1800" dirty="0"/>
              <a:t>Profese kreativního průmyslu nedosahují prestiže profesí jako lékař, nicméně jsou většinou rovněž považovány za prestižní, až na profese v </a:t>
            </a:r>
            <a:r>
              <a:rPr lang="cs-CZ" sz="1800" dirty="0" smtClean="0"/>
              <a:t>reklamě.</a:t>
            </a:r>
            <a:endParaRPr lang="cs-CZ" sz="18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23528" y="4629539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1000" kern="0" dirty="0">
                <a:solidFill>
                  <a:schemeClr val="bg1">
                    <a:lumMod val="50000"/>
                  </a:schemeClr>
                </a:solidFill>
              </a:rPr>
              <a:t>Q1: Jakou prestiž/společenské uznání mají podle Vás následující profese?</a:t>
            </a:r>
            <a:br>
              <a:rPr lang="cs-CZ" sz="1000" kern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1000" kern="0" dirty="0">
                <a:solidFill>
                  <a:schemeClr val="bg1">
                    <a:lumMod val="50000"/>
                  </a:schemeClr>
                </a:solidFill>
              </a:rPr>
              <a:t>n=315</a:t>
            </a:r>
          </a:p>
        </p:txBody>
      </p:sp>
      <p:sp>
        <p:nvSpPr>
          <p:cNvPr id="14" name="Zástupný symbol pro zápatí 3">
            <a:extLst>
              <a:ext uri="{FF2B5EF4-FFF2-40B4-BE49-F238E27FC236}">
                <a16:creationId xmlns:a16="http://schemas.microsoft.com/office/drawing/2014/main" xmlns="" id="{8E0B94B2-F166-4DD2-8FB0-211BD7A12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596" y="4927500"/>
            <a:ext cx="5120208" cy="229500"/>
          </a:xfrm>
        </p:spPr>
        <p:txBody>
          <a:bodyPr/>
          <a:lstStyle/>
          <a:p>
            <a:pPr lvl="0">
              <a:defRPr/>
            </a:pPr>
            <a:r>
              <a:rPr lang="cs-CZ" sz="1100" kern="0" dirty="0">
                <a:solidFill>
                  <a:sysClr val="windowText" lastClr="000000"/>
                </a:solidFill>
              </a:rPr>
              <a:t>Ipsos pro Vysokou školu kreativní komunikace: Kreativní průmysl, 04/2019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xmlns="" id="{2C126150-7615-47F8-8BF2-FDD145FF7264}"/>
              </a:ext>
            </a:extLst>
          </p:cNvPr>
          <p:cNvSpPr txBox="1"/>
          <p:nvPr/>
        </p:nvSpPr>
        <p:spPr>
          <a:xfrm>
            <a:off x="400596" y="925172"/>
            <a:ext cx="690770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b="1" kern="0" dirty="0">
                <a:solidFill>
                  <a:srgbClr val="404040"/>
                </a:solidFill>
              </a:rPr>
              <a:t>Prestiž/společenské uznání jednotlivých profesí</a:t>
            </a: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  <a:t/>
            </a:r>
            <a:b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</a:b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  <a:t>(podíl lidí,</a:t>
            </a:r>
            <a:r>
              <a:rPr lang="cs-CZ" sz="1200" b="1" kern="0" dirty="0">
                <a:solidFill>
                  <a:srgbClr val="404040"/>
                </a:solidFill>
              </a:rPr>
              <a:t> kteří považují profesi za rozhodně prestižní/podíl lidí, kteří ji považují alespoň za prestižní) </a:t>
            </a: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  <a:t>v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  <a:t>%</a:t>
            </a:r>
            <a:endParaRPr kumimoji="0" lang="cs-CZ" sz="1400" b="1" i="0" u="none" strike="noStrike" kern="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xmlns="" id="{9C1583D8-5646-485A-BE9D-23DDACCC8B85}"/>
              </a:ext>
            </a:extLst>
          </p:cNvPr>
          <p:cNvSpPr/>
          <p:nvPr/>
        </p:nvSpPr>
        <p:spPr>
          <a:xfrm>
            <a:off x="227924" y="1373643"/>
            <a:ext cx="2402904" cy="32736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Nejvyšší prestiž</a:t>
            </a:r>
          </a:p>
        </p:txBody>
      </p:sp>
      <p:sp>
        <p:nvSpPr>
          <p:cNvPr id="8" name="Šipka: doleva 7">
            <a:extLst>
              <a:ext uri="{FF2B5EF4-FFF2-40B4-BE49-F238E27FC236}">
                <a16:creationId xmlns:a16="http://schemas.microsoft.com/office/drawing/2014/main" xmlns="" id="{A1E1AAF8-3BAF-4862-AA4C-B585C586EEAB}"/>
              </a:ext>
            </a:extLst>
          </p:cNvPr>
          <p:cNvSpPr/>
          <p:nvPr/>
        </p:nvSpPr>
        <p:spPr>
          <a:xfrm>
            <a:off x="640108" y="1819648"/>
            <a:ext cx="1757024" cy="367125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Calibri" pitchFamily="34" charset="0"/>
              </a:rPr>
              <a:t>Lékař</a:t>
            </a:r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xmlns="" id="{A060B15C-7F5C-4A1E-A7CB-CF9CDCD911EF}"/>
              </a:ext>
            </a:extLst>
          </p:cNvPr>
          <p:cNvSpPr/>
          <p:nvPr/>
        </p:nvSpPr>
        <p:spPr>
          <a:xfrm>
            <a:off x="159104" y="1756461"/>
            <a:ext cx="864096" cy="502851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>
                <a:solidFill>
                  <a:schemeClr val="bg1"/>
                </a:solidFill>
              </a:rPr>
              <a:t>82 / </a:t>
            </a:r>
            <a:r>
              <a:rPr lang="cs-CZ" sz="1200" b="1" dirty="0">
                <a:solidFill>
                  <a:schemeClr val="bg1"/>
                </a:solidFill>
              </a:rPr>
              <a:t>97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5" name="Šipka: doleva 34">
            <a:extLst>
              <a:ext uri="{FF2B5EF4-FFF2-40B4-BE49-F238E27FC236}">
                <a16:creationId xmlns:a16="http://schemas.microsoft.com/office/drawing/2014/main" xmlns="" id="{FF7B1687-27BF-460C-BB6D-32ACEAA40E25}"/>
              </a:ext>
            </a:extLst>
          </p:cNvPr>
          <p:cNvSpPr/>
          <p:nvPr/>
        </p:nvSpPr>
        <p:spPr>
          <a:xfrm>
            <a:off x="640108" y="2425014"/>
            <a:ext cx="1757024" cy="367125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Calibri" pitchFamily="34" charset="0"/>
              </a:rPr>
              <a:t>Stavební inženýr</a:t>
            </a:r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xmlns="" id="{82CF483F-055F-4D66-9588-E30641EB1D28}"/>
              </a:ext>
            </a:extLst>
          </p:cNvPr>
          <p:cNvSpPr/>
          <p:nvPr/>
        </p:nvSpPr>
        <p:spPr>
          <a:xfrm>
            <a:off x="159104" y="2367844"/>
            <a:ext cx="864096" cy="502852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>
                <a:solidFill>
                  <a:schemeClr val="bg1"/>
                </a:solidFill>
              </a:rPr>
              <a:t>51 / </a:t>
            </a:r>
            <a:r>
              <a:rPr lang="cs-CZ" sz="1200" b="1" dirty="0">
                <a:solidFill>
                  <a:schemeClr val="bg1"/>
                </a:solidFill>
              </a:rPr>
              <a:t>91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9" name="Šipka: doleva 38">
            <a:extLst>
              <a:ext uri="{FF2B5EF4-FFF2-40B4-BE49-F238E27FC236}">
                <a16:creationId xmlns:a16="http://schemas.microsoft.com/office/drawing/2014/main" xmlns="" id="{A75B993C-0540-40CF-9CAA-13FA0D2DCF20}"/>
              </a:ext>
            </a:extLst>
          </p:cNvPr>
          <p:cNvSpPr/>
          <p:nvPr/>
        </p:nvSpPr>
        <p:spPr>
          <a:xfrm>
            <a:off x="640108" y="3030380"/>
            <a:ext cx="1757024" cy="367125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Calibri" pitchFamily="34" charset="0"/>
              </a:rPr>
              <a:t>Architekt</a:t>
            </a:r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xmlns="" id="{D84D0494-C539-4A2D-B43D-EDCA3C96FE3D}"/>
              </a:ext>
            </a:extLst>
          </p:cNvPr>
          <p:cNvSpPr/>
          <p:nvPr/>
        </p:nvSpPr>
        <p:spPr>
          <a:xfrm>
            <a:off x="165358" y="2966433"/>
            <a:ext cx="864096" cy="502852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>
                <a:solidFill>
                  <a:schemeClr val="bg1"/>
                </a:solidFill>
              </a:rPr>
              <a:t>61 / </a:t>
            </a:r>
            <a:r>
              <a:rPr lang="cs-CZ" sz="1200" b="1" dirty="0">
                <a:solidFill>
                  <a:schemeClr val="bg1"/>
                </a:solidFill>
              </a:rPr>
              <a:t>91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1" name="Šipka: doleva 40">
            <a:extLst>
              <a:ext uri="{FF2B5EF4-FFF2-40B4-BE49-F238E27FC236}">
                <a16:creationId xmlns:a16="http://schemas.microsoft.com/office/drawing/2014/main" xmlns="" id="{5CD5AFE1-E4AB-4663-8A49-1B5D38B0BE3A}"/>
              </a:ext>
            </a:extLst>
          </p:cNvPr>
          <p:cNvSpPr/>
          <p:nvPr/>
        </p:nvSpPr>
        <p:spPr>
          <a:xfrm>
            <a:off x="640108" y="3624380"/>
            <a:ext cx="1757024" cy="367125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Calibri" pitchFamily="34" charset="0"/>
              </a:rPr>
              <a:t>Režisér</a:t>
            </a:r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xmlns="" id="{5966A94E-CABC-46FB-928C-82A5CA2478B9}"/>
              </a:ext>
            </a:extLst>
          </p:cNvPr>
          <p:cNvSpPr/>
          <p:nvPr/>
        </p:nvSpPr>
        <p:spPr>
          <a:xfrm>
            <a:off x="159104" y="3542068"/>
            <a:ext cx="864096" cy="506469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>
                <a:solidFill>
                  <a:schemeClr val="bg1"/>
                </a:solidFill>
              </a:rPr>
              <a:t>59 / </a:t>
            </a:r>
            <a:r>
              <a:rPr lang="cs-CZ" sz="1200" b="1" dirty="0">
                <a:solidFill>
                  <a:schemeClr val="bg1"/>
                </a:solidFill>
              </a:rPr>
              <a:t>90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9" name="Šipka: doleva 58">
            <a:extLst>
              <a:ext uri="{FF2B5EF4-FFF2-40B4-BE49-F238E27FC236}">
                <a16:creationId xmlns:a16="http://schemas.microsoft.com/office/drawing/2014/main" xmlns="" id="{F46CEF3A-CC20-4E7C-B2D9-F8E1C26F2E6C}"/>
              </a:ext>
            </a:extLst>
          </p:cNvPr>
          <p:cNvSpPr/>
          <p:nvPr/>
        </p:nvSpPr>
        <p:spPr>
          <a:xfrm>
            <a:off x="640108" y="4234131"/>
            <a:ext cx="1757024" cy="367125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Calibri" pitchFamily="34" charset="0"/>
              </a:rPr>
              <a:t>Designér</a:t>
            </a:r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xmlns="" id="{F8491596-702A-4763-AB79-CBD7E2B88519}"/>
              </a:ext>
            </a:extLst>
          </p:cNvPr>
          <p:cNvSpPr/>
          <p:nvPr/>
        </p:nvSpPr>
        <p:spPr>
          <a:xfrm>
            <a:off x="159104" y="4169234"/>
            <a:ext cx="864096" cy="511062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>
                <a:solidFill>
                  <a:schemeClr val="bg1"/>
                </a:solidFill>
              </a:rPr>
              <a:t>43 / </a:t>
            </a:r>
            <a:r>
              <a:rPr lang="cs-CZ" sz="1200" b="1" dirty="0">
                <a:solidFill>
                  <a:schemeClr val="bg1"/>
                </a:solidFill>
              </a:rPr>
              <a:t>86 </a:t>
            </a:r>
          </a:p>
        </p:txBody>
      </p:sp>
      <p:sp>
        <p:nvSpPr>
          <p:cNvPr id="76" name="Obdélník: se zakulacenými rohy 75">
            <a:extLst>
              <a:ext uri="{FF2B5EF4-FFF2-40B4-BE49-F238E27FC236}">
                <a16:creationId xmlns:a16="http://schemas.microsoft.com/office/drawing/2014/main" xmlns="" id="{E5A6666B-7FBF-4D25-900E-3E6763DE1E93}"/>
              </a:ext>
            </a:extLst>
          </p:cNvPr>
          <p:cNvSpPr/>
          <p:nvPr/>
        </p:nvSpPr>
        <p:spPr>
          <a:xfrm>
            <a:off x="3180252" y="1373643"/>
            <a:ext cx="2402904" cy="32736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Střední prestiž</a:t>
            </a:r>
          </a:p>
        </p:txBody>
      </p:sp>
      <p:sp>
        <p:nvSpPr>
          <p:cNvPr id="77" name="Šipka: doleva 76">
            <a:extLst>
              <a:ext uri="{FF2B5EF4-FFF2-40B4-BE49-F238E27FC236}">
                <a16:creationId xmlns:a16="http://schemas.microsoft.com/office/drawing/2014/main" xmlns="" id="{772A1ACF-CE65-4D22-B8EF-E657A206756F}"/>
              </a:ext>
            </a:extLst>
          </p:cNvPr>
          <p:cNvSpPr/>
          <p:nvPr/>
        </p:nvSpPr>
        <p:spPr>
          <a:xfrm>
            <a:off x="3720430" y="1873596"/>
            <a:ext cx="1757024" cy="202818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bg1"/>
                </a:solidFill>
                <a:latin typeface="Calibri" pitchFamily="34" charset="0"/>
              </a:rPr>
              <a:t>Producent</a:t>
            </a:r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xmlns="" id="{D2A809C0-1363-4947-9B51-23AB2229DBEE}"/>
              </a:ext>
            </a:extLst>
          </p:cNvPr>
          <p:cNvSpPr/>
          <p:nvPr/>
        </p:nvSpPr>
        <p:spPr>
          <a:xfrm>
            <a:off x="3278882" y="1821890"/>
            <a:ext cx="648072" cy="32736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900" dirty="0">
                <a:solidFill>
                  <a:schemeClr val="bg1"/>
                </a:solidFill>
              </a:rPr>
              <a:t>42 / </a:t>
            </a:r>
            <a:r>
              <a:rPr lang="cs-CZ" sz="900" b="1" dirty="0">
                <a:solidFill>
                  <a:schemeClr val="bg1"/>
                </a:solidFill>
              </a:rPr>
              <a:t>84 </a:t>
            </a:r>
          </a:p>
        </p:txBody>
      </p:sp>
      <p:sp>
        <p:nvSpPr>
          <p:cNvPr id="80" name="Šipka: doleva 79">
            <a:extLst>
              <a:ext uri="{FF2B5EF4-FFF2-40B4-BE49-F238E27FC236}">
                <a16:creationId xmlns:a16="http://schemas.microsoft.com/office/drawing/2014/main" xmlns="" id="{B5060125-D574-4113-8791-11F15EEEB7D4}"/>
              </a:ext>
            </a:extLst>
          </p:cNvPr>
          <p:cNvSpPr/>
          <p:nvPr/>
        </p:nvSpPr>
        <p:spPr>
          <a:xfrm>
            <a:off x="3720872" y="2242762"/>
            <a:ext cx="1757024" cy="202818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bg1"/>
                </a:solidFill>
                <a:latin typeface="Calibri" pitchFamily="34" charset="0"/>
              </a:rPr>
              <a:t>Scénárista</a:t>
            </a:r>
          </a:p>
        </p:txBody>
      </p:sp>
      <p:sp>
        <p:nvSpPr>
          <p:cNvPr id="82" name="Šipka: doleva 81">
            <a:extLst>
              <a:ext uri="{FF2B5EF4-FFF2-40B4-BE49-F238E27FC236}">
                <a16:creationId xmlns:a16="http://schemas.microsoft.com/office/drawing/2014/main" xmlns="" id="{3309BB04-F63A-4359-9108-2416A9DEAA65}"/>
              </a:ext>
            </a:extLst>
          </p:cNvPr>
          <p:cNvSpPr/>
          <p:nvPr/>
        </p:nvSpPr>
        <p:spPr>
          <a:xfrm>
            <a:off x="3718998" y="2610251"/>
            <a:ext cx="1757024" cy="202818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bg1"/>
                </a:solidFill>
                <a:latin typeface="Calibri" pitchFamily="34" charset="0"/>
              </a:rPr>
              <a:t>Módní návrhář</a:t>
            </a:r>
          </a:p>
        </p:txBody>
      </p:sp>
      <p:sp>
        <p:nvSpPr>
          <p:cNvPr id="85" name="Šipka: doleva 84">
            <a:extLst>
              <a:ext uri="{FF2B5EF4-FFF2-40B4-BE49-F238E27FC236}">
                <a16:creationId xmlns:a16="http://schemas.microsoft.com/office/drawing/2014/main" xmlns="" id="{410ABF58-620B-4F2D-BC4C-A62E9586D048}"/>
              </a:ext>
            </a:extLst>
          </p:cNvPr>
          <p:cNvSpPr/>
          <p:nvPr/>
        </p:nvSpPr>
        <p:spPr>
          <a:xfrm>
            <a:off x="3734724" y="2968267"/>
            <a:ext cx="1757024" cy="202818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bg1"/>
                </a:solidFill>
                <a:latin typeface="Calibri" pitchFamily="34" charset="0"/>
              </a:rPr>
              <a:t>Fotograf</a:t>
            </a:r>
          </a:p>
        </p:txBody>
      </p:sp>
      <p:sp>
        <p:nvSpPr>
          <p:cNvPr id="87" name="Šipka: doleva 86">
            <a:extLst>
              <a:ext uri="{FF2B5EF4-FFF2-40B4-BE49-F238E27FC236}">
                <a16:creationId xmlns:a16="http://schemas.microsoft.com/office/drawing/2014/main" xmlns="" id="{8E45088C-00E9-461F-BDAB-6787A1F929F6}"/>
              </a:ext>
            </a:extLst>
          </p:cNvPr>
          <p:cNvSpPr/>
          <p:nvPr/>
        </p:nvSpPr>
        <p:spPr>
          <a:xfrm>
            <a:off x="3718998" y="3335756"/>
            <a:ext cx="1757024" cy="202818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bg1"/>
                </a:solidFill>
                <a:latin typeface="Calibri" pitchFamily="34" charset="0"/>
              </a:rPr>
              <a:t>Vydavatel, nakladatel</a:t>
            </a:r>
          </a:p>
        </p:txBody>
      </p:sp>
      <p:sp>
        <p:nvSpPr>
          <p:cNvPr id="89" name="Šipka: doleva 88">
            <a:extLst>
              <a:ext uri="{FF2B5EF4-FFF2-40B4-BE49-F238E27FC236}">
                <a16:creationId xmlns:a16="http://schemas.microsoft.com/office/drawing/2014/main" xmlns="" id="{6FA976B5-E092-4B12-9CFB-9AA6BA4B9E00}"/>
              </a:ext>
            </a:extLst>
          </p:cNvPr>
          <p:cNvSpPr/>
          <p:nvPr/>
        </p:nvSpPr>
        <p:spPr>
          <a:xfrm>
            <a:off x="3734724" y="3685317"/>
            <a:ext cx="1757024" cy="202818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bg1"/>
                </a:solidFill>
                <a:latin typeface="Calibri" pitchFamily="34" charset="0"/>
              </a:rPr>
              <a:t>Kameraman</a:t>
            </a:r>
          </a:p>
        </p:txBody>
      </p:sp>
      <p:sp>
        <p:nvSpPr>
          <p:cNvPr id="91" name="Šipka: doleva 90">
            <a:extLst>
              <a:ext uri="{FF2B5EF4-FFF2-40B4-BE49-F238E27FC236}">
                <a16:creationId xmlns:a16="http://schemas.microsoft.com/office/drawing/2014/main" xmlns="" id="{561FC59C-A9D7-40F2-9A26-CAE0F153B96B}"/>
              </a:ext>
            </a:extLst>
          </p:cNvPr>
          <p:cNvSpPr/>
          <p:nvPr/>
        </p:nvSpPr>
        <p:spPr>
          <a:xfrm>
            <a:off x="3734724" y="4034540"/>
            <a:ext cx="1757024" cy="202818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bg1"/>
                </a:solidFill>
                <a:latin typeface="Calibri" pitchFamily="34" charset="0"/>
              </a:rPr>
              <a:t>Dramaturg</a:t>
            </a:r>
          </a:p>
        </p:txBody>
      </p:sp>
      <p:sp>
        <p:nvSpPr>
          <p:cNvPr id="92" name="Šipka: doleva 91">
            <a:extLst>
              <a:ext uri="{FF2B5EF4-FFF2-40B4-BE49-F238E27FC236}">
                <a16:creationId xmlns:a16="http://schemas.microsoft.com/office/drawing/2014/main" xmlns="" id="{C8114D4E-29A3-4B2A-AA7F-A2826C673040}"/>
              </a:ext>
            </a:extLst>
          </p:cNvPr>
          <p:cNvSpPr/>
          <p:nvPr/>
        </p:nvSpPr>
        <p:spPr>
          <a:xfrm>
            <a:off x="3718998" y="4392040"/>
            <a:ext cx="1757024" cy="202818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bg1"/>
                </a:solidFill>
                <a:latin typeface="Calibri" pitchFamily="34" charset="0"/>
              </a:rPr>
              <a:t>Tvůrce příběhu PC her</a:t>
            </a:r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xmlns="" id="{E128BECB-9833-4EEF-84AD-40F55E215E91}"/>
              </a:ext>
            </a:extLst>
          </p:cNvPr>
          <p:cNvSpPr/>
          <p:nvPr/>
        </p:nvSpPr>
        <p:spPr>
          <a:xfrm>
            <a:off x="3279324" y="2174030"/>
            <a:ext cx="648072" cy="32736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900" dirty="0">
                <a:solidFill>
                  <a:schemeClr val="bg1"/>
                </a:solidFill>
              </a:rPr>
              <a:t>27 / </a:t>
            </a:r>
            <a:r>
              <a:rPr lang="cs-CZ" sz="900" b="1" dirty="0">
                <a:solidFill>
                  <a:schemeClr val="bg1"/>
                </a:solidFill>
              </a:rPr>
              <a:t>81 </a:t>
            </a:r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xmlns="" id="{6FEA5FD6-E025-4C87-8A3B-8F45C69214A1}"/>
              </a:ext>
            </a:extLst>
          </p:cNvPr>
          <p:cNvSpPr/>
          <p:nvPr/>
        </p:nvSpPr>
        <p:spPr>
          <a:xfrm>
            <a:off x="3277450" y="2553675"/>
            <a:ext cx="648072" cy="32736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900" dirty="0">
                <a:solidFill>
                  <a:schemeClr val="bg1"/>
                </a:solidFill>
              </a:rPr>
              <a:t>49 / </a:t>
            </a:r>
            <a:r>
              <a:rPr lang="cs-CZ" sz="900" b="1" dirty="0">
                <a:solidFill>
                  <a:schemeClr val="bg1"/>
                </a:solidFill>
              </a:rPr>
              <a:t>80 </a:t>
            </a:r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xmlns="" id="{DA708BCC-0E94-4A46-A3B5-64B926ED2CA7}"/>
              </a:ext>
            </a:extLst>
          </p:cNvPr>
          <p:cNvSpPr/>
          <p:nvPr/>
        </p:nvSpPr>
        <p:spPr>
          <a:xfrm>
            <a:off x="3277450" y="2905521"/>
            <a:ext cx="648072" cy="32736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900" dirty="0">
                <a:solidFill>
                  <a:schemeClr val="bg1"/>
                </a:solidFill>
              </a:rPr>
              <a:t>32 / </a:t>
            </a:r>
            <a:r>
              <a:rPr lang="cs-CZ" sz="900" b="1" dirty="0">
                <a:solidFill>
                  <a:schemeClr val="bg1"/>
                </a:solidFill>
              </a:rPr>
              <a:t>79</a:t>
            </a:r>
            <a:r>
              <a:rPr lang="cs-CZ" sz="9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xmlns="" id="{5C3A9F6A-5D8B-4973-ACA7-294CFC7B22F7}"/>
              </a:ext>
            </a:extLst>
          </p:cNvPr>
          <p:cNvSpPr/>
          <p:nvPr/>
        </p:nvSpPr>
        <p:spPr>
          <a:xfrm>
            <a:off x="3261724" y="3277816"/>
            <a:ext cx="648072" cy="32736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900" dirty="0">
                <a:solidFill>
                  <a:schemeClr val="bg1"/>
                </a:solidFill>
              </a:rPr>
              <a:t>25 / </a:t>
            </a:r>
            <a:r>
              <a:rPr lang="cs-CZ" sz="900" b="1" dirty="0">
                <a:solidFill>
                  <a:schemeClr val="bg1"/>
                </a:solidFill>
              </a:rPr>
              <a:t>75 </a:t>
            </a:r>
          </a:p>
        </p:txBody>
      </p:sp>
      <p:sp>
        <p:nvSpPr>
          <p:cNvPr id="97" name="Ovál 96">
            <a:extLst>
              <a:ext uri="{FF2B5EF4-FFF2-40B4-BE49-F238E27FC236}">
                <a16:creationId xmlns:a16="http://schemas.microsoft.com/office/drawing/2014/main" xmlns="" id="{17AFAE66-AADD-48A7-A87C-E6B9680F45B6}"/>
              </a:ext>
            </a:extLst>
          </p:cNvPr>
          <p:cNvSpPr/>
          <p:nvPr/>
        </p:nvSpPr>
        <p:spPr>
          <a:xfrm>
            <a:off x="3277450" y="3624912"/>
            <a:ext cx="648072" cy="32736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900" dirty="0">
                <a:solidFill>
                  <a:schemeClr val="bg1"/>
                </a:solidFill>
              </a:rPr>
              <a:t>24 / </a:t>
            </a:r>
            <a:r>
              <a:rPr lang="cs-CZ" sz="900" b="1" dirty="0">
                <a:solidFill>
                  <a:schemeClr val="bg1"/>
                </a:solidFill>
              </a:rPr>
              <a:t>74 </a:t>
            </a:r>
          </a:p>
        </p:txBody>
      </p:sp>
      <p:sp>
        <p:nvSpPr>
          <p:cNvPr id="98" name="Ovál 97">
            <a:extLst>
              <a:ext uri="{FF2B5EF4-FFF2-40B4-BE49-F238E27FC236}">
                <a16:creationId xmlns:a16="http://schemas.microsoft.com/office/drawing/2014/main" xmlns="" id="{CAF39574-BA5A-47A7-848C-A85CEF8687CC}"/>
              </a:ext>
            </a:extLst>
          </p:cNvPr>
          <p:cNvSpPr/>
          <p:nvPr/>
        </p:nvSpPr>
        <p:spPr>
          <a:xfrm>
            <a:off x="3277450" y="3979970"/>
            <a:ext cx="648072" cy="32736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900" dirty="0">
                <a:solidFill>
                  <a:schemeClr val="bg1"/>
                </a:solidFill>
              </a:rPr>
              <a:t>23 / </a:t>
            </a:r>
            <a:r>
              <a:rPr lang="cs-CZ" sz="900" b="1" dirty="0">
                <a:solidFill>
                  <a:schemeClr val="bg1"/>
                </a:solidFill>
              </a:rPr>
              <a:t>73</a:t>
            </a:r>
            <a:r>
              <a:rPr lang="cs-CZ" sz="9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9" name="Ovál 98">
            <a:extLst>
              <a:ext uri="{FF2B5EF4-FFF2-40B4-BE49-F238E27FC236}">
                <a16:creationId xmlns:a16="http://schemas.microsoft.com/office/drawing/2014/main" xmlns="" id="{262E73FB-FA66-4B5F-85A3-F23933555EFE}"/>
              </a:ext>
            </a:extLst>
          </p:cNvPr>
          <p:cNvSpPr/>
          <p:nvPr/>
        </p:nvSpPr>
        <p:spPr>
          <a:xfrm>
            <a:off x="3277450" y="4339242"/>
            <a:ext cx="648072" cy="32736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900" dirty="0">
                <a:solidFill>
                  <a:schemeClr val="bg1"/>
                </a:solidFill>
              </a:rPr>
              <a:t>37 / </a:t>
            </a:r>
            <a:r>
              <a:rPr lang="cs-CZ" sz="900" b="1" dirty="0">
                <a:solidFill>
                  <a:schemeClr val="bg1"/>
                </a:solidFill>
              </a:rPr>
              <a:t>73 </a:t>
            </a:r>
          </a:p>
        </p:txBody>
      </p:sp>
      <p:sp>
        <p:nvSpPr>
          <p:cNvPr id="100" name="Obdélník: se zakulacenými rohy 99">
            <a:extLst>
              <a:ext uri="{FF2B5EF4-FFF2-40B4-BE49-F238E27FC236}">
                <a16:creationId xmlns:a16="http://schemas.microsoft.com/office/drawing/2014/main" xmlns="" id="{2F1AA463-3535-47B4-8FBA-D032D7B46499}"/>
              </a:ext>
            </a:extLst>
          </p:cNvPr>
          <p:cNvSpPr/>
          <p:nvPr/>
        </p:nvSpPr>
        <p:spPr>
          <a:xfrm>
            <a:off x="6156176" y="1373643"/>
            <a:ext cx="2402904" cy="327366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Nejnižší prestiž</a:t>
            </a:r>
          </a:p>
        </p:txBody>
      </p:sp>
      <p:sp>
        <p:nvSpPr>
          <p:cNvPr id="101" name="Šipka: doleva 100">
            <a:extLst>
              <a:ext uri="{FF2B5EF4-FFF2-40B4-BE49-F238E27FC236}">
                <a16:creationId xmlns:a16="http://schemas.microsoft.com/office/drawing/2014/main" xmlns="" id="{18D8B900-CF49-4809-97AB-232C7C541978}"/>
              </a:ext>
            </a:extLst>
          </p:cNvPr>
          <p:cNvSpPr/>
          <p:nvPr/>
        </p:nvSpPr>
        <p:spPr>
          <a:xfrm>
            <a:off x="6568360" y="1819648"/>
            <a:ext cx="1757024" cy="367125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Calibri" pitchFamily="34" charset="0"/>
              </a:rPr>
              <a:t>Animátor pro tvorbu PC her</a:t>
            </a:r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" name="Ovál 101">
            <a:extLst>
              <a:ext uri="{FF2B5EF4-FFF2-40B4-BE49-F238E27FC236}">
                <a16:creationId xmlns:a16="http://schemas.microsoft.com/office/drawing/2014/main" xmlns="" id="{D7AADEED-3C8C-41F6-9671-6F7CB10D491A}"/>
              </a:ext>
            </a:extLst>
          </p:cNvPr>
          <p:cNvSpPr/>
          <p:nvPr/>
        </p:nvSpPr>
        <p:spPr>
          <a:xfrm>
            <a:off x="6012160" y="1759710"/>
            <a:ext cx="864096" cy="495148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>
                <a:solidFill>
                  <a:schemeClr val="bg1"/>
                </a:solidFill>
              </a:rPr>
              <a:t>35 / </a:t>
            </a:r>
            <a:r>
              <a:rPr lang="cs-CZ" sz="1200" b="1" dirty="0">
                <a:solidFill>
                  <a:schemeClr val="bg1"/>
                </a:solidFill>
              </a:rPr>
              <a:t>73 </a:t>
            </a:r>
          </a:p>
        </p:txBody>
      </p:sp>
      <p:sp>
        <p:nvSpPr>
          <p:cNvPr id="103" name="Šipka: doleva 102">
            <a:extLst>
              <a:ext uri="{FF2B5EF4-FFF2-40B4-BE49-F238E27FC236}">
                <a16:creationId xmlns:a16="http://schemas.microsoft.com/office/drawing/2014/main" xmlns="" id="{E4B4D2BA-C91C-43BB-994C-9128B296D866}"/>
              </a:ext>
            </a:extLst>
          </p:cNvPr>
          <p:cNvSpPr/>
          <p:nvPr/>
        </p:nvSpPr>
        <p:spPr>
          <a:xfrm>
            <a:off x="6568360" y="2425014"/>
            <a:ext cx="1757024" cy="367125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Calibri" pitchFamily="34" charset="0"/>
              </a:rPr>
              <a:t>Game designér</a:t>
            </a:r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4" name="Ovál 103">
            <a:extLst>
              <a:ext uri="{FF2B5EF4-FFF2-40B4-BE49-F238E27FC236}">
                <a16:creationId xmlns:a16="http://schemas.microsoft.com/office/drawing/2014/main" xmlns="" id="{E5E04FBC-13EF-48A0-B569-DB29ED3046A0}"/>
              </a:ext>
            </a:extLst>
          </p:cNvPr>
          <p:cNvSpPr/>
          <p:nvPr/>
        </p:nvSpPr>
        <p:spPr>
          <a:xfrm>
            <a:off x="6012160" y="2367844"/>
            <a:ext cx="864096" cy="491928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>
                <a:solidFill>
                  <a:schemeClr val="bg1"/>
                </a:solidFill>
              </a:rPr>
              <a:t>35 / </a:t>
            </a:r>
            <a:r>
              <a:rPr lang="cs-CZ" sz="1200" b="1" dirty="0">
                <a:solidFill>
                  <a:schemeClr val="bg1"/>
                </a:solidFill>
              </a:rPr>
              <a:t>72 </a:t>
            </a:r>
          </a:p>
        </p:txBody>
      </p:sp>
      <p:sp>
        <p:nvSpPr>
          <p:cNvPr id="105" name="Šipka: doleva 104">
            <a:extLst>
              <a:ext uri="{FF2B5EF4-FFF2-40B4-BE49-F238E27FC236}">
                <a16:creationId xmlns:a16="http://schemas.microsoft.com/office/drawing/2014/main" xmlns="" id="{82A5DC80-72EB-46D1-B991-FFC0D5C1F055}"/>
              </a:ext>
            </a:extLst>
          </p:cNvPr>
          <p:cNvSpPr/>
          <p:nvPr/>
        </p:nvSpPr>
        <p:spPr>
          <a:xfrm>
            <a:off x="6568360" y="3030380"/>
            <a:ext cx="1757024" cy="367125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Calibri" pitchFamily="34" charset="0"/>
              </a:rPr>
              <a:t>Produkční</a:t>
            </a:r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6" name="Ovál 105">
            <a:extLst>
              <a:ext uri="{FF2B5EF4-FFF2-40B4-BE49-F238E27FC236}">
                <a16:creationId xmlns:a16="http://schemas.microsoft.com/office/drawing/2014/main" xmlns="" id="{320D10C0-C2AD-4967-B6EE-D7DE6B7E5C99}"/>
              </a:ext>
            </a:extLst>
          </p:cNvPr>
          <p:cNvSpPr/>
          <p:nvPr/>
        </p:nvSpPr>
        <p:spPr>
          <a:xfrm>
            <a:off x="6012160" y="2972758"/>
            <a:ext cx="864096" cy="491928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>
                <a:solidFill>
                  <a:schemeClr val="bg1"/>
                </a:solidFill>
              </a:rPr>
              <a:t>27 / </a:t>
            </a:r>
            <a:r>
              <a:rPr lang="cs-CZ" sz="1200" b="1" dirty="0">
                <a:solidFill>
                  <a:schemeClr val="bg1"/>
                </a:solidFill>
              </a:rPr>
              <a:t>70 </a:t>
            </a:r>
          </a:p>
        </p:txBody>
      </p:sp>
      <p:sp>
        <p:nvSpPr>
          <p:cNvPr id="107" name="Šipka: doleva 106">
            <a:extLst>
              <a:ext uri="{FF2B5EF4-FFF2-40B4-BE49-F238E27FC236}">
                <a16:creationId xmlns:a16="http://schemas.microsoft.com/office/drawing/2014/main" xmlns="" id="{823D99ED-5490-4BD7-996D-C6E9CCBA8396}"/>
              </a:ext>
            </a:extLst>
          </p:cNvPr>
          <p:cNvSpPr/>
          <p:nvPr/>
        </p:nvSpPr>
        <p:spPr>
          <a:xfrm>
            <a:off x="6568360" y="3624380"/>
            <a:ext cx="1757024" cy="367125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bg1"/>
                </a:solidFill>
                <a:latin typeface="Calibri" pitchFamily="34" charset="0"/>
              </a:rPr>
              <a:t>Žurnalista/novinář </a:t>
            </a:r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8" name="Ovál 107">
            <a:extLst>
              <a:ext uri="{FF2B5EF4-FFF2-40B4-BE49-F238E27FC236}">
                <a16:creationId xmlns:a16="http://schemas.microsoft.com/office/drawing/2014/main" xmlns="" id="{9B9E8BFB-D7EC-491D-BB68-B60ADB076601}"/>
              </a:ext>
            </a:extLst>
          </p:cNvPr>
          <p:cNvSpPr/>
          <p:nvPr/>
        </p:nvSpPr>
        <p:spPr>
          <a:xfrm>
            <a:off x="6012160" y="3588635"/>
            <a:ext cx="864096" cy="480563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>
                <a:solidFill>
                  <a:schemeClr val="bg1"/>
                </a:solidFill>
              </a:rPr>
              <a:t>19 / </a:t>
            </a:r>
            <a:r>
              <a:rPr lang="cs-CZ" sz="1200" b="1" dirty="0">
                <a:solidFill>
                  <a:schemeClr val="bg1"/>
                </a:solidFill>
              </a:rPr>
              <a:t>66 </a:t>
            </a:r>
          </a:p>
        </p:txBody>
      </p:sp>
      <p:sp>
        <p:nvSpPr>
          <p:cNvPr id="109" name="Šipka: doleva 108">
            <a:extLst>
              <a:ext uri="{FF2B5EF4-FFF2-40B4-BE49-F238E27FC236}">
                <a16:creationId xmlns:a16="http://schemas.microsoft.com/office/drawing/2014/main" xmlns="" id="{39115989-82D8-4FD1-AB63-AD0C0FB60B7C}"/>
              </a:ext>
            </a:extLst>
          </p:cNvPr>
          <p:cNvSpPr/>
          <p:nvPr/>
        </p:nvSpPr>
        <p:spPr>
          <a:xfrm>
            <a:off x="6568360" y="4234131"/>
            <a:ext cx="1757024" cy="367125"/>
          </a:xfrm>
          <a:prstGeom prst="leftArrow">
            <a:avLst>
              <a:gd name="adj1" fmla="val 100000"/>
              <a:gd name="adj2" fmla="val 5589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chemeClr val="bg1"/>
                </a:solidFill>
                <a:latin typeface="Calibri" pitchFamily="34" charset="0"/>
              </a:rPr>
              <a:t>Profese v reklamě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0" name="Ovál 109">
            <a:extLst>
              <a:ext uri="{FF2B5EF4-FFF2-40B4-BE49-F238E27FC236}">
                <a16:creationId xmlns:a16="http://schemas.microsoft.com/office/drawing/2014/main" xmlns="" id="{099A213F-F1CC-44E2-AD48-A10D2BF0B3DC}"/>
              </a:ext>
            </a:extLst>
          </p:cNvPr>
          <p:cNvSpPr/>
          <p:nvPr/>
        </p:nvSpPr>
        <p:spPr>
          <a:xfrm>
            <a:off x="6016106" y="4165381"/>
            <a:ext cx="864096" cy="480564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>
                <a:solidFill>
                  <a:schemeClr val="bg1"/>
                </a:solidFill>
              </a:rPr>
              <a:t>15 / </a:t>
            </a:r>
            <a:r>
              <a:rPr lang="cs-CZ" sz="1200" b="1" dirty="0">
                <a:solidFill>
                  <a:schemeClr val="bg1"/>
                </a:solidFill>
              </a:rPr>
              <a:t>55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0507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xmlns="" id="{364FB578-35DD-4ACB-B26D-A0B83E88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9" y="1047365"/>
            <a:ext cx="8676726" cy="420372"/>
          </a:xfrm>
        </p:spPr>
        <p:txBody>
          <a:bodyPr>
            <a:normAutofit fontScale="90000"/>
          </a:bodyPr>
          <a:lstStyle/>
          <a:p>
            <a:r>
              <a:rPr lang="cs-CZ" sz="1600" dirty="0">
                <a:solidFill>
                  <a:srgbClr val="002060"/>
                </a:solidFill>
              </a:rPr>
              <a:t>Znalost pojmu kreativní průmysl</a:t>
            </a:r>
            <a:br>
              <a:rPr lang="cs-CZ" sz="1600" dirty="0">
                <a:solidFill>
                  <a:srgbClr val="002060"/>
                </a:solidFill>
              </a:rPr>
            </a:br>
            <a:r>
              <a:rPr lang="cs-CZ" sz="1600" dirty="0">
                <a:solidFill>
                  <a:srgbClr val="002060"/>
                </a:solidFill>
              </a:rPr>
              <a:t>v %</a:t>
            </a:r>
            <a:endParaRPr lang="en-US" sz="1600" dirty="0">
              <a:solidFill>
                <a:srgbClr val="002060"/>
              </a:solidFill>
            </a:endParaRPr>
          </a:p>
        </p:txBody>
      </p:sp>
      <p:graphicFrame>
        <p:nvGraphicFramePr>
          <p:cNvPr id="9" name="Graf1">
            <a:extLst>
              <a:ext uri="{FF2B5EF4-FFF2-40B4-BE49-F238E27FC236}">
                <a16:creationId xmlns:a16="http://schemas.microsoft.com/office/drawing/2014/main" xmlns="" id="{D24C2330-B8DA-4A23-9F3D-13EED2FECD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606537"/>
              </p:ext>
            </p:extLst>
          </p:nvPr>
        </p:nvGraphicFramePr>
        <p:xfrm>
          <a:off x="73503" y="1356680"/>
          <a:ext cx="7056784" cy="337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xmlns="" id="{900FC192-4D7B-43D6-A2D1-BCBDA5FA3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840557"/>
              </p:ext>
            </p:extLst>
          </p:nvPr>
        </p:nvGraphicFramePr>
        <p:xfrm>
          <a:off x="7308304" y="1442984"/>
          <a:ext cx="1149490" cy="2426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4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41747">
                <a:tc>
                  <a:txBody>
                    <a:bodyPr/>
                    <a:lstStyle/>
                    <a:p>
                      <a:r>
                        <a:rPr lang="cs-CZ" sz="1000" b="0" noProof="0" dirty="0">
                          <a:solidFill>
                            <a:srgbClr val="1F497D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cs-CZ" sz="1000" b="1" noProof="0" dirty="0">
                          <a:solidFill>
                            <a:srgbClr val="404040"/>
                          </a:solidFill>
                        </a:rPr>
                        <a:t>+</a:t>
                      </a:r>
                      <a:r>
                        <a:rPr lang="cs-CZ" sz="1000" b="0" noProof="0" dirty="0">
                          <a:solidFill>
                            <a:srgbClr val="008BCA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cs-CZ" sz="1000" b="1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1" i="1" noProof="0" dirty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Top 2 box </a:t>
                      </a:r>
                      <a:endParaRPr lang="cs-CZ" sz="1000" b="1" i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1F497D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Ano, vím co to znamená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6768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008BCA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Ano, ale nevím přesně, co to znamená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noProof="0" dirty="0">
                          <a:solidFill>
                            <a:srgbClr val="FBB040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Ne, ale tuším, co to znamená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ED6737"/>
                          </a:solidFill>
                          <a:sym typeface="Wingdings" panose="05000000000000000000" pitchFamily="2" charset="2"/>
                        </a:rPr>
                        <a:t>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Ne, netuším, co to znamená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51084139-85E4-4710-973A-2E6304519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813971"/>
              </p:ext>
            </p:extLst>
          </p:nvPr>
        </p:nvGraphicFramePr>
        <p:xfrm>
          <a:off x="157809" y="3869494"/>
          <a:ext cx="6783816" cy="258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977">
                  <a:extLst>
                    <a:ext uri="{9D8B030D-6E8A-4147-A177-3AD203B41FA5}">
                      <a16:colId xmlns:a16="http://schemas.microsoft.com/office/drawing/2014/main" xmlns="" val="1548858382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2802191617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3730591173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3898711811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3025866025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2194386764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3842208565"/>
                    </a:ext>
                  </a:extLst>
                </a:gridCol>
                <a:gridCol w="847977">
                  <a:extLst>
                    <a:ext uri="{9D8B030D-6E8A-4147-A177-3AD203B41FA5}">
                      <a16:colId xmlns:a16="http://schemas.microsoft.com/office/drawing/2014/main" xmlns="" val="1634224042"/>
                    </a:ext>
                  </a:extLst>
                </a:gridCol>
              </a:tblGrid>
              <a:tr h="227971"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Celkem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Muži 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Ženy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 – 2</a:t>
                      </a:r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 let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 – 35 let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 – 44 let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 – 53 let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 – 65 let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9418072"/>
                  </a:ext>
                </a:extLst>
              </a:tr>
            </a:tbl>
          </a:graphicData>
        </a:graphic>
      </p:graphicFrame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xmlns="" id="{3E055868-B255-400D-96AD-80B0C4802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669295"/>
              </p:ext>
            </p:extLst>
          </p:nvPr>
        </p:nvGraphicFramePr>
        <p:xfrm>
          <a:off x="76742" y="1512795"/>
          <a:ext cx="6964712" cy="216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589">
                  <a:extLst>
                    <a:ext uri="{9D8B030D-6E8A-4147-A177-3AD203B41FA5}">
                      <a16:colId xmlns:a16="http://schemas.microsoft.com/office/drawing/2014/main" xmlns="" val="1548858382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2802191617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3730591173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3898711811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3025866025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2194386764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3842208565"/>
                    </a:ext>
                  </a:extLst>
                </a:gridCol>
                <a:gridCol w="870589">
                  <a:extLst>
                    <a:ext uri="{9D8B030D-6E8A-4147-A177-3AD203B41FA5}">
                      <a16:colId xmlns:a16="http://schemas.microsoft.com/office/drawing/2014/main" xmlns="" val="4029245595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9418072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0BA267B3-84C5-49E9-ABC0-BDA8A14ED6C6}"/>
              </a:ext>
            </a:extLst>
          </p:cNvPr>
          <p:cNvSpPr txBox="1"/>
          <p:nvPr/>
        </p:nvSpPr>
        <p:spPr>
          <a:xfrm>
            <a:off x="103560" y="4469625"/>
            <a:ext cx="8785224" cy="43088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Q2. Setkal/a jste se někdy s pojmem „kreativní průmysl“?</a:t>
            </a:r>
          </a:p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n=315</a:t>
            </a:r>
          </a:p>
        </p:txBody>
      </p:sp>
      <p:sp>
        <p:nvSpPr>
          <p:cNvPr id="14" name="Nadpis 4">
            <a:extLst>
              <a:ext uri="{FF2B5EF4-FFF2-40B4-BE49-F238E27FC236}">
                <a16:creationId xmlns:a16="http://schemas.microsoft.com/office/drawing/2014/main" xmlns="" id="{615F0483-7974-4EC3-9EAC-0E4962E35394}"/>
              </a:ext>
            </a:extLst>
          </p:cNvPr>
          <p:cNvSpPr txBox="1">
            <a:spLocks/>
          </p:cNvSpPr>
          <p:nvPr/>
        </p:nvSpPr>
        <p:spPr>
          <a:xfrm>
            <a:off x="371634" y="7926"/>
            <a:ext cx="8086160" cy="469722"/>
          </a:xfrm>
          <a:prstGeom prst="rect">
            <a:avLst/>
          </a:prstGeom>
        </p:spPr>
        <p:txBody>
          <a:bodyPr vert="horz" lIns="36000" tIns="45720" rIns="3600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404040"/>
                </a:solidFill>
                <a:latin typeface="Calibri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 sz="1800" dirty="0"/>
              <a:t>Více než třetina lidí netuší, co pojem kreativní průmysl znamená. Největší povědomí o tomto pojmu mají lidé ve věku 27 až 35 let.</a:t>
            </a:r>
          </a:p>
        </p:txBody>
      </p:sp>
      <p:sp>
        <p:nvSpPr>
          <p:cNvPr id="16" name="Zástupný symbol pro číslo snímku 2">
            <a:extLst>
              <a:ext uri="{FF2B5EF4-FFF2-40B4-BE49-F238E27FC236}">
                <a16:creationId xmlns:a16="http://schemas.microsoft.com/office/drawing/2014/main" xmlns="" id="{719FAB33-1ED1-4C64-BB0E-DD61AA21E1BC}"/>
              </a:ext>
            </a:extLst>
          </p:cNvPr>
          <p:cNvSpPr txBox="1">
            <a:spLocks/>
          </p:cNvSpPr>
          <p:nvPr/>
        </p:nvSpPr>
        <p:spPr>
          <a:xfrm>
            <a:off x="35496" y="4909248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A2DB900-4F27-419C-B2D8-AAC4EB8D73BD}" type="slidenum">
              <a:rPr lang="cs-CZ" sz="1100" kern="0" smtClean="0">
                <a:solidFill>
                  <a:sysClr val="windowText" lastClr="000000"/>
                </a:solidFill>
              </a:rPr>
              <a:pPr>
                <a:defRPr/>
              </a:pPr>
              <a:t>7</a:t>
            </a:fld>
            <a:endParaRPr lang="cs-CZ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7" name="Zástupný symbol pro zápatí 3">
            <a:extLst>
              <a:ext uri="{FF2B5EF4-FFF2-40B4-BE49-F238E27FC236}">
                <a16:creationId xmlns:a16="http://schemas.microsoft.com/office/drawing/2014/main" xmlns="" id="{DEB9F17B-771A-47B6-807D-4A8BCFDB4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596" y="4927500"/>
            <a:ext cx="5120208" cy="229500"/>
          </a:xfrm>
        </p:spPr>
        <p:txBody>
          <a:bodyPr/>
          <a:lstStyle/>
          <a:p>
            <a:pPr lvl="0">
              <a:defRPr/>
            </a:pPr>
            <a:r>
              <a:rPr lang="cs-CZ" sz="1100" kern="0" dirty="0">
                <a:solidFill>
                  <a:sysClr val="windowText" lastClr="000000"/>
                </a:solidFill>
              </a:rPr>
              <a:t>Ipsos pro Vysokou školu kreativní komunikace: Kreativní průmysl, 04/2019</a:t>
            </a:r>
          </a:p>
        </p:txBody>
      </p:sp>
    </p:spTree>
    <p:extLst>
      <p:ext uri="{BB962C8B-B14F-4D97-AF65-F5344CB8AC3E}">
        <p14:creationId xmlns:p14="http://schemas.microsoft.com/office/powerpoint/2010/main" val="3063986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0BA267B3-84C5-49E9-ABC0-BDA8A14ED6C6}"/>
              </a:ext>
            </a:extLst>
          </p:cNvPr>
          <p:cNvSpPr txBox="1"/>
          <p:nvPr/>
        </p:nvSpPr>
        <p:spPr>
          <a:xfrm>
            <a:off x="44028" y="4613664"/>
            <a:ext cx="8785224" cy="43088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Q3. Co se Vám vybaví, když se řekne kreativní průmysl?</a:t>
            </a:r>
          </a:p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n=315</a:t>
            </a:r>
          </a:p>
        </p:txBody>
      </p:sp>
      <p:sp>
        <p:nvSpPr>
          <p:cNvPr id="14" name="Nadpis 4">
            <a:extLst>
              <a:ext uri="{FF2B5EF4-FFF2-40B4-BE49-F238E27FC236}">
                <a16:creationId xmlns:a16="http://schemas.microsoft.com/office/drawing/2014/main" xmlns="" id="{615F0483-7974-4EC3-9EAC-0E4962E35394}"/>
              </a:ext>
            </a:extLst>
          </p:cNvPr>
          <p:cNvSpPr txBox="1">
            <a:spLocks/>
          </p:cNvSpPr>
          <p:nvPr/>
        </p:nvSpPr>
        <p:spPr>
          <a:xfrm>
            <a:off x="371634" y="7926"/>
            <a:ext cx="7080686" cy="469722"/>
          </a:xfrm>
          <a:prstGeom prst="rect">
            <a:avLst/>
          </a:prstGeom>
        </p:spPr>
        <p:txBody>
          <a:bodyPr vert="horz" lIns="36000" tIns="45720" rIns="3600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404040"/>
                </a:solidFill>
                <a:latin typeface="Calibri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 sz="1800" dirty="0"/>
              <a:t>V</a:t>
            </a:r>
            <a:r>
              <a:rPr lang="cs-CZ" sz="1800" dirty="0" smtClean="0"/>
              <a:t>ětšina lidí sice přesně </a:t>
            </a:r>
            <a:r>
              <a:rPr lang="cs-CZ" sz="1800" dirty="0"/>
              <a:t>netuší, co kreativní průmysl znamená, </a:t>
            </a:r>
            <a:r>
              <a:rPr lang="cs-CZ" sz="1800" dirty="0" smtClean="0"/>
              <a:t>ale i přesto </a:t>
            </a:r>
            <a:r>
              <a:rPr lang="cs-CZ" sz="1800" dirty="0"/>
              <a:t>má alespoň částečné </a:t>
            </a:r>
            <a:r>
              <a:rPr lang="cs-CZ" sz="1800" dirty="0" smtClean="0"/>
              <a:t>povědomí </a:t>
            </a:r>
            <a:r>
              <a:rPr lang="cs-CZ" sz="1800" dirty="0"/>
              <a:t>o daném pojmu.</a:t>
            </a:r>
          </a:p>
        </p:txBody>
      </p:sp>
      <p:sp>
        <p:nvSpPr>
          <p:cNvPr id="16" name="Zástupný symbol pro číslo snímku 2">
            <a:extLst>
              <a:ext uri="{FF2B5EF4-FFF2-40B4-BE49-F238E27FC236}">
                <a16:creationId xmlns:a16="http://schemas.microsoft.com/office/drawing/2014/main" xmlns="" id="{719FAB33-1ED1-4C64-BB0E-DD61AA21E1BC}"/>
              </a:ext>
            </a:extLst>
          </p:cNvPr>
          <p:cNvSpPr txBox="1">
            <a:spLocks/>
          </p:cNvSpPr>
          <p:nvPr/>
        </p:nvSpPr>
        <p:spPr>
          <a:xfrm>
            <a:off x="35496" y="4909248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A2DB900-4F27-419C-B2D8-AAC4EB8D73BD}" type="slidenum">
              <a:rPr lang="cs-CZ" sz="1100" kern="0" smtClean="0">
                <a:solidFill>
                  <a:sysClr val="windowText" lastClr="000000"/>
                </a:solidFill>
              </a:rPr>
              <a:pPr>
                <a:defRPr/>
              </a:pPr>
              <a:t>8</a:t>
            </a:fld>
            <a:endParaRPr lang="cs-CZ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7" name="Zástupný symbol pro zápatí 3">
            <a:extLst>
              <a:ext uri="{FF2B5EF4-FFF2-40B4-BE49-F238E27FC236}">
                <a16:creationId xmlns:a16="http://schemas.microsoft.com/office/drawing/2014/main" xmlns="" id="{DEB9F17B-771A-47B6-807D-4A8BCFDB4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596" y="4927500"/>
            <a:ext cx="5120208" cy="229500"/>
          </a:xfrm>
        </p:spPr>
        <p:txBody>
          <a:bodyPr/>
          <a:lstStyle/>
          <a:p>
            <a:pPr lvl="0">
              <a:defRPr/>
            </a:pPr>
            <a:r>
              <a:rPr lang="cs-CZ" sz="1100" kern="0" dirty="0">
                <a:solidFill>
                  <a:sysClr val="windowText" lastClr="000000"/>
                </a:solidFill>
              </a:rPr>
              <a:t>Ipsos pro Vysokou školu kreativní komunikace: Kreativní průmysl, 04/2019</a:t>
            </a:r>
          </a:p>
        </p:txBody>
      </p:sp>
      <p:sp>
        <p:nvSpPr>
          <p:cNvPr id="13" name="Řečová bublina: oválný bublinový popisek 12">
            <a:extLst>
              <a:ext uri="{FF2B5EF4-FFF2-40B4-BE49-F238E27FC236}">
                <a16:creationId xmlns:a16="http://schemas.microsoft.com/office/drawing/2014/main" xmlns="" id="{9B7C04A5-B3A0-4E3A-B525-67A3B594399E}"/>
              </a:ext>
            </a:extLst>
          </p:cNvPr>
          <p:cNvSpPr/>
          <p:nvPr/>
        </p:nvSpPr>
        <p:spPr>
          <a:xfrm>
            <a:off x="4980076" y="730284"/>
            <a:ext cx="2208276" cy="905794"/>
          </a:xfrm>
          <a:prstGeom prst="wedgeEllipseCallout">
            <a:avLst>
              <a:gd name="adj1" fmla="val -61912"/>
              <a:gd name="adj2" fmla="val 47032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1" dirty="0">
                <a:solidFill>
                  <a:schemeClr val="bg1"/>
                </a:solidFill>
              </a:rPr>
              <a:t>„Odvětví podnikání na němž se podílejí kreativní pracovníci a je nedílnou součástí kulturního průmyslu.“</a:t>
            </a:r>
          </a:p>
        </p:txBody>
      </p:sp>
      <p:sp>
        <p:nvSpPr>
          <p:cNvPr id="15" name="Řečová bublina: oválný bublinový popisek 14">
            <a:extLst>
              <a:ext uri="{FF2B5EF4-FFF2-40B4-BE49-F238E27FC236}">
                <a16:creationId xmlns:a16="http://schemas.microsoft.com/office/drawing/2014/main" xmlns="" id="{A9A29F72-E045-47CE-B1B3-74168D9D6E13}"/>
              </a:ext>
            </a:extLst>
          </p:cNvPr>
          <p:cNvSpPr/>
          <p:nvPr/>
        </p:nvSpPr>
        <p:spPr>
          <a:xfrm>
            <a:off x="5630349" y="1669531"/>
            <a:ext cx="2208276" cy="905795"/>
          </a:xfrm>
          <a:prstGeom prst="wedgeEllipseCallout">
            <a:avLst>
              <a:gd name="adj1" fmla="val -82939"/>
              <a:gd name="adj2" fmla="val 8759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1" dirty="0">
                <a:solidFill>
                  <a:schemeClr val="bg1"/>
                </a:solidFill>
              </a:rPr>
              <a:t>„Tvorba reklamních spotů, vše spojené s uměleckým vnesením do projektu. Myslím to, v čem člověk musí zapojit představivost    a realizovat své nápady.“</a:t>
            </a:r>
          </a:p>
        </p:txBody>
      </p:sp>
      <p:sp>
        <p:nvSpPr>
          <p:cNvPr id="18" name="Řečová bublina: oválný bublinový popisek 17">
            <a:extLst>
              <a:ext uri="{FF2B5EF4-FFF2-40B4-BE49-F238E27FC236}">
                <a16:creationId xmlns:a16="http://schemas.microsoft.com/office/drawing/2014/main" xmlns="" id="{382A6775-E635-4470-BC59-C288D706EC28}"/>
              </a:ext>
            </a:extLst>
          </p:cNvPr>
          <p:cNvSpPr/>
          <p:nvPr/>
        </p:nvSpPr>
        <p:spPr>
          <a:xfrm>
            <a:off x="5580112" y="2648575"/>
            <a:ext cx="2208276" cy="905794"/>
          </a:xfrm>
          <a:prstGeom prst="wedgeEllipseCallout">
            <a:avLst>
              <a:gd name="adj1" fmla="val -86140"/>
              <a:gd name="adj2" fmla="val -30631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1" dirty="0">
                <a:solidFill>
                  <a:schemeClr val="bg1"/>
                </a:solidFill>
              </a:rPr>
              <a:t>„Průmysl, který se zabývá tvorbou, například her, filmů či seriálů.“</a:t>
            </a:r>
          </a:p>
        </p:txBody>
      </p:sp>
      <p:sp>
        <p:nvSpPr>
          <p:cNvPr id="19" name="Řečová bublina: oválný bublinový popisek 18">
            <a:extLst>
              <a:ext uri="{FF2B5EF4-FFF2-40B4-BE49-F238E27FC236}">
                <a16:creationId xmlns:a16="http://schemas.microsoft.com/office/drawing/2014/main" xmlns="" id="{11B12EAD-5704-4D53-97F6-F4DC61009C17}"/>
              </a:ext>
            </a:extLst>
          </p:cNvPr>
          <p:cNvSpPr/>
          <p:nvPr/>
        </p:nvSpPr>
        <p:spPr>
          <a:xfrm>
            <a:off x="1523692" y="730284"/>
            <a:ext cx="2208276" cy="905794"/>
          </a:xfrm>
          <a:prstGeom prst="wedgeEllipseCallout">
            <a:avLst>
              <a:gd name="adj1" fmla="val 56933"/>
              <a:gd name="adj2" fmla="val 48785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1" dirty="0">
                <a:solidFill>
                  <a:schemeClr val="bg1"/>
                </a:solidFill>
              </a:rPr>
              <a:t>„Průmysl, výroba, která se dokáže operativně přizpůsobovat potřebám trhu, případně takový průmysl, který se zabývá kreativními novinkami.“</a:t>
            </a:r>
          </a:p>
        </p:txBody>
      </p:sp>
      <p:sp>
        <p:nvSpPr>
          <p:cNvPr id="20" name="Řečová bublina: oválný bublinový popisek 19">
            <a:extLst>
              <a:ext uri="{FF2B5EF4-FFF2-40B4-BE49-F238E27FC236}">
                <a16:creationId xmlns:a16="http://schemas.microsoft.com/office/drawing/2014/main" xmlns="" id="{E4A97B4E-7358-4633-A4F5-01AAE3264C7D}"/>
              </a:ext>
            </a:extLst>
          </p:cNvPr>
          <p:cNvSpPr/>
          <p:nvPr/>
        </p:nvSpPr>
        <p:spPr>
          <a:xfrm>
            <a:off x="659596" y="1669532"/>
            <a:ext cx="2208276" cy="905794"/>
          </a:xfrm>
          <a:prstGeom prst="wedgeEllipseCallout">
            <a:avLst>
              <a:gd name="adj1" fmla="val 77942"/>
              <a:gd name="adj2" fmla="val 8759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1" dirty="0">
                <a:solidFill>
                  <a:schemeClr val="bg1"/>
                </a:solidFill>
              </a:rPr>
              <a:t>„Profese, které vyžadují tvořivost, inovativní nápady, schopnost divergentního myšlení. Souvisí s uměním, musí upoutat pozornost, nová díla musí být něčím originální.“</a:t>
            </a:r>
          </a:p>
        </p:txBody>
      </p:sp>
      <p:sp>
        <p:nvSpPr>
          <p:cNvPr id="21" name="Řečová bublina: oválný bublinový popisek 20">
            <a:extLst>
              <a:ext uri="{FF2B5EF4-FFF2-40B4-BE49-F238E27FC236}">
                <a16:creationId xmlns:a16="http://schemas.microsoft.com/office/drawing/2014/main" xmlns="" id="{BB1FB479-8F67-4F44-A559-2D7AC13092EB}"/>
              </a:ext>
            </a:extLst>
          </p:cNvPr>
          <p:cNvSpPr/>
          <p:nvPr/>
        </p:nvSpPr>
        <p:spPr>
          <a:xfrm>
            <a:off x="609359" y="2683684"/>
            <a:ext cx="2208276" cy="905794"/>
          </a:xfrm>
          <a:prstGeom prst="wedgeEllipseCallout">
            <a:avLst>
              <a:gd name="adj1" fmla="val 78284"/>
              <a:gd name="adj2" fmla="val -36797"/>
            </a:avLst>
          </a:prstGeom>
          <a:solidFill>
            <a:schemeClr val="tx2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1" dirty="0">
                <a:solidFill>
                  <a:schemeClr val="bg1"/>
                </a:solidFill>
              </a:rPr>
              <a:t>„Odvětví, ve kterém se nepracuje stereotypně, pokaždé se dělá na něčem novém, například v oblasti reklamy.“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48522D3B-D809-47CD-B335-45E10E568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1729971"/>
            <a:ext cx="862478" cy="1683558"/>
          </a:xfrm>
          <a:prstGeom prst="rect">
            <a:avLst/>
          </a:prstGeom>
        </p:spPr>
      </p:pic>
      <p:sp>
        <p:nvSpPr>
          <p:cNvPr id="23" name="Řečová bublina: oválný bublinový popisek 22">
            <a:extLst>
              <a:ext uri="{FF2B5EF4-FFF2-40B4-BE49-F238E27FC236}">
                <a16:creationId xmlns:a16="http://schemas.microsoft.com/office/drawing/2014/main" xmlns="" id="{EA33A2FF-5FF4-4573-8097-65A857989B98}"/>
              </a:ext>
            </a:extLst>
          </p:cNvPr>
          <p:cNvSpPr/>
          <p:nvPr/>
        </p:nvSpPr>
        <p:spPr>
          <a:xfrm>
            <a:off x="1523336" y="3681047"/>
            <a:ext cx="2208276" cy="905794"/>
          </a:xfrm>
          <a:prstGeom prst="wedgeEllipseCallout">
            <a:avLst>
              <a:gd name="adj1" fmla="val 52561"/>
              <a:gd name="adj2" fmla="val -68918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1" dirty="0">
                <a:solidFill>
                  <a:schemeClr val="bg1"/>
                </a:solidFill>
              </a:rPr>
              <a:t>„Nic o tom nevím, jen se domnívám, že se může jednat o reklamy.“</a:t>
            </a:r>
          </a:p>
        </p:txBody>
      </p:sp>
      <p:sp>
        <p:nvSpPr>
          <p:cNvPr id="24" name="Řečová bublina: oválný bublinový popisek 23">
            <a:extLst>
              <a:ext uri="{FF2B5EF4-FFF2-40B4-BE49-F238E27FC236}">
                <a16:creationId xmlns:a16="http://schemas.microsoft.com/office/drawing/2014/main" xmlns="" id="{F58E4F3C-4357-455C-8467-4D5736E56299}"/>
              </a:ext>
            </a:extLst>
          </p:cNvPr>
          <p:cNvSpPr/>
          <p:nvPr/>
        </p:nvSpPr>
        <p:spPr>
          <a:xfrm>
            <a:off x="4848324" y="3658017"/>
            <a:ext cx="2208276" cy="905794"/>
          </a:xfrm>
          <a:prstGeom prst="wedgeEllipseCallout">
            <a:avLst>
              <a:gd name="adj1" fmla="val -57860"/>
              <a:gd name="adj2" fmla="val -69683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1" dirty="0">
                <a:solidFill>
                  <a:schemeClr val="bg1"/>
                </a:solidFill>
              </a:rPr>
              <a:t>„Nevím, ale asi se zaobírá různými tvorbami od ručního tvoření až po animaci na PC.“</a:t>
            </a:r>
          </a:p>
        </p:txBody>
      </p:sp>
    </p:spTree>
    <p:extLst>
      <p:ext uri="{BB962C8B-B14F-4D97-AF65-F5344CB8AC3E}">
        <p14:creationId xmlns:p14="http://schemas.microsoft.com/office/powerpoint/2010/main" val="24169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xmlns="" id="{364FB578-35DD-4ACB-B26D-A0B83E88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9" y="1047365"/>
            <a:ext cx="8676726" cy="420372"/>
          </a:xfrm>
        </p:spPr>
        <p:txBody>
          <a:bodyPr>
            <a:normAutofit fontScale="90000"/>
          </a:bodyPr>
          <a:lstStyle/>
          <a:p>
            <a:r>
              <a:rPr lang="cs-CZ" sz="1600" dirty="0">
                <a:solidFill>
                  <a:srgbClr val="002060"/>
                </a:solidFill>
              </a:rPr>
              <a:t>Důležitost jednotlivých odvětví průmyslu pro českou ekonomiku</a:t>
            </a:r>
            <a:br>
              <a:rPr lang="cs-CZ" sz="1600" dirty="0">
                <a:solidFill>
                  <a:srgbClr val="002060"/>
                </a:solidFill>
              </a:rPr>
            </a:br>
            <a:r>
              <a:rPr lang="cs-CZ" sz="1600" dirty="0">
                <a:solidFill>
                  <a:srgbClr val="002060"/>
                </a:solidFill>
              </a:rPr>
              <a:t>v %</a:t>
            </a:r>
            <a:endParaRPr lang="en-US" sz="1600" dirty="0">
              <a:solidFill>
                <a:srgbClr val="002060"/>
              </a:solidFill>
            </a:endParaRPr>
          </a:p>
        </p:txBody>
      </p:sp>
      <p:graphicFrame>
        <p:nvGraphicFramePr>
          <p:cNvPr id="9" name="Graf1">
            <a:extLst>
              <a:ext uri="{FF2B5EF4-FFF2-40B4-BE49-F238E27FC236}">
                <a16:creationId xmlns:a16="http://schemas.microsoft.com/office/drawing/2014/main" xmlns="" id="{D24C2330-B8DA-4A23-9F3D-13EED2FECD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190196"/>
              </p:ext>
            </p:extLst>
          </p:nvPr>
        </p:nvGraphicFramePr>
        <p:xfrm>
          <a:off x="73503" y="1356680"/>
          <a:ext cx="7056784" cy="337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xmlns="" id="{900FC192-4D7B-43D6-A2D1-BCBDA5FA3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1068"/>
              </p:ext>
            </p:extLst>
          </p:nvPr>
        </p:nvGraphicFramePr>
        <p:xfrm>
          <a:off x="7308304" y="1442984"/>
          <a:ext cx="1296144" cy="2426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41747">
                <a:tc>
                  <a:txBody>
                    <a:bodyPr/>
                    <a:lstStyle/>
                    <a:p>
                      <a:r>
                        <a:rPr lang="cs-CZ" sz="1000" b="0" noProof="0" dirty="0">
                          <a:solidFill>
                            <a:srgbClr val="1F497D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cs-CZ" sz="1000" b="1" noProof="0" dirty="0">
                          <a:solidFill>
                            <a:srgbClr val="404040"/>
                          </a:solidFill>
                        </a:rPr>
                        <a:t>+</a:t>
                      </a:r>
                      <a:r>
                        <a:rPr lang="cs-CZ" sz="1000" b="0" noProof="0" dirty="0">
                          <a:solidFill>
                            <a:srgbClr val="008BCA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cs-CZ" sz="1000" b="1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1" i="1" noProof="0" dirty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Top 2 box </a:t>
                      </a:r>
                      <a:endParaRPr lang="cs-CZ" sz="1000" b="1" i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1F497D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Velmi důležitý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6768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008BCA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Spíše důležitý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noProof="0" dirty="0">
                          <a:solidFill>
                            <a:srgbClr val="FBB040"/>
                          </a:solidFill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Spíše nedůležitý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2665">
                <a:tc>
                  <a:txBody>
                    <a:bodyPr/>
                    <a:lstStyle/>
                    <a:p>
                      <a:r>
                        <a:rPr lang="en-US" sz="1000" b="0" noProof="0" dirty="0">
                          <a:solidFill>
                            <a:srgbClr val="ED6737"/>
                          </a:solidFill>
                          <a:sym typeface="Wingdings" panose="05000000000000000000" pitchFamily="2" charset="2"/>
                        </a:rPr>
                        <a:t> </a:t>
                      </a:r>
                      <a:r>
                        <a:rPr lang="cs-CZ" sz="1000" b="0" noProof="0" dirty="0">
                          <a:solidFill>
                            <a:srgbClr val="404040"/>
                          </a:solidFill>
                          <a:sym typeface="Wingdings" panose="05000000000000000000" pitchFamily="2" charset="2"/>
                        </a:rPr>
                        <a:t>Velmi nedůležitý</a:t>
                      </a:r>
                      <a:endParaRPr lang="en-US" sz="1000" b="0" noProof="0" dirty="0">
                        <a:solidFill>
                          <a:srgbClr val="40404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51084139-85E4-4710-973A-2E6304519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69657"/>
              </p:ext>
            </p:extLst>
          </p:nvPr>
        </p:nvGraphicFramePr>
        <p:xfrm>
          <a:off x="116622" y="3884414"/>
          <a:ext cx="6903648" cy="441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608">
                  <a:extLst>
                    <a:ext uri="{9D8B030D-6E8A-4147-A177-3AD203B41FA5}">
                      <a16:colId xmlns:a16="http://schemas.microsoft.com/office/drawing/2014/main" xmlns="" val="1548858382"/>
                    </a:ext>
                  </a:extLst>
                </a:gridCol>
                <a:gridCol w="1150608">
                  <a:extLst>
                    <a:ext uri="{9D8B030D-6E8A-4147-A177-3AD203B41FA5}">
                      <a16:colId xmlns:a16="http://schemas.microsoft.com/office/drawing/2014/main" xmlns="" val="2802191617"/>
                    </a:ext>
                  </a:extLst>
                </a:gridCol>
                <a:gridCol w="1150608">
                  <a:extLst>
                    <a:ext uri="{9D8B030D-6E8A-4147-A177-3AD203B41FA5}">
                      <a16:colId xmlns:a16="http://schemas.microsoft.com/office/drawing/2014/main" xmlns="" val="3730591173"/>
                    </a:ext>
                  </a:extLst>
                </a:gridCol>
                <a:gridCol w="1150608">
                  <a:extLst>
                    <a:ext uri="{9D8B030D-6E8A-4147-A177-3AD203B41FA5}">
                      <a16:colId xmlns:a16="http://schemas.microsoft.com/office/drawing/2014/main" xmlns="" val="3898711811"/>
                    </a:ext>
                  </a:extLst>
                </a:gridCol>
                <a:gridCol w="1150608">
                  <a:extLst>
                    <a:ext uri="{9D8B030D-6E8A-4147-A177-3AD203B41FA5}">
                      <a16:colId xmlns:a16="http://schemas.microsoft.com/office/drawing/2014/main" xmlns="" val="3025866025"/>
                    </a:ext>
                  </a:extLst>
                </a:gridCol>
                <a:gridCol w="1150608">
                  <a:extLst>
                    <a:ext uri="{9D8B030D-6E8A-4147-A177-3AD203B41FA5}">
                      <a16:colId xmlns:a16="http://schemas.microsoft.com/office/drawing/2014/main" xmlns="" val="2194386764"/>
                    </a:ext>
                  </a:extLst>
                </a:gridCol>
              </a:tblGrid>
              <a:tr h="227971"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Energický průmysl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Strojírenský průmysl 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Zemědělský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7785" marB="377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Automobilový průmysl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Bankovní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40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Kreativní průmysl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9418072"/>
                  </a:ext>
                </a:extLst>
              </a:tr>
            </a:tbl>
          </a:graphicData>
        </a:graphic>
      </p:graphicFrame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xmlns="" id="{3E055868-B255-400D-96AD-80B0C4802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396783"/>
              </p:ext>
            </p:extLst>
          </p:nvPr>
        </p:nvGraphicFramePr>
        <p:xfrm>
          <a:off x="76740" y="1512795"/>
          <a:ext cx="6943530" cy="216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255">
                  <a:extLst>
                    <a:ext uri="{9D8B030D-6E8A-4147-A177-3AD203B41FA5}">
                      <a16:colId xmlns:a16="http://schemas.microsoft.com/office/drawing/2014/main" xmlns="" val="1548858382"/>
                    </a:ext>
                  </a:extLst>
                </a:gridCol>
                <a:gridCol w="1157255">
                  <a:extLst>
                    <a:ext uri="{9D8B030D-6E8A-4147-A177-3AD203B41FA5}">
                      <a16:colId xmlns:a16="http://schemas.microsoft.com/office/drawing/2014/main" xmlns="" val="2802191617"/>
                    </a:ext>
                  </a:extLst>
                </a:gridCol>
                <a:gridCol w="1157255">
                  <a:extLst>
                    <a:ext uri="{9D8B030D-6E8A-4147-A177-3AD203B41FA5}">
                      <a16:colId xmlns:a16="http://schemas.microsoft.com/office/drawing/2014/main" xmlns="" val="3730591173"/>
                    </a:ext>
                  </a:extLst>
                </a:gridCol>
                <a:gridCol w="1157255">
                  <a:extLst>
                    <a:ext uri="{9D8B030D-6E8A-4147-A177-3AD203B41FA5}">
                      <a16:colId xmlns:a16="http://schemas.microsoft.com/office/drawing/2014/main" xmlns="" val="3898711811"/>
                    </a:ext>
                  </a:extLst>
                </a:gridCol>
                <a:gridCol w="1157255">
                  <a:extLst>
                    <a:ext uri="{9D8B030D-6E8A-4147-A177-3AD203B41FA5}">
                      <a16:colId xmlns:a16="http://schemas.microsoft.com/office/drawing/2014/main" xmlns="" val="3025866025"/>
                    </a:ext>
                  </a:extLst>
                </a:gridCol>
                <a:gridCol w="1157255">
                  <a:extLst>
                    <a:ext uri="{9D8B030D-6E8A-4147-A177-3AD203B41FA5}">
                      <a16:colId xmlns:a16="http://schemas.microsoft.com/office/drawing/2014/main" xmlns="" val="2194386764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b="1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9418072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0BA267B3-84C5-49E9-ABC0-BDA8A14ED6C6}"/>
              </a:ext>
            </a:extLst>
          </p:cNvPr>
          <p:cNvSpPr txBox="1"/>
          <p:nvPr/>
        </p:nvSpPr>
        <p:spPr>
          <a:xfrm>
            <a:off x="103560" y="4469625"/>
            <a:ext cx="8785224" cy="43088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Q4. Do jaké míry jsou podle Vás pro českou ekonomiku důležitá jednotlivá odvětví průmyslu?</a:t>
            </a:r>
          </a:p>
          <a:p>
            <a:pPr marL="173038" lvl="0" indent="-173038"/>
            <a:r>
              <a:rPr lang="cs-CZ" sz="1100" i="1" dirty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 pitchFamily="34" charset="0"/>
              </a:rPr>
              <a:t>n=315</a:t>
            </a:r>
          </a:p>
        </p:txBody>
      </p:sp>
      <p:sp>
        <p:nvSpPr>
          <p:cNvPr id="14" name="Nadpis 4">
            <a:extLst>
              <a:ext uri="{FF2B5EF4-FFF2-40B4-BE49-F238E27FC236}">
                <a16:creationId xmlns:a16="http://schemas.microsoft.com/office/drawing/2014/main" xmlns="" id="{615F0483-7974-4EC3-9EAC-0E4962E35394}"/>
              </a:ext>
            </a:extLst>
          </p:cNvPr>
          <p:cNvSpPr txBox="1">
            <a:spLocks/>
          </p:cNvSpPr>
          <p:nvPr/>
        </p:nvSpPr>
        <p:spPr>
          <a:xfrm>
            <a:off x="371634" y="7926"/>
            <a:ext cx="8160806" cy="469722"/>
          </a:xfrm>
          <a:prstGeom prst="rect">
            <a:avLst/>
          </a:prstGeom>
        </p:spPr>
        <p:txBody>
          <a:bodyPr vert="horz" lIns="36000" tIns="45720" rIns="3600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404040"/>
                </a:solidFill>
                <a:latin typeface="Calibri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 sz="1800" dirty="0"/>
              <a:t>Kreativní průmysl je považován za nejméně důležitý pro českou ekonomiku.</a:t>
            </a:r>
          </a:p>
        </p:txBody>
      </p:sp>
      <p:sp>
        <p:nvSpPr>
          <p:cNvPr id="16" name="Zástupný symbol pro číslo snímku 2">
            <a:extLst>
              <a:ext uri="{FF2B5EF4-FFF2-40B4-BE49-F238E27FC236}">
                <a16:creationId xmlns:a16="http://schemas.microsoft.com/office/drawing/2014/main" xmlns="" id="{719FAB33-1ED1-4C64-BB0E-DD61AA21E1BC}"/>
              </a:ext>
            </a:extLst>
          </p:cNvPr>
          <p:cNvSpPr txBox="1">
            <a:spLocks/>
          </p:cNvSpPr>
          <p:nvPr/>
        </p:nvSpPr>
        <p:spPr>
          <a:xfrm>
            <a:off x="35496" y="4909248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A2DB900-4F27-419C-B2D8-AAC4EB8D73BD}" type="slidenum">
              <a:rPr lang="cs-CZ" sz="1100" kern="0" smtClean="0">
                <a:solidFill>
                  <a:sysClr val="windowText" lastClr="000000"/>
                </a:solidFill>
              </a:rPr>
              <a:pPr>
                <a:defRPr/>
              </a:pPr>
              <a:t>9</a:t>
            </a:fld>
            <a:endParaRPr lang="cs-CZ" sz="1100" kern="0" dirty="0">
              <a:solidFill>
                <a:sysClr val="windowText" lastClr="000000"/>
              </a:solidFill>
            </a:endParaRPr>
          </a:p>
        </p:txBody>
      </p:sp>
      <p:sp>
        <p:nvSpPr>
          <p:cNvPr id="17" name="Zástupný symbol pro zápatí 3">
            <a:extLst>
              <a:ext uri="{FF2B5EF4-FFF2-40B4-BE49-F238E27FC236}">
                <a16:creationId xmlns:a16="http://schemas.microsoft.com/office/drawing/2014/main" xmlns="" id="{DEB9F17B-771A-47B6-807D-4A8BCFDB4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596" y="4927500"/>
            <a:ext cx="5120208" cy="229500"/>
          </a:xfrm>
        </p:spPr>
        <p:txBody>
          <a:bodyPr/>
          <a:lstStyle/>
          <a:p>
            <a:pPr lvl="0">
              <a:defRPr/>
            </a:pPr>
            <a:r>
              <a:rPr lang="cs-CZ" sz="1100" kern="0" dirty="0">
                <a:solidFill>
                  <a:sysClr val="windowText" lastClr="000000"/>
                </a:solidFill>
              </a:rPr>
              <a:t>Ipsos pro Vysokou školu kreativní komunikace: Kreativní průmysl, 04/2019</a:t>
            </a:r>
          </a:p>
        </p:txBody>
      </p:sp>
    </p:spTree>
    <p:extLst>
      <p:ext uri="{BB962C8B-B14F-4D97-AF65-F5344CB8AC3E}">
        <p14:creationId xmlns:p14="http://schemas.microsoft.com/office/powerpoint/2010/main" val="2544417961"/>
      </p:ext>
    </p:extLst>
  </p:cSld>
  <p:clrMapOvr>
    <a:masterClrMapping/>
  </p:clrMapOvr>
</p:sld>
</file>

<file path=ppt/theme/theme1.xml><?xml version="1.0" encoding="utf-8"?>
<a:theme xmlns:a="http://schemas.openxmlformats.org/drawingml/2006/main" name="1_úvodní slide">
  <a:themeElements>
    <a:clrScheme name="Ipsos">
      <a:dk1>
        <a:srgbClr val="003399"/>
      </a:dk1>
      <a:lt1>
        <a:srgbClr val="FFFFFF"/>
      </a:lt1>
      <a:dk2>
        <a:srgbClr val="000000"/>
      </a:dk2>
      <a:lt2>
        <a:srgbClr val="BABABA"/>
      </a:lt2>
      <a:accent1>
        <a:srgbClr val="008BCA"/>
      </a:accent1>
      <a:accent2>
        <a:srgbClr val="FBB040"/>
      </a:accent2>
      <a:accent3>
        <a:srgbClr val="ED6737"/>
      </a:accent3>
      <a:accent4>
        <a:srgbClr val="A1C46B"/>
      </a:accent4>
      <a:accent5>
        <a:srgbClr val="008E94"/>
      </a:accent5>
      <a:accent6>
        <a:srgbClr val="281051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2"/>
          </a:solidFill>
        </a:ln>
      </a:spPr>
      <a:bodyPr rtlCol="0" anchor="ctr"/>
      <a:lstStyle>
        <a:defPPr algn="ctr">
          <a:defRPr sz="2000" dirty="0" err="1" smtClean="0">
            <a:solidFill>
              <a:srgbClr val="003399"/>
            </a:solidFill>
            <a:latin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wrap="none" rtlCol="0">
        <a:spAutoFit/>
      </a:bodyPr>
      <a:lstStyle>
        <a:defPPr marL="173038" indent="-173038">
          <a:defRPr sz="2000" dirty="0" err="1" smtClean="0">
            <a:solidFill>
              <a:srgbClr val="003399"/>
            </a:solidFill>
            <a:latin typeface="Calibri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 _dělící snímky s obrázkem">
  <a:themeElements>
    <a:clrScheme name="Ipsos">
      <a:dk1>
        <a:srgbClr val="003399"/>
      </a:dk1>
      <a:lt1>
        <a:srgbClr val="FFFFFF"/>
      </a:lt1>
      <a:dk2>
        <a:srgbClr val="000000"/>
      </a:dk2>
      <a:lt2>
        <a:srgbClr val="BABABA"/>
      </a:lt2>
      <a:accent1>
        <a:srgbClr val="008BCA"/>
      </a:accent1>
      <a:accent2>
        <a:srgbClr val="FBB040"/>
      </a:accent2>
      <a:accent3>
        <a:srgbClr val="ED6737"/>
      </a:accent3>
      <a:accent4>
        <a:srgbClr val="A1C46B"/>
      </a:accent4>
      <a:accent5>
        <a:srgbClr val="008E94"/>
      </a:accent5>
      <a:accent6>
        <a:srgbClr val="281051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2"/>
          </a:solidFill>
        </a:ln>
      </a:spPr>
      <a:bodyPr rtlCol="0" anchor="ctr"/>
      <a:lstStyle>
        <a:defPPr algn="ctr">
          <a:defRPr sz="2000" dirty="0" err="1" smtClean="0">
            <a:solidFill>
              <a:srgbClr val="003399"/>
            </a:solidFill>
            <a:latin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wrap="none" rtlCol="0">
        <a:spAutoFit/>
      </a:bodyPr>
      <a:lstStyle>
        <a:defPPr marL="173038" indent="-173038">
          <a:defRPr sz="2000" dirty="0" err="1" smtClean="0">
            <a:solidFill>
              <a:srgbClr val="003399"/>
            </a:solidFill>
            <a:latin typeface="Calibri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_dělící snímky BEZ obrázku">
  <a:themeElements>
    <a:clrScheme name="Ipsos">
      <a:dk1>
        <a:srgbClr val="003399"/>
      </a:dk1>
      <a:lt1>
        <a:srgbClr val="FFFFFF"/>
      </a:lt1>
      <a:dk2>
        <a:srgbClr val="000000"/>
      </a:dk2>
      <a:lt2>
        <a:srgbClr val="BABABA"/>
      </a:lt2>
      <a:accent1>
        <a:srgbClr val="008BCA"/>
      </a:accent1>
      <a:accent2>
        <a:srgbClr val="FBB040"/>
      </a:accent2>
      <a:accent3>
        <a:srgbClr val="ED6737"/>
      </a:accent3>
      <a:accent4>
        <a:srgbClr val="A1C46B"/>
      </a:accent4>
      <a:accent5>
        <a:srgbClr val="008E94"/>
      </a:accent5>
      <a:accent6>
        <a:srgbClr val="281051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2"/>
          </a:solidFill>
        </a:ln>
      </a:spPr>
      <a:bodyPr rtlCol="0" anchor="ctr"/>
      <a:lstStyle>
        <a:defPPr algn="ctr">
          <a:defRPr sz="2000" dirty="0" err="1" smtClean="0">
            <a:solidFill>
              <a:srgbClr val="003399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4_textové snímky">
  <a:themeElements>
    <a:clrScheme name="Ipsos">
      <a:dk1>
        <a:srgbClr val="003399"/>
      </a:dk1>
      <a:lt1>
        <a:srgbClr val="FFFFFF"/>
      </a:lt1>
      <a:dk2>
        <a:srgbClr val="000000"/>
      </a:dk2>
      <a:lt2>
        <a:srgbClr val="BABABA"/>
      </a:lt2>
      <a:accent1>
        <a:srgbClr val="008BCA"/>
      </a:accent1>
      <a:accent2>
        <a:srgbClr val="FBB040"/>
      </a:accent2>
      <a:accent3>
        <a:srgbClr val="ED6737"/>
      </a:accent3>
      <a:accent4>
        <a:srgbClr val="A1C46B"/>
      </a:accent4>
      <a:accent5>
        <a:srgbClr val="008E94"/>
      </a:accent5>
      <a:accent6>
        <a:srgbClr val="281051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2"/>
          </a:solidFill>
        </a:ln>
      </a:spPr>
      <a:bodyPr rtlCol="0" anchor="ctr"/>
      <a:lstStyle>
        <a:defPPr>
          <a:defRPr sz="2000" dirty="0" err="1" smtClean="0">
            <a:solidFill>
              <a:srgbClr val="003399"/>
            </a:solidFill>
            <a:latin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wrap="none" rtlCol="0">
        <a:spAutoFit/>
      </a:bodyPr>
      <a:lstStyle>
        <a:defPPr marL="174625" indent="-174625">
          <a:buFont typeface="Wingdings" panose="05000000000000000000" pitchFamily="2" charset="2"/>
          <a:buChar char="§"/>
          <a:defRPr sz="2000" dirty="0" smtClean="0">
            <a:solidFill>
              <a:srgbClr val="404040"/>
            </a:solidFill>
            <a:latin typeface="Calibri" pitchFamily="34" charset="0"/>
            <a:cs typeface="Arial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Snímky pro grafy">
  <a:themeElements>
    <a:clrScheme name="Ipsos">
      <a:dk1>
        <a:srgbClr val="003399"/>
      </a:dk1>
      <a:lt1>
        <a:srgbClr val="FFFFFF"/>
      </a:lt1>
      <a:dk2>
        <a:srgbClr val="000000"/>
      </a:dk2>
      <a:lt2>
        <a:srgbClr val="BABABA"/>
      </a:lt2>
      <a:accent1>
        <a:srgbClr val="008BCA"/>
      </a:accent1>
      <a:accent2>
        <a:srgbClr val="FBB040"/>
      </a:accent2>
      <a:accent3>
        <a:srgbClr val="ED6737"/>
      </a:accent3>
      <a:accent4>
        <a:srgbClr val="A1C46B"/>
      </a:accent4>
      <a:accent5>
        <a:srgbClr val="008E94"/>
      </a:accent5>
      <a:accent6>
        <a:srgbClr val="281051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2"/>
          </a:solidFill>
        </a:ln>
      </a:spPr>
      <a:bodyPr rtlCol="0" anchor="ctr"/>
      <a:lstStyle>
        <a:defPPr algn="ctr">
          <a:defRPr dirty="0" err="1" smtClean="0">
            <a:solidFill>
              <a:srgbClr val="003399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6_kontakty">
  <a:themeElements>
    <a:clrScheme name="Ipsos">
      <a:dk1>
        <a:srgbClr val="003399"/>
      </a:dk1>
      <a:lt1>
        <a:srgbClr val="FFFFFF"/>
      </a:lt1>
      <a:dk2>
        <a:srgbClr val="000000"/>
      </a:dk2>
      <a:lt2>
        <a:srgbClr val="BABABA"/>
      </a:lt2>
      <a:accent1>
        <a:srgbClr val="008BCA"/>
      </a:accent1>
      <a:accent2>
        <a:srgbClr val="FBB040"/>
      </a:accent2>
      <a:accent3>
        <a:srgbClr val="ED6737"/>
      </a:accent3>
      <a:accent4>
        <a:srgbClr val="A1C46B"/>
      </a:accent4>
      <a:accent5>
        <a:srgbClr val="008E94"/>
      </a:accent5>
      <a:accent6>
        <a:srgbClr val="281051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2"/>
          </a:solidFill>
        </a:ln>
      </a:spPr>
      <a:bodyPr rtlCol="0" anchor="ctr"/>
      <a:lstStyle>
        <a:defPPr>
          <a:defRPr sz="2000" dirty="0" err="1" smtClean="0">
            <a:solidFill>
              <a:srgbClr val="003399"/>
            </a:solidFill>
            <a:latin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wrap="none" rtlCol="0">
        <a:spAutoFit/>
      </a:bodyPr>
      <a:lstStyle>
        <a:defPPr marL="174625" indent="-174625">
          <a:buFont typeface="Wingdings" panose="05000000000000000000" pitchFamily="2" charset="2"/>
          <a:buChar char="§"/>
          <a:defRPr sz="2000" dirty="0" smtClean="0">
            <a:solidFill>
              <a:srgbClr val="404040"/>
            </a:solidFill>
            <a:latin typeface="Calibri" pitchFamily="34" charset="0"/>
            <a:cs typeface="Arial" pitchFamily="34" charset="0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3227</TotalTime>
  <Words>1161</Words>
  <Application>Microsoft Office PowerPoint</Application>
  <PresentationFormat>Předvádění na obrazovce (16:9)</PresentationFormat>
  <Paragraphs>260</Paragraphs>
  <Slides>15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15</vt:i4>
      </vt:variant>
    </vt:vector>
  </HeadingPairs>
  <TitlesOfParts>
    <vt:vector size="24" baseType="lpstr">
      <vt:lpstr>Arial</vt:lpstr>
      <vt:lpstr>Calibri</vt:lpstr>
      <vt:lpstr>Wingdings</vt:lpstr>
      <vt:lpstr>1_úvodní slide</vt:lpstr>
      <vt:lpstr>2 _dělící snímky s obrázkem</vt:lpstr>
      <vt:lpstr>3_dělící snímky BEZ obrázku</vt:lpstr>
      <vt:lpstr>4_textové snímky</vt:lpstr>
      <vt:lpstr>Snímky pro grafy</vt:lpstr>
      <vt:lpstr>6_kontakty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Profese kreativního průmyslu nedosahují prestiže profesí jako lékař, nicméně jsou většinou rovněž považovány za prestižní, až na profese v reklamě.</vt:lpstr>
      <vt:lpstr>Znalost pojmu kreativní průmysl v %</vt:lpstr>
      <vt:lpstr>Prezentace aplikace PowerPoint</vt:lpstr>
      <vt:lpstr>Důležitost jednotlivých odvětví průmyslu pro českou ekonomiku v %</vt:lpstr>
      <vt:lpstr>Atraktivnost jednotlivých odvětví průmyslu podle pracovního uplatnění v %</vt:lpstr>
      <vt:lpstr>Podpora kreativního průmyslu ze strany státu v %</vt:lpstr>
      <vt:lpstr>Zájem o práci v kreativním průmyslu v % </vt:lpstr>
      <vt:lpstr>Kontakty</vt:lpstr>
      <vt:lpstr>Prezentace aplikace PowerPoint</vt:lpstr>
      <vt:lpstr>Struktura vzorku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Miroslav Paška - Ipsos</dc:creator>
  <cp:lastModifiedBy>Lenka</cp:lastModifiedBy>
  <cp:revision>342</cp:revision>
  <dcterms:created xsi:type="dcterms:W3CDTF">2012-02-21T08:44:35Z</dcterms:created>
  <dcterms:modified xsi:type="dcterms:W3CDTF">2019-04-23T17:24:52Z</dcterms:modified>
</cp:coreProperties>
</file>